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3.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8"/>
  </p:notesMasterIdLst>
  <p:sldIdLst>
    <p:sldId id="1038" r:id="rId2"/>
    <p:sldId id="1319" r:id="rId3"/>
    <p:sldId id="1305" r:id="rId4"/>
    <p:sldId id="1299" r:id="rId5"/>
    <p:sldId id="1300" r:id="rId6"/>
    <p:sldId id="1327" r:id="rId7"/>
    <p:sldId id="1328" r:id="rId8"/>
    <p:sldId id="1303" r:id="rId9"/>
    <p:sldId id="1362" r:id="rId10"/>
    <p:sldId id="1304" r:id="rId11"/>
    <p:sldId id="1306" r:id="rId12"/>
    <p:sldId id="1307" r:id="rId13"/>
    <p:sldId id="1312" r:id="rId14"/>
    <p:sldId id="1309" r:id="rId15"/>
    <p:sldId id="1338" r:id="rId16"/>
    <p:sldId id="1313" r:id="rId17"/>
    <p:sldId id="1342" r:id="rId18"/>
    <p:sldId id="1343" r:id="rId19"/>
    <p:sldId id="1344" r:id="rId20"/>
    <p:sldId id="1345" r:id="rId21"/>
    <p:sldId id="1346" r:id="rId22"/>
    <p:sldId id="1347" r:id="rId23"/>
    <p:sldId id="1348" r:id="rId24"/>
    <p:sldId id="1349" r:id="rId25"/>
    <p:sldId id="1350" r:id="rId26"/>
    <p:sldId id="1351" r:id="rId27"/>
    <p:sldId id="1352" r:id="rId28"/>
    <p:sldId id="1353" r:id="rId29"/>
    <p:sldId id="1354" r:id="rId30"/>
    <p:sldId id="1355" r:id="rId31"/>
    <p:sldId id="1356" r:id="rId32"/>
    <p:sldId id="1357" r:id="rId33"/>
    <p:sldId id="1358" r:id="rId34"/>
    <p:sldId id="1359" r:id="rId35"/>
    <p:sldId id="1360" r:id="rId36"/>
    <p:sldId id="136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9CCD"/>
    <a:srgbClr val="B7C8F0"/>
    <a:srgbClr val="000000"/>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0" autoAdjust="0"/>
    <p:restoredTop sz="71694" autoAdjust="0"/>
  </p:normalViewPr>
  <p:slideViewPr>
    <p:cSldViewPr snapToGrid="0" snapToObjects="1">
      <p:cViewPr>
        <p:scale>
          <a:sx n="72" d="100"/>
          <a:sy n="72" d="100"/>
        </p:scale>
        <p:origin x="-768" y="-80"/>
      </p:cViewPr>
      <p:guideLst>
        <p:guide orient="horz" pos="2160"/>
        <p:guide pos="2880"/>
      </p:guideLst>
    </p:cSldViewPr>
  </p:slideViewPr>
  <p:notesTextViewPr>
    <p:cViewPr>
      <p:scale>
        <a:sx n="100" d="100"/>
        <a:sy n="100" d="100"/>
      </p:scale>
      <p:origin x="0" y="12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i="0" dirty="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192496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“Locke’s justification of the acquisition of private property is the classic historical account of how property can be legitimately acquired, and it has served as the starting point for many more recent discussions. Its significance here is that, if it is valid and the sink is or appears to be of limitless capacity, it would justify allowing everyone to put what he or she wants down the sink, even if some put much more than others down it” (33)</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21</a:t>
            </a:fld>
            <a:endParaRPr lang="en-US"/>
          </a:p>
        </p:txBody>
      </p:sp>
    </p:spTree>
    <p:extLst>
      <p:ext uri="{BB962C8B-B14F-4D97-AF65-F5344CB8AC3E}">
        <p14:creationId xmlns:p14="http://schemas.microsoft.com/office/powerpoint/2010/main" val="397054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“Locke’s justification of the acquisition of private property is the classic historical account of how property can be legitimately acquired, and it has served as the starting point for many more recent discussions. Its significance here is that, if it is valid and the sink is or appears to be of limitless capacity, it would justify allowing everyone to put what he or she wants down the sink, even if some put much more than others down it” (33)</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22</a:t>
            </a:fld>
            <a:endParaRPr lang="en-US"/>
          </a:p>
        </p:txBody>
      </p:sp>
    </p:spTree>
    <p:extLst>
      <p:ext uri="{BB962C8B-B14F-4D97-AF65-F5344CB8AC3E}">
        <p14:creationId xmlns:p14="http://schemas.microsoft.com/office/powerpoint/2010/main" val="391031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“Locke’s justification of the acquisition of private property is the classic historical account of how property can be legitimately acquired, and it has served as the starting point for many more recent discussions. Its significance here is that, if it is valid and the sink is or appears to be of limitless capacity, it would justify allowing everyone to put what he or she wants down the sink, even if some put much more than others down it” (33)</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23</a:t>
            </a:fld>
            <a:endParaRPr lang="en-US"/>
          </a:p>
        </p:txBody>
      </p:sp>
    </p:spTree>
    <p:extLst>
      <p:ext uri="{BB962C8B-B14F-4D97-AF65-F5344CB8AC3E}">
        <p14:creationId xmlns:p14="http://schemas.microsoft.com/office/powerpoint/2010/main" val="3910318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“One advantage of sharing a house with someone whose hair is different in color or length from your own is that when a clump of hair blocks the bath outlet, it’s easy to tell whose hair it is. ‘Get your own hair out of the tub’ is a fair and reasonable household rule, and if the blockage is too far down the pipe for anyone but a plumber to reach, then it would also seem fair and reasonable (if a little too mucky) to settle the plumber’s bill by dividing it up proportionately to the amount of hair from each person that has built up over the period that people have been using the tub and has caused the present blockage” (35)</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“Carbon dioxide in the atmosphere is harder to see than hair in the bathtub, and it lasts longer. Much of the carbon emitted a century ago is still in the atmosphere, contributing to climate change, and unless we develop some new technology for removing it, about a quarter of what we emit today will still be warming the planet a thousand years from now” (35)</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24</a:t>
            </a:fld>
            <a:endParaRPr lang="en-US"/>
          </a:p>
        </p:txBody>
      </p:sp>
    </p:spTree>
    <p:extLst>
      <p:ext uri="{BB962C8B-B14F-4D97-AF65-F5344CB8AC3E}">
        <p14:creationId xmlns:p14="http://schemas.microsoft.com/office/powerpoint/2010/main" val="3187726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“At least since 1990, however, when the Intergovernmental Panel on Climate Change published its first report, solid evidence about the hazards associated with emissions has existed, and in 1992 the developed countries themselves (including the United States under President George H. W. Bush) agreed, at the Earth Summit, to reduce emissions so as to prevent dangerous anthropogenic climate change. To wipe the slate clean on what happened since 1990 seems unduly favorable to the industrialized countries that have, despite that evidence, continued to emit a disproportionate share of greenhouse gases” (36)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 average resident of the United States, for example, has used more than ten times as much as the average resident of China. The cumulative emissions of the United States since 1850 amount to 30 percent of the world’s total cumulative emissions. If the United States and other countries that industrialized early do not cut their emissions very soon and very sharply, it will be impossible for residents of developing countries to emit amounts that are in any way comparable to those emitted by American residents—or at least impossible for them to do so without a grave risk of climate change becoming dangerous. Because burning fossil fuels has been and largely still is a path to a high standard of living, this is unfair” (36)</a:t>
            </a:r>
          </a:p>
          <a:p>
            <a:pPr marL="171450" indent="-171450">
              <a:buFont typeface="Arial"/>
              <a:buChar char="•"/>
            </a:pPr>
            <a:r>
              <a:rPr lang="en-US" sz="1200" kern="1200" dirty="0" smtClean="0">
                <a:solidFill>
                  <a:schemeClr val="tx1"/>
                </a:solidFill>
                <a:effectLst/>
                <a:latin typeface="+mn-lt"/>
                <a:ea typeface="+mn-ea"/>
                <a:cs typeface="+mn-cs"/>
              </a:rPr>
              <a:t>“Rather, the claim is that those countries have, by taking more than their fair share of the global carbon budget, achieved a higher standard of living than developing countries while at the same time preventing people in developing countries from taking a similar path, one in which they make use of cheap fossil fuels to improve their own standard of living. Fairness in dividing up a common resource demands that we take into account not only how much everyone is using now but also how much everyone used in the past” (36)</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25</a:t>
            </a:fld>
            <a:endParaRPr lang="en-US"/>
          </a:p>
        </p:txBody>
      </p:sp>
    </p:spTree>
    <p:extLst>
      <p:ext uri="{BB962C8B-B14F-4D97-AF65-F5344CB8AC3E}">
        <p14:creationId xmlns:p14="http://schemas.microsoft.com/office/powerpoint/2010/main" val="3988906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8288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Probability of at least 66 percent that we wil</a:t>
            </a:r>
            <a:r>
              <a:rPr lang="en-US" sz="1200" kern="1200" baseline="0" dirty="0" smtClean="0">
                <a:solidFill>
                  <a:schemeClr val="tx1"/>
                </a:solidFill>
                <a:effectLst/>
                <a:latin typeface="+mn-lt"/>
                <a:ea typeface="+mn-ea"/>
                <a:cs typeface="+mn-cs"/>
              </a:rPr>
              <a:t>l keep the global average temperature below </a:t>
            </a:r>
            <a:r>
              <a:rPr lang="en-US" dirty="0" smtClean="0"/>
              <a:t>2°C </a:t>
            </a:r>
            <a:endParaRPr lang="en-US" sz="1200" kern="1200" dirty="0" smtClean="0">
              <a:solidFill>
                <a:schemeClr val="tx1"/>
              </a:solidFill>
              <a:effectLst/>
              <a:latin typeface="+mn-lt"/>
              <a:ea typeface="+mn-ea"/>
              <a:cs typeface="+mn-cs"/>
            </a:endParaRPr>
          </a:p>
          <a:p>
            <a:pPr marL="0" marR="0" lvl="0" indent="-18288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“If you are crazy enough to play Russian roulette in the traditional way—loading a single bullet into the cylinder of a revolver that can carry six bullets, spinning the cylinder, putting the muzzle to your head, and pulling the trigger—you are taking a one in six chance of killing yourself” (39)</a:t>
            </a:r>
          </a:p>
          <a:p>
            <a:pPr marL="0" marR="0" lvl="0" indent="-18288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“Compare that with the Fifth Assessment Report, a document issued by the world’s most authoritative intergovernmental body considering climate change, written by the world’s leading experts in sciences related to climate change, and vetted by representatives of the governments that have signed the Framework Convention, and what does its ‘Summary for Policymakers’ offer us? Nothing better than running a one in three risk of climate change getting completely out of control” (39</a:t>
            </a:r>
            <a:r>
              <a:rPr lang="mr-I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40)</a:t>
            </a:r>
          </a:p>
          <a:p>
            <a:pPr marL="0" marR="0" lvl="0" indent="-18288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“If reducing the risk to 33 percent is the best we can hope for, then the Fifth Assessment Report tells us we must limit cumulative emissions since 1861 to 790 gigatons of carbon, which is equivalent to 2,900 gigatons of carbon dioxide (GtCO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(40)</a:t>
            </a:r>
            <a:endParaRPr lang="en-US" dirty="0" smtClean="0"/>
          </a:p>
          <a:p>
            <a:pPr marL="0" lvl="0" indent="-18288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29</a:t>
            </a:fld>
            <a:endParaRPr lang="en-US"/>
          </a:p>
        </p:txBody>
      </p:sp>
    </p:spTree>
    <p:extLst>
      <p:ext uri="{BB962C8B-B14F-4D97-AF65-F5344CB8AC3E}">
        <p14:creationId xmlns:p14="http://schemas.microsoft.com/office/powerpoint/2010/main" val="2451580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We can therefore also calculate in how many years, at present rates of emission, a country will use up its share of the greenhouse gases that it can, under the equal per capita share principle, emit up to 2050. All we have to do is multiply the fair share (3.7 tons) by 35 (the number of years remaining to 2050) and divide by the present rate of emissions” (41)</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32</a:t>
            </a:fld>
            <a:endParaRPr lang="en-US"/>
          </a:p>
        </p:txBody>
      </p:sp>
    </p:spTree>
    <p:extLst>
      <p:ext uri="{BB962C8B-B14F-4D97-AF65-F5344CB8AC3E}">
        <p14:creationId xmlns:p14="http://schemas.microsoft.com/office/powerpoint/2010/main" val="3674575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“Whereas the strict egalitarian is vulnerable to the objection that equality can be achieved by ‘leveling down,’ that is, by bringing the rich down to the level of the poor without improving the position of the poor, Rawls’s account is immune to this objection” (42)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“For example, if allowing some entrepreneurs to become very rich—and thus increasing inequality within the society—will give them incentives to work hard and set up industries that provide employment for the worst-off, and there is no other way to provide that employment or any similar benefit to the worst-off, then that inequality would be permissible” (42)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“[I]t is also compatible with the United States continuing to increase its greenhouse gases emissions because it is producing more goods. That will mean that other countries, including countries with far lower per capita emissions than the United States, must decrease their emissions if catastrophic climate change is to be averted” (43)</a:t>
            </a:r>
          </a:p>
          <a:p>
            <a:pPr marL="171450" indent="-171450">
              <a:buFont typeface="Arial"/>
              <a:buChar char="•"/>
            </a:pPr>
            <a:r>
              <a:rPr lang="en-US" sz="1200" kern="1200" dirty="0" smtClean="0">
                <a:solidFill>
                  <a:schemeClr val="tx1"/>
                </a:solidFill>
                <a:effectLst/>
                <a:latin typeface="+mn-lt"/>
                <a:ea typeface="+mn-ea"/>
                <a:cs typeface="+mn-cs"/>
              </a:rPr>
              <a:t>“The vast majority of the goods and services the country produces—more than 85 percent of them—are consumed in the United States. Even if we focus on the relatively small fraction of goods produced in the United States that are sold abroad, U.S. residents benefit from the employment that is created, and, of course, U.S. producers receive payment for the goods they sell abroad. Many residents of other countries, especially of the poorest countries, cannot afford to buy goods produced in the United States, and it isn’t clear that they benefit from U.S. production” (43)</a:t>
            </a:r>
          </a:p>
          <a:p>
            <a:pPr marL="171450" indent="-171450">
              <a:buFont typeface="Arial"/>
              <a:buChar char="•"/>
            </a:pPr>
            <a:r>
              <a:rPr lang="en-US" sz="1200" kern="1200" dirty="0" smtClean="0">
                <a:solidFill>
                  <a:schemeClr val="tx1"/>
                </a:solidFill>
                <a:effectLst/>
                <a:latin typeface="+mn-lt"/>
                <a:ea typeface="+mn-ea"/>
                <a:cs typeface="+mn-cs"/>
              </a:rPr>
              <a:t>“[T] he United States does not produce more efficiently, in terms of carbon dioxide emissions, than other countries. Figures published by the International Energy Agency show that the United States is about average in the quantity of emissions it produces in proportion to its GDP. It is less efficient than many developed countries like Germany, France, Italy, Singapore, Spain, or the United Kingdom and also less efficient than many developing countries in Africa, Asia, and Central and South America” (43)</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34</a:t>
            </a:fld>
            <a:endParaRPr lang="en-US"/>
          </a:p>
        </p:txBody>
      </p:sp>
    </p:spTree>
    <p:extLst>
      <p:ext uri="{BB962C8B-B14F-4D97-AF65-F5344CB8AC3E}">
        <p14:creationId xmlns:p14="http://schemas.microsoft.com/office/powerpoint/2010/main" val="983920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“net happiness being what you have left when you deduct the amount of suffering the proposal causes from the amount of happiness it brings about” (44)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“Utilitarians would also have to take into account the greater hardship that might be imposed on people living in countries that have difficulty in complying with strict emission standards because their geography or climate compels their citizens to use a greater amount of energy to achieve a given level of comfort than do people living elsewhere”(46)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“Canadians, for example, could argue that it would simply not be possible to live in many parts of their country without using above average quantities of energy to keep warm” (46)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“Residents of rich countries might even advance the bolder claim that, since their affluent residents have become used to traveling by car and keeping their houses cool in hot weather, they would suffer more if they have to give up their energy-intensive lifestyle than poorer people will suffer if they never get the chance to experience such comforts” (46)</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35</a:t>
            </a:fld>
            <a:endParaRPr lang="en-US"/>
          </a:p>
        </p:txBody>
      </p:sp>
    </p:spTree>
    <p:extLst>
      <p:ext uri="{BB962C8B-B14F-4D97-AF65-F5344CB8AC3E}">
        <p14:creationId xmlns:p14="http://schemas.microsoft.com/office/powerpoint/2010/main" val="3470163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 practice, utilitarians can often support the principle of distributing resources to those who are worst-off because when you already have a lot, giving you more does not increase your utility as much as when you have only a little. One of the 700 million people in the world living on $1.90 per day will get much more benefit from an additional $100 than will someone living on $100,000 per year. Similarly, if we have to take $100 from someone, we will cause much less suffering if we take it from the person earning $100,000 than if we take it from the person earning $700 a year” (46)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“This is known as diminishing marginal utility” (46)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“When compared with giving resources to meet someone’s core needs, giving further resources at the margin to someone else whose core needs have already been satisfied will lead to less utility. Hence a utilitarian will generally favor the worst-off when it comes to distributing resources” (46)</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36</a:t>
            </a:fld>
            <a:endParaRPr lang="en-US"/>
          </a:p>
        </p:txBody>
      </p:sp>
    </p:spTree>
    <p:extLst>
      <p:ext uri="{BB962C8B-B14F-4D97-AF65-F5344CB8AC3E}">
        <p14:creationId xmlns:p14="http://schemas.microsoft.com/office/powerpoint/2010/main" val="300927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i="0" dirty="0"/>
          </a:p>
        </p:txBody>
      </p:sp>
      <p:sp>
        <p:nvSpPr>
          <p:cNvPr id="4" name="Slide Number Placeholder 3"/>
          <p:cNvSpPr>
            <a:spLocks noGrp="1"/>
          </p:cNvSpPr>
          <p:nvPr>
            <p:ph type="sldNum" sz="quarter" idx="10"/>
          </p:nvPr>
        </p:nvSpPr>
        <p:spPr/>
        <p:txBody>
          <a:bodyPr/>
          <a:lstStyle/>
          <a:p>
            <a:fld id="{A750A182-F080-BA40-A1F2-AB9B5BAA0E59}" type="slidenum">
              <a:rPr lang="en-US" smtClean="0"/>
              <a:t>2</a:t>
            </a:fld>
            <a:endParaRPr lang="en-US"/>
          </a:p>
        </p:txBody>
      </p:sp>
    </p:spTree>
    <p:extLst>
      <p:ext uri="{BB962C8B-B14F-4D97-AF65-F5344CB8AC3E}">
        <p14:creationId xmlns:p14="http://schemas.microsoft.com/office/powerpoint/2010/main" val="192496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Intergovernmental Panel on Climate Change (IPCC)</a:t>
            </a:r>
          </a:p>
          <a:p>
            <a:pPr marL="171450" indent="-171450">
              <a:buFont typeface="Arial"/>
              <a:buChar char="•"/>
            </a:pPr>
            <a:r>
              <a:rPr lang="en-US" dirty="0" smtClean="0"/>
              <a:t>http://</a:t>
            </a:r>
            <a:r>
              <a:rPr lang="en-US" dirty="0" err="1" smtClean="0"/>
              <a:t>www.ipcc.ch</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a:t>
            </a:fld>
            <a:endParaRPr lang="en-US"/>
          </a:p>
        </p:txBody>
      </p:sp>
    </p:spTree>
    <p:extLst>
      <p:ext uri="{BB962C8B-B14F-4D97-AF65-F5344CB8AC3E}">
        <p14:creationId xmlns:p14="http://schemas.microsoft.com/office/powerpoint/2010/main" val="590746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Intergovernmental Panel on Climate Change (IPCC)</a:t>
            </a:r>
          </a:p>
          <a:p>
            <a:pPr marL="171450" indent="-171450">
              <a:buFont typeface="Arial"/>
              <a:buChar char="•"/>
            </a:pPr>
            <a:r>
              <a:rPr lang="en-US" dirty="0" smtClean="0"/>
              <a:t>http://</a:t>
            </a:r>
            <a:r>
              <a:rPr lang="en-US" dirty="0" err="1" smtClean="0"/>
              <a:t>www.ipcc.ch</a:t>
            </a:r>
            <a:endParaRPr lang="en-US" dirty="0" smtClean="0"/>
          </a:p>
          <a:p>
            <a:pPr marL="171450" indent="-171450">
              <a:buFont typeface="Arial"/>
              <a:buChar char="•"/>
            </a:pPr>
            <a:r>
              <a:rPr lang="en-US" dirty="0" smtClean="0"/>
              <a:t>“In the language of the report, ‘extremely likely’ indicates a probability in the range of 95–100 percent” (22)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“Those of us who have no expertise in the scientific aspects of assessing climate change and its causes can scarcely disregard the views held by the overwhelming majority of those who do possess that expertise. Even if all of them were in agreement, it would still be possible that they are wrong, but in view of what is at stake, to rely on that possibility would be playing Russian roulette with hundreds of millions and possibly billions of lives at stake. Those who are skeptical about the science of climate change must, if they are intellectually honest, admit that there is a significant chance that the overwhelming majority of scientists have got it right; and if that is the case, they should ask themselves whether it is right to take no action and thus to run that risk” (22)</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59074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Intergovernmental Panel on Climate Change (IPCC)</a:t>
            </a:r>
          </a:p>
          <a:p>
            <a:pPr marL="171450" indent="-171450">
              <a:buFont typeface="Arial"/>
              <a:buChar char="•"/>
            </a:pPr>
            <a:r>
              <a:rPr lang="en-US" dirty="0" smtClean="0"/>
              <a:t>http://</a:t>
            </a:r>
            <a:r>
              <a:rPr lang="en-US" dirty="0" err="1" smtClean="0"/>
              <a:t>www.ipcc.ch</a:t>
            </a:r>
            <a:endParaRPr lang="en-US" dirty="0" smtClean="0"/>
          </a:p>
          <a:p>
            <a:pPr marL="171450" indent="-171450">
              <a:buFont typeface="Arial"/>
              <a:buChar char="•"/>
            </a:pPr>
            <a:r>
              <a:rPr lang="en-US" dirty="0" smtClean="0"/>
              <a:t>“The following impacts are already occurring and will increase in severity during the remainder of the twenty-first century” (23</a:t>
            </a:r>
            <a:r>
              <a:rPr lang="mr-IN" dirty="0" smtClean="0"/>
              <a:t>–</a:t>
            </a:r>
            <a:r>
              <a:rPr lang="en-US" dirty="0" smtClean="0"/>
              <a:t>24)</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6</a:t>
            </a:fld>
            <a:endParaRPr lang="en-US"/>
          </a:p>
        </p:txBody>
      </p:sp>
    </p:spTree>
    <p:extLst>
      <p:ext uri="{BB962C8B-B14F-4D97-AF65-F5344CB8AC3E}">
        <p14:creationId xmlns:p14="http://schemas.microsoft.com/office/powerpoint/2010/main" val="590746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14</a:t>
            </a:fld>
            <a:endParaRPr lang="en-US"/>
          </a:p>
        </p:txBody>
      </p:sp>
    </p:spTree>
    <p:extLst>
      <p:ext uri="{BB962C8B-B14F-4D97-AF65-F5344CB8AC3E}">
        <p14:creationId xmlns:p14="http://schemas.microsoft.com/office/powerpoint/2010/main" val="1211884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 historical principle is one that says, We can’t decide, merely by looking at the present situation, whether a given distribution of goods is just or unjust. We must also ask how the situation came about; we must know its history. Are the parties entitled, by an originally justifiable acquisition and a chain of legitimate transfers, to the holdings they now have? If so, the present distribution is just. If not, rectification or compensation will be needed to produce a just distribution” (32)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18</a:t>
            </a:fld>
            <a:endParaRPr lang="en-US"/>
          </a:p>
        </p:txBody>
      </p:sp>
    </p:spTree>
    <p:extLst>
      <p:ext uri="{BB962C8B-B14F-4D97-AF65-F5344CB8AC3E}">
        <p14:creationId xmlns:p14="http://schemas.microsoft.com/office/powerpoint/2010/main" val="428062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 historical principle is one that says, We can’t decide, merely by looking at the present situation, whether a given distribution of goods is just or unjust. We must also ask how the situation came about; we must know its history. Are the parties entitled, by an originally justifiable acquisition and a chain of legitimate transfers, to the holdings they now have? If so, the present distribution is just. If not, rectification or compensation will be needed to produce a just distribution” (32)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19</a:t>
            </a:fld>
            <a:endParaRPr lang="en-US"/>
          </a:p>
        </p:txBody>
      </p:sp>
    </p:spTree>
    <p:extLst>
      <p:ext uri="{BB962C8B-B14F-4D97-AF65-F5344CB8AC3E}">
        <p14:creationId xmlns:p14="http://schemas.microsoft.com/office/powerpoint/2010/main" val="4280620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“Locke’s justification of the acquisition of private property is the classic historical account of how property can be legitimately acquired, and it has served as the starting point for many more recent discussions. Its significance here is that, if it is valid and the sink is or appears to be of limitless capacity, it would justify allowing everyone to put what he or she wants down the sink, even if some put much more than others down it” (33)</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20</a:t>
            </a:fld>
            <a:endParaRPr lang="en-US"/>
          </a:p>
        </p:txBody>
      </p:sp>
    </p:spTree>
    <p:extLst>
      <p:ext uri="{BB962C8B-B14F-4D97-AF65-F5344CB8AC3E}">
        <p14:creationId xmlns:p14="http://schemas.microsoft.com/office/powerpoint/2010/main" val="25842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October 11,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October 11,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October 11,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October 11,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1" Type="http://schemas.openxmlformats.org/officeDocument/2006/relationships/image" Target="../media/image19.jpg"/><Relationship Id="rId12" Type="http://schemas.openxmlformats.org/officeDocument/2006/relationships/image" Target="../media/image20.png"/><Relationship Id="rId13"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jpg"/><Relationship Id="rId4" Type="http://schemas.openxmlformats.org/officeDocument/2006/relationships/image" Target="../media/image14.png"/><Relationship Id="rId5" Type="http://schemas.microsoft.com/office/2007/relationships/hdphoto" Target="../media/hdphoto1.wdp"/><Relationship Id="rId6" Type="http://schemas.openxmlformats.org/officeDocument/2006/relationships/image" Target="../media/image15.png"/><Relationship Id="rId7" Type="http://schemas.openxmlformats.org/officeDocument/2006/relationships/image" Target="../media/image16.png"/><Relationship Id="rId8" Type="http://schemas.microsoft.com/office/2007/relationships/hdphoto" Target="../media/hdphoto2.wdp"/><Relationship Id="rId9" Type="http://schemas.openxmlformats.org/officeDocument/2006/relationships/image" Target="../media/image17.png"/><Relationship Id="rId10"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microsoft.com/office/2007/relationships/hdphoto" Target="../media/hdphoto3.wdp"/><Relationship Id="rId6" Type="http://schemas.openxmlformats.org/officeDocument/2006/relationships/image" Target="../media/image25.jpeg"/><Relationship Id="rId7" Type="http://schemas.openxmlformats.org/officeDocument/2006/relationships/image" Target="../media/image26.png"/><Relationship Id="rId8"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t-climate-change-report-20171030.jpg"/>
          <p:cNvPicPr>
            <a:picLocks noChangeAspect="1"/>
          </p:cNvPicPr>
          <p:nvPr/>
        </p:nvPicPr>
        <p:blipFill>
          <a:blip r:embed="rId3">
            <a:alphaModFix amt="49000"/>
            <a:extLst>
              <a:ext uri="{28A0092B-C50C-407E-A947-70E740481C1C}">
                <a14:useLocalDpi xmlns:a14="http://schemas.microsoft.com/office/drawing/2010/main" val="0"/>
              </a:ext>
            </a:extLst>
          </a:blip>
          <a:stretch>
            <a:fillRect/>
          </a:stretch>
        </p:blipFill>
        <p:spPr>
          <a:xfrm>
            <a:off x="-1192618" y="-125439"/>
            <a:ext cx="10477716" cy="6983439"/>
          </a:xfrm>
          <a:prstGeom prst="rect">
            <a:avLst/>
          </a:prstGeom>
        </p:spPr>
      </p:pic>
      <p:sp>
        <p:nvSpPr>
          <p:cNvPr id="2" name="Title 1"/>
          <p:cNvSpPr>
            <a:spLocks noGrp="1"/>
          </p:cNvSpPr>
          <p:nvPr>
            <p:ph type="ctrTitle"/>
          </p:nvPr>
        </p:nvSpPr>
        <p:spPr>
          <a:xfrm>
            <a:off x="534163" y="1371600"/>
            <a:ext cx="7848600" cy="1927225"/>
          </a:xfrm>
        </p:spPr>
        <p:txBody>
          <a:bodyPr/>
          <a:lstStyle/>
          <a:p>
            <a:r>
              <a:rPr lang="en-US" sz="3200" dirty="0" smtClean="0"/>
              <a:t>Climate change ethics</a:t>
            </a:r>
            <a:endParaRPr lang="en-US" sz="3200" dirty="0"/>
          </a:p>
        </p:txBody>
      </p:sp>
      <p:sp>
        <p:nvSpPr>
          <p:cNvPr id="3" name="Subtitle 2"/>
          <p:cNvSpPr>
            <a:spLocks noGrp="1"/>
          </p:cNvSpPr>
          <p:nvPr>
            <p:ph type="subTitle" idx="1"/>
          </p:nvPr>
        </p:nvSpPr>
        <p:spPr>
          <a:xfrm>
            <a:off x="534163" y="3503603"/>
            <a:ext cx="6400800" cy="1752600"/>
          </a:xfrm>
        </p:spPr>
        <p:txBody>
          <a:bodyPr/>
          <a:lstStyle/>
          <a:p>
            <a:r>
              <a:rPr lang="en-US" dirty="0" smtClean="0"/>
              <a:t>PHL 304</a:t>
            </a:r>
          </a:p>
          <a:p>
            <a:r>
              <a:rPr lang="en-US" dirty="0" smtClean="0"/>
              <a:t>Fall 2018</a:t>
            </a:r>
            <a:endParaRPr lang="en-US" dirty="0"/>
          </a:p>
        </p:txBody>
      </p:sp>
    </p:spTree>
    <p:extLst>
      <p:ext uri="{BB962C8B-B14F-4D97-AF65-F5344CB8AC3E}">
        <p14:creationId xmlns:p14="http://schemas.microsoft.com/office/powerpoint/2010/main" val="2021222673"/>
      </p:ext>
    </p:extLst>
  </p:cSld>
  <p:clrMapOvr>
    <a:masterClrMapping/>
  </p:clrMapOvr>
  <mc:AlternateContent xmlns:mc="http://schemas.openxmlformats.org/markup-compatibility/2006" xmlns:p14="http://schemas.microsoft.com/office/powerpoint/2010/main">
    <mc:Choice Requires="p14">
      <p:transition p14:dur="0" advTm="902"/>
    </mc:Choice>
    <mc:Fallback xmlns="">
      <p:transition xmlns:p14="http://schemas.microsoft.com/office/powerpoint/2010/main" advTm="902"/>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SAFE POLICY</a:t>
            </a:r>
            <a:endParaRPr lang="en-US" dirty="0"/>
          </a:p>
        </p:txBody>
      </p:sp>
      <p:pic>
        <p:nvPicPr>
          <p:cNvPr id="4" name="Picture 3" descr="12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004" y="1304823"/>
            <a:ext cx="5081796" cy="2673281"/>
          </a:xfrm>
          <a:prstGeom prst="rect">
            <a:avLst/>
          </a:prstGeom>
        </p:spPr>
      </p:pic>
      <p:pic>
        <p:nvPicPr>
          <p:cNvPr id="5" name="Picture 4" descr="15146_afcc62104e-_g6a2975-3-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337" y="1678917"/>
            <a:ext cx="778124" cy="778124"/>
          </a:xfrm>
          <a:prstGeom prst="rect">
            <a:avLst/>
          </a:prstGeom>
        </p:spPr>
      </p:pic>
      <p:pic>
        <p:nvPicPr>
          <p:cNvPr id="6" name="Picture 5" descr="TWO-2-2018-Austin-City-Limits-ACL-Weekend.jpg"/>
          <p:cNvPicPr>
            <a:picLocks noChangeAspect="1"/>
          </p:cNvPicPr>
          <p:nvPr/>
        </p:nvPicPr>
        <p:blipFill>
          <a:blip r:embed="rId4">
            <a:extLst>
              <a:ext uri="{BEBA8EAE-BF5A-486C-A8C5-ECC9F3942E4B}">
                <a14:imgProps xmlns:a14="http://schemas.microsoft.com/office/drawing/2010/main">
                  <a14:imgLayer r:embed="rId5">
                    <a14:imgEffect>
                      <a14:backgroundRemoval t="10000" b="95969" l="0" r="100000">
                        <a14:foregroundMark x1="75375" y1="55000" x2="75375" y2="55000"/>
                        <a14:backgroundMark x1="88083" y1="44719" x2="88083" y2="44719"/>
                        <a14:backgroundMark x1="66875" y1="56688" x2="66875" y2="56688"/>
                        <a14:backgroundMark x1="6792" y1="26000" x2="6792" y2="26000"/>
                        <a14:backgroundMark x1="74875" y1="50875" x2="74875" y2="50875"/>
                        <a14:backgroundMark x1="74625" y1="58156" x2="74625" y2="58156"/>
                        <a14:backgroundMark x1="72125" y1="50125" x2="72125" y2="50125"/>
                      </a14:backgroundRemoval>
                    </a14:imgEffect>
                  </a14:imgLayer>
                </a14:imgProps>
              </a:ext>
              <a:ext uri="{28A0092B-C50C-407E-A947-70E740481C1C}">
                <a14:useLocalDpi xmlns:a14="http://schemas.microsoft.com/office/drawing/2010/main" val="0"/>
              </a:ext>
            </a:extLst>
          </a:blip>
          <a:stretch>
            <a:fillRect/>
          </a:stretch>
        </p:blipFill>
        <p:spPr>
          <a:xfrm rot="2042592">
            <a:off x="8828928" y="2125733"/>
            <a:ext cx="630141" cy="840187"/>
          </a:xfrm>
          <a:prstGeom prst="rect">
            <a:avLst/>
          </a:prstGeom>
        </p:spPr>
      </p:pic>
      <p:pic>
        <p:nvPicPr>
          <p:cNvPr id="7" name="Picture 6" descr="380965288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374521">
            <a:off x="6961619" y="1949190"/>
            <a:ext cx="713178" cy="546731"/>
          </a:xfrm>
          <a:prstGeom prst="rect">
            <a:avLst/>
          </a:prstGeom>
        </p:spPr>
      </p:pic>
      <p:pic>
        <p:nvPicPr>
          <p:cNvPr id="8" name="Picture 7" descr="thumb.jpeg"/>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7465711" y="2067979"/>
            <a:ext cx="622389" cy="622389"/>
          </a:xfrm>
          <a:prstGeom prst="rect">
            <a:avLst/>
          </a:prstGeom>
        </p:spPr>
      </p:pic>
      <p:pic>
        <p:nvPicPr>
          <p:cNvPr id="9" name="Picture 8" descr="chipotlebag2018+v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9548" y="2067979"/>
            <a:ext cx="730598" cy="730598"/>
          </a:xfrm>
          <a:prstGeom prst="rect">
            <a:avLst/>
          </a:prstGeom>
        </p:spPr>
      </p:pic>
      <p:pic>
        <p:nvPicPr>
          <p:cNvPr id="11" name="Picture 10" descr="1_2A1NoKLubjzK8_rSiXQzVg.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399" y="2630332"/>
            <a:ext cx="1362389" cy="1362389"/>
          </a:xfrm>
          <a:prstGeom prst="rect">
            <a:avLst/>
          </a:prstGeom>
        </p:spPr>
      </p:pic>
      <p:pic>
        <p:nvPicPr>
          <p:cNvPr id="10" name="Picture 9" descr="16view-600.jpg"/>
          <p:cNvPicPr>
            <a:picLocks noChangeAspect="1"/>
          </p:cNvPicPr>
          <p:nvPr/>
        </p:nvPicPr>
        <p:blipFill rotWithShape="1">
          <a:blip r:embed="rId11">
            <a:extLst>
              <a:ext uri="{28A0092B-C50C-407E-A947-70E740481C1C}">
                <a14:useLocalDpi xmlns:a14="http://schemas.microsoft.com/office/drawing/2010/main" val="0"/>
              </a:ext>
            </a:extLst>
          </a:blip>
          <a:srcRect r="7508"/>
          <a:stretch/>
        </p:blipFill>
        <p:spPr>
          <a:xfrm>
            <a:off x="-729168" y="2967662"/>
            <a:ext cx="6542277" cy="3890338"/>
          </a:xfrm>
          <a:prstGeom prst="rect">
            <a:avLst/>
          </a:prstGeom>
        </p:spPr>
      </p:pic>
      <p:pic>
        <p:nvPicPr>
          <p:cNvPr id="13" name="Picture 12" descr="green.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1098" y="1677700"/>
            <a:ext cx="3463906" cy="1263422"/>
          </a:xfrm>
          <a:prstGeom prst="rect">
            <a:avLst/>
          </a:prstGeom>
        </p:spPr>
      </p:pic>
      <p:pic>
        <p:nvPicPr>
          <p:cNvPr id="14" name="Picture 13" descr="Grandparen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67020" y="1609721"/>
            <a:ext cx="1294452" cy="996902"/>
          </a:xfrm>
          <a:prstGeom prst="rect">
            <a:avLst/>
          </a:prstGeom>
        </p:spPr>
      </p:pic>
    </p:spTree>
    <p:extLst>
      <p:ext uri="{BB962C8B-B14F-4D97-AF65-F5344CB8AC3E}">
        <p14:creationId xmlns:p14="http://schemas.microsoft.com/office/powerpoint/2010/main" val="29716862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THE PRECARIOUSNESS OF EXISTENCE</a:t>
            </a:r>
            <a:endParaRPr lang="en-US" sz="3400" dirty="0"/>
          </a:p>
        </p:txBody>
      </p:sp>
      <p:pic>
        <p:nvPicPr>
          <p:cNvPr id="4" name="Picture 3" descr="spermeggpai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824" y="1593171"/>
            <a:ext cx="1646512" cy="2466265"/>
          </a:xfrm>
          <a:prstGeom prst="rect">
            <a:avLst/>
          </a:prstGeom>
        </p:spPr>
      </p:pic>
      <p:pic>
        <p:nvPicPr>
          <p:cNvPr id="5" name="Picture 4" descr="_MG_8192.jpg"/>
          <p:cNvPicPr>
            <a:picLocks noChangeAspect="1"/>
          </p:cNvPicPr>
          <p:nvPr/>
        </p:nvPicPr>
        <p:blipFill rotWithShape="1">
          <a:blip r:embed="rId3" cstate="print">
            <a:extLst>
              <a:ext uri="{28A0092B-C50C-407E-A947-70E740481C1C}">
                <a14:useLocalDpi xmlns:a14="http://schemas.microsoft.com/office/drawing/2010/main" val="0"/>
              </a:ext>
            </a:extLst>
          </a:blip>
          <a:srcRect l="4341" r="15032"/>
          <a:stretch/>
        </p:blipFill>
        <p:spPr>
          <a:xfrm>
            <a:off x="457200" y="4059436"/>
            <a:ext cx="2842224" cy="2015171"/>
          </a:xfrm>
          <a:prstGeom prst="rect">
            <a:avLst/>
          </a:prstGeom>
        </p:spPr>
      </p:pic>
      <p:pic>
        <p:nvPicPr>
          <p:cNvPr id="6" name="Picture 5" descr="Socrates_Louvre.jpg"/>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275" l="0" r="100000">
                        <a14:foregroundMark x1="23214" y1="1087" x2="23214" y2="1087"/>
                        <a14:foregroundMark x1="31027" y1="42029" x2="31027" y2="42029"/>
                        <a14:foregroundMark x1="26786" y1="45652" x2="26786" y2="45652"/>
                        <a14:foregroundMark x1="44643" y1="42391" x2="44643" y2="42391"/>
                        <a14:backgroundMark x1="8817" y1="75906" x2="8817" y2="75906"/>
                        <a14:backgroundMark x1="6808" y1="49547" x2="6808" y2="49547"/>
                        <a14:backgroundMark x1="5580" y1="30797" x2="5580" y2="30797"/>
                        <a14:backgroundMark x1="10045" y1="32790" x2="10045" y2="32790"/>
                        <a14:backgroundMark x1="13170" y1="88859" x2="13170" y2="88859"/>
                        <a14:backgroundMark x1="13616" y1="80435" x2="13616" y2="80435"/>
                        <a14:backgroundMark x1="4464" y1="39855" x2="4464" y2="39855"/>
                        <a14:backgroundMark x1="94196" y1="55616" x2="94196" y2="55616"/>
                        <a14:backgroundMark x1="95424" y1="43388" x2="95424" y2="43388"/>
                      </a14:backgroundRemoval>
                    </a14:imgEffect>
                  </a14:imgLayer>
                </a14:imgProps>
              </a:ext>
              <a:ext uri="{28A0092B-C50C-407E-A947-70E740481C1C}">
                <a14:useLocalDpi xmlns:a14="http://schemas.microsoft.com/office/drawing/2010/main" val="0"/>
              </a:ext>
            </a:extLst>
          </a:blip>
          <a:srcRect t="3961"/>
          <a:stretch/>
        </p:blipFill>
        <p:spPr>
          <a:xfrm>
            <a:off x="1532519" y="4059436"/>
            <a:ext cx="1204493" cy="1425755"/>
          </a:xfrm>
          <a:prstGeom prst="rect">
            <a:avLst/>
          </a:prstGeom>
        </p:spPr>
      </p:pic>
      <p:sp>
        <p:nvSpPr>
          <p:cNvPr id="7" name="TextBox 6"/>
          <p:cNvSpPr txBox="1"/>
          <p:nvPr/>
        </p:nvSpPr>
        <p:spPr>
          <a:xfrm>
            <a:off x="457201" y="6074607"/>
            <a:ext cx="2842224" cy="369332"/>
          </a:xfrm>
          <a:prstGeom prst="rect">
            <a:avLst/>
          </a:prstGeom>
          <a:noFill/>
        </p:spPr>
        <p:txBody>
          <a:bodyPr wrap="square" rtlCol="0">
            <a:spAutoFit/>
          </a:bodyPr>
          <a:lstStyle/>
          <a:p>
            <a:pPr algn="ctr"/>
            <a:r>
              <a:rPr lang="en-US" b="1" cap="small" dirty="0">
                <a:solidFill>
                  <a:srgbClr val="0000FF"/>
                </a:solidFill>
              </a:rPr>
              <a:t>o</a:t>
            </a:r>
            <a:r>
              <a:rPr lang="en-US" b="1" cap="small" dirty="0" smtClean="0">
                <a:solidFill>
                  <a:srgbClr val="0000FF"/>
                </a:solidFill>
              </a:rPr>
              <a:t>rigins essentialism</a:t>
            </a:r>
            <a:endParaRPr lang="en-US" b="1" cap="small" dirty="0">
              <a:solidFill>
                <a:srgbClr val="0000FF"/>
              </a:solidFill>
            </a:endParaRPr>
          </a:p>
        </p:txBody>
      </p:sp>
      <p:pic>
        <p:nvPicPr>
          <p:cNvPr id="8" name="Picture 7" descr="David_-_The_Death_of_Socrates (1) (1).jpg"/>
          <p:cNvPicPr>
            <a:picLocks noChangeAspect="1"/>
          </p:cNvPicPr>
          <p:nvPr/>
        </p:nvPicPr>
        <p:blipFill rotWithShape="1">
          <a:blip r:embed="rId6" cstate="print">
            <a:extLst>
              <a:ext uri="{28A0092B-C50C-407E-A947-70E740481C1C}">
                <a14:useLocalDpi xmlns:a14="http://schemas.microsoft.com/office/drawing/2010/main" val="0"/>
              </a:ext>
            </a:extLst>
          </a:blip>
          <a:srcRect l="21230" r="2457"/>
          <a:stretch/>
        </p:blipFill>
        <p:spPr>
          <a:xfrm>
            <a:off x="5844576" y="4059436"/>
            <a:ext cx="2842224" cy="2015171"/>
          </a:xfrm>
          <a:prstGeom prst="rect">
            <a:avLst/>
          </a:prstGeom>
        </p:spPr>
      </p:pic>
      <p:sp>
        <p:nvSpPr>
          <p:cNvPr id="10" name="TextBox 9"/>
          <p:cNvSpPr txBox="1"/>
          <p:nvPr/>
        </p:nvSpPr>
        <p:spPr>
          <a:xfrm>
            <a:off x="5844576" y="6074607"/>
            <a:ext cx="2842224" cy="369332"/>
          </a:xfrm>
          <a:prstGeom prst="rect">
            <a:avLst/>
          </a:prstGeom>
          <a:noFill/>
        </p:spPr>
        <p:txBody>
          <a:bodyPr wrap="square" rtlCol="0">
            <a:spAutoFit/>
          </a:bodyPr>
          <a:lstStyle/>
          <a:p>
            <a:pPr algn="ctr"/>
            <a:r>
              <a:rPr lang="en-US" b="1" cap="small" dirty="0">
                <a:solidFill>
                  <a:srgbClr val="0000FF"/>
                </a:solidFill>
              </a:rPr>
              <a:t>t</a:t>
            </a:r>
            <a:r>
              <a:rPr lang="en-US" b="1" cap="small" dirty="0" smtClean="0">
                <a:solidFill>
                  <a:srgbClr val="0000FF"/>
                </a:solidFill>
              </a:rPr>
              <a:t>he descriptive view</a:t>
            </a:r>
            <a:endParaRPr lang="en-US" b="1" cap="small" dirty="0">
              <a:solidFill>
                <a:srgbClr val="0000FF"/>
              </a:solidFill>
            </a:endParaRPr>
          </a:p>
        </p:txBody>
      </p:sp>
      <p:cxnSp>
        <p:nvCxnSpPr>
          <p:cNvPr id="12" name="Straight Arrow Connector 11"/>
          <p:cNvCxnSpPr>
            <a:stCxn id="4" idx="3"/>
          </p:cNvCxnSpPr>
          <p:nvPr/>
        </p:nvCxnSpPr>
        <p:spPr>
          <a:xfrm>
            <a:off x="2633336" y="2826304"/>
            <a:ext cx="4473463" cy="11765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descr="stock-illustration-49952734-x-red-cross-handwritten.jpg"/>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4985" r="84173"/>
                    </a14:imgEffect>
                  </a14:imgLayer>
                </a14:imgProps>
              </a:ext>
              <a:ext uri="{28A0092B-C50C-407E-A947-70E740481C1C}">
                <a14:useLocalDpi xmlns:a14="http://schemas.microsoft.com/office/drawing/2010/main" val="0"/>
              </a:ext>
            </a:extLst>
          </a:blip>
          <a:srcRect l="6337" r="7179"/>
          <a:stretch/>
        </p:blipFill>
        <p:spPr>
          <a:xfrm>
            <a:off x="4003570" y="2826304"/>
            <a:ext cx="1017535" cy="1176558"/>
          </a:xfrm>
          <a:prstGeom prst="rect">
            <a:avLst/>
          </a:prstGeom>
        </p:spPr>
      </p:pic>
      <p:sp>
        <p:nvSpPr>
          <p:cNvPr id="21" name="TextBox 20"/>
          <p:cNvSpPr txBox="1"/>
          <p:nvPr/>
        </p:nvSpPr>
        <p:spPr>
          <a:xfrm>
            <a:off x="5844576" y="1752650"/>
            <a:ext cx="2842224" cy="1754327"/>
          </a:xfrm>
          <a:prstGeom prst="rect">
            <a:avLst/>
          </a:prstGeom>
          <a:noFill/>
        </p:spPr>
        <p:txBody>
          <a:bodyPr wrap="square" rtlCol="0">
            <a:spAutoFit/>
          </a:bodyPr>
          <a:lstStyle/>
          <a:p>
            <a:pPr algn="ctr"/>
            <a:r>
              <a:rPr lang="en-US" b="1" cap="small" dirty="0"/>
              <a:t>t</a:t>
            </a:r>
            <a:r>
              <a:rPr lang="en-US" b="1" cap="small" dirty="0" smtClean="0"/>
              <a:t>aught plato</a:t>
            </a:r>
          </a:p>
          <a:p>
            <a:pPr algn="ctr"/>
            <a:r>
              <a:rPr lang="en-US" b="1" cap="small" dirty="0"/>
              <a:t>c</a:t>
            </a:r>
            <a:r>
              <a:rPr lang="en-US" b="1" cap="small" dirty="0" smtClean="0"/>
              <a:t>orrupted the youth</a:t>
            </a:r>
          </a:p>
          <a:p>
            <a:pPr algn="ctr"/>
            <a:r>
              <a:rPr lang="en-US" b="1" cap="small" dirty="0"/>
              <a:t>d</a:t>
            </a:r>
            <a:r>
              <a:rPr lang="en-US" b="1" cap="small" dirty="0" smtClean="0"/>
              <a:t>rank hemlock</a:t>
            </a:r>
          </a:p>
          <a:p>
            <a:pPr algn="ctr"/>
            <a:r>
              <a:rPr lang="en-US" b="1" cap="small" dirty="0"/>
              <a:t>l</a:t>
            </a:r>
            <a:r>
              <a:rPr lang="en-US" b="1" cap="small" dirty="0" smtClean="0"/>
              <a:t>ived a thug life</a:t>
            </a:r>
          </a:p>
          <a:p>
            <a:pPr algn="ctr"/>
            <a:r>
              <a:rPr lang="mr-IN" b="1" cap="small" dirty="0" smtClean="0"/>
              <a:t>…</a:t>
            </a:r>
            <a:endParaRPr lang="en-US" b="1" cap="small" dirty="0" smtClean="0"/>
          </a:p>
          <a:p>
            <a:pPr algn="ctr"/>
            <a:r>
              <a:rPr lang="en-US" b="1" cap="small" dirty="0"/>
              <a:t>e</a:t>
            </a:r>
            <a:r>
              <a:rPr lang="en-US" b="1" cap="small" dirty="0" smtClean="0"/>
              <a:t>tc.</a:t>
            </a:r>
            <a:endParaRPr lang="en-US" b="1" cap="small" dirty="0"/>
          </a:p>
        </p:txBody>
      </p:sp>
      <p:cxnSp>
        <p:nvCxnSpPr>
          <p:cNvPr id="36" name="Straight Arrow Connector 35"/>
          <p:cNvCxnSpPr>
            <a:stCxn id="21" idx="2"/>
          </p:cNvCxnSpPr>
          <p:nvPr/>
        </p:nvCxnSpPr>
        <p:spPr>
          <a:xfrm>
            <a:off x="7265688" y="3506977"/>
            <a:ext cx="0" cy="4958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9114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NONIDENTITY PROBLEM</a:t>
            </a:r>
            <a:endParaRPr lang="en-US" dirty="0"/>
          </a:p>
        </p:txBody>
      </p:sp>
      <p:sp>
        <p:nvSpPr>
          <p:cNvPr id="3" name="Content Placeholder 2"/>
          <p:cNvSpPr>
            <a:spLocks noGrp="1"/>
          </p:cNvSpPr>
          <p:nvPr>
            <p:ph idx="1"/>
          </p:nvPr>
        </p:nvSpPr>
        <p:spPr/>
        <p:txBody>
          <a:bodyPr/>
          <a:lstStyle/>
          <a:p>
            <a:pPr marL="457200" indent="-457200">
              <a:buFont typeface="+mj-lt"/>
              <a:buAutoNum type="alphaUcPeriod"/>
            </a:pPr>
            <a:r>
              <a:rPr lang="en-US" dirty="0" smtClean="0"/>
              <a:t>It </a:t>
            </a:r>
            <a:r>
              <a:rPr lang="en-US" dirty="0"/>
              <a:t>is wrong to adopt the Risky Policy, because it will wrong future people</a:t>
            </a:r>
            <a:r>
              <a:rPr lang="en-US" dirty="0" smtClean="0"/>
              <a:t>.</a:t>
            </a:r>
          </a:p>
          <a:p>
            <a:pPr marL="457200" indent="-457200">
              <a:buFont typeface="+mj-lt"/>
              <a:buAutoNum type="alphaUcPeriod"/>
            </a:pPr>
            <a:r>
              <a:rPr lang="en-US" dirty="0" smtClean="0"/>
              <a:t>If </a:t>
            </a:r>
            <a:r>
              <a:rPr lang="en-US" dirty="0"/>
              <a:t>adopting the Risky Policy will wrong these future people, then it will harm them, or make things worse for them than if we had adopted the Safe Policy instead. </a:t>
            </a:r>
          </a:p>
          <a:p>
            <a:pPr marL="457200" indent="-457200">
              <a:buFont typeface="+mj-lt"/>
              <a:buAutoNum type="alphaUcPeriod"/>
            </a:pPr>
            <a:r>
              <a:rPr lang="en-US" dirty="0" smtClean="0"/>
              <a:t>It </a:t>
            </a:r>
            <a:r>
              <a:rPr lang="en-US" dirty="0"/>
              <a:t>is not the case that the Risky Policy will harm these future people, or make things worse for them than if we had adopted the Safe Policy instead—if anything, it will (all things considered) benefit them!</a:t>
            </a:r>
          </a:p>
        </p:txBody>
      </p:sp>
    </p:spTree>
    <p:extLst>
      <p:ext uri="{BB962C8B-B14F-4D97-AF65-F5344CB8AC3E}">
        <p14:creationId xmlns:p14="http://schemas.microsoft.com/office/powerpoint/2010/main" val="2586956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NONIDENTITY PROBLEM</a:t>
            </a:r>
          </a:p>
        </p:txBody>
      </p:sp>
      <p:pic>
        <p:nvPicPr>
          <p:cNvPr id="4" name="Picture 3" descr="Screen Shot 2018-10-22 at 12.28.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58" y="1682560"/>
            <a:ext cx="8885885" cy="4818232"/>
          </a:xfrm>
          <a:prstGeom prst="rect">
            <a:avLst/>
          </a:prstGeom>
        </p:spPr>
      </p:pic>
    </p:spTree>
    <p:extLst>
      <p:ext uri="{BB962C8B-B14F-4D97-AF65-F5344CB8AC3E}">
        <p14:creationId xmlns:p14="http://schemas.microsoft.com/office/powerpoint/2010/main" val="16326734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NONIDENTITY PROBLEM</a:t>
            </a:r>
            <a:endParaRPr lang="en-US" dirty="0"/>
          </a:p>
        </p:txBody>
      </p:sp>
      <p:pic>
        <p:nvPicPr>
          <p:cNvPr id="4" name="Picture 3" descr="01-in-vitro-fertilization (1).jpg"/>
          <p:cNvPicPr>
            <a:picLocks noChangeAspect="1"/>
          </p:cNvPicPr>
          <p:nvPr/>
        </p:nvPicPr>
        <p:blipFill rotWithShape="1">
          <a:blip r:embed="rId3">
            <a:extLst>
              <a:ext uri="{28A0092B-C50C-407E-A947-70E740481C1C}">
                <a14:useLocalDpi xmlns:a14="http://schemas.microsoft.com/office/drawing/2010/main" val="0"/>
              </a:ext>
            </a:extLst>
          </a:blip>
          <a:srcRect l="7851"/>
          <a:stretch/>
        </p:blipFill>
        <p:spPr>
          <a:xfrm>
            <a:off x="4641730" y="1532706"/>
            <a:ext cx="3993484" cy="2246333"/>
          </a:xfrm>
          <a:prstGeom prst="rect">
            <a:avLst/>
          </a:prstGeom>
        </p:spPr>
      </p:pic>
      <p:pic>
        <p:nvPicPr>
          <p:cNvPr id="6" name="Picture 5" descr="Fotolia_56315807_Subscription_Monthly_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730" y="3960459"/>
            <a:ext cx="3993484" cy="2246334"/>
          </a:xfrm>
          <a:prstGeom prst="rect">
            <a:avLst/>
          </a:prstGeom>
        </p:spPr>
      </p:pic>
      <p:pic>
        <p:nvPicPr>
          <p:cNvPr id="11" name="Picture 10" descr="vacinacao-contra-gripe-para-gravidas-e-puerperas-e-ampliada-em-goiania-20180611091308.jpg"/>
          <p:cNvPicPr>
            <a:picLocks noChangeAspect="1"/>
          </p:cNvPicPr>
          <p:nvPr/>
        </p:nvPicPr>
        <p:blipFill rotWithShape="1">
          <a:blip r:embed="rId5">
            <a:extLst>
              <a:ext uri="{28A0092B-C50C-407E-A947-70E740481C1C}">
                <a14:useLocalDpi xmlns:a14="http://schemas.microsoft.com/office/drawing/2010/main" val="0"/>
              </a:ext>
            </a:extLst>
          </a:blip>
          <a:srcRect r="1246"/>
          <a:stretch/>
        </p:blipFill>
        <p:spPr>
          <a:xfrm>
            <a:off x="457200" y="3960459"/>
            <a:ext cx="3942553" cy="2246333"/>
          </a:xfrm>
          <a:prstGeom prst="rect">
            <a:avLst/>
          </a:prstGeom>
        </p:spPr>
      </p:pic>
      <p:sp>
        <p:nvSpPr>
          <p:cNvPr id="12" name="TextBox 11"/>
          <p:cNvSpPr txBox="1"/>
          <p:nvPr/>
        </p:nvSpPr>
        <p:spPr>
          <a:xfrm>
            <a:off x="4641730" y="6235809"/>
            <a:ext cx="3993484" cy="369332"/>
          </a:xfrm>
          <a:prstGeom prst="rect">
            <a:avLst/>
          </a:prstGeom>
          <a:noFill/>
        </p:spPr>
        <p:txBody>
          <a:bodyPr wrap="square" rtlCol="0">
            <a:spAutoFit/>
          </a:bodyPr>
          <a:lstStyle/>
          <a:p>
            <a:pPr algn="ctr"/>
            <a:r>
              <a:rPr lang="en-US" b="1" cap="small" dirty="0" smtClean="0">
                <a:solidFill>
                  <a:srgbClr val="0000FF"/>
                </a:solidFill>
              </a:rPr>
              <a:t>case 2</a:t>
            </a:r>
            <a:endParaRPr lang="en-US" b="1" cap="small" dirty="0">
              <a:solidFill>
                <a:srgbClr val="0000FF"/>
              </a:solidFill>
            </a:endParaRPr>
          </a:p>
        </p:txBody>
      </p:sp>
      <p:sp>
        <p:nvSpPr>
          <p:cNvPr id="13" name="TextBox 12"/>
          <p:cNvSpPr txBox="1"/>
          <p:nvPr/>
        </p:nvSpPr>
        <p:spPr>
          <a:xfrm>
            <a:off x="457200" y="6190573"/>
            <a:ext cx="3942553" cy="369332"/>
          </a:xfrm>
          <a:prstGeom prst="rect">
            <a:avLst/>
          </a:prstGeom>
          <a:noFill/>
        </p:spPr>
        <p:txBody>
          <a:bodyPr wrap="square" rtlCol="0">
            <a:spAutoFit/>
          </a:bodyPr>
          <a:lstStyle/>
          <a:p>
            <a:pPr algn="ctr"/>
            <a:r>
              <a:rPr lang="en-US" b="1" cap="small" dirty="0">
                <a:solidFill>
                  <a:srgbClr val="0000FF"/>
                </a:solidFill>
              </a:rPr>
              <a:t>c</a:t>
            </a:r>
            <a:r>
              <a:rPr lang="en-US" b="1" cap="small" dirty="0" smtClean="0">
                <a:solidFill>
                  <a:srgbClr val="0000FF"/>
                </a:solidFill>
              </a:rPr>
              <a:t>ase 1</a:t>
            </a:r>
            <a:endParaRPr lang="en-US" b="1" cap="small" dirty="0">
              <a:solidFill>
                <a:srgbClr val="0000FF"/>
              </a:solidFill>
            </a:endParaRPr>
          </a:p>
        </p:txBody>
      </p:sp>
      <p:pic>
        <p:nvPicPr>
          <p:cNvPr id="14" name="Picture 13" descr="doctor-to-patient-tilt-with-needle-injection_ej6iqhbv__F0000.png"/>
          <p:cNvPicPr>
            <a:picLocks noChangeAspect="1"/>
          </p:cNvPicPr>
          <p:nvPr/>
        </p:nvPicPr>
        <p:blipFill rotWithShape="1">
          <a:blip r:embed="rId6">
            <a:extLst>
              <a:ext uri="{28A0092B-C50C-407E-A947-70E740481C1C}">
                <a14:useLocalDpi xmlns:a14="http://schemas.microsoft.com/office/drawing/2010/main" val="0"/>
              </a:ext>
            </a:extLst>
          </a:blip>
          <a:srcRect r="1656"/>
          <a:stretch/>
        </p:blipFill>
        <p:spPr>
          <a:xfrm>
            <a:off x="457200" y="1523999"/>
            <a:ext cx="3942553" cy="2255039"/>
          </a:xfrm>
          <a:prstGeom prst="rect">
            <a:avLst/>
          </a:prstGeom>
        </p:spPr>
      </p:pic>
    </p:spTree>
    <p:extLst>
      <p:ext uri="{BB962C8B-B14F-4D97-AF65-F5344CB8AC3E}">
        <p14:creationId xmlns:p14="http://schemas.microsoft.com/office/powerpoint/2010/main" val="2907720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EXAMPLE</a:t>
            </a:r>
            <a:endParaRPr lang="en-US" dirty="0"/>
          </a:p>
        </p:txBody>
      </p:sp>
      <p:sp>
        <p:nvSpPr>
          <p:cNvPr id="3" name="Content Placeholder 2"/>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=fRyuz6md2yw</a:t>
            </a:r>
          </a:p>
        </p:txBody>
      </p:sp>
    </p:spTree>
    <p:extLst>
      <p:ext uri="{BB962C8B-B14F-4D97-AF65-F5344CB8AC3E}">
        <p14:creationId xmlns:p14="http://schemas.microsoft.com/office/powerpoint/2010/main" val="3313846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NONIDENTITY PROBLEM</a:t>
            </a:r>
            <a:endParaRPr lang="en-US" dirty="0"/>
          </a:p>
        </p:txBody>
      </p:sp>
      <p:sp>
        <p:nvSpPr>
          <p:cNvPr id="3" name="Content Placeholder 2"/>
          <p:cNvSpPr>
            <a:spLocks noGrp="1"/>
          </p:cNvSpPr>
          <p:nvPr>
            <p:ph idx="1"/>
          </p:nvPr>
        </p:nvSpPr>
        <p:spPr/>
        <p:txBody>
          <a:bodyPr/>
          <a:lstStyle/>
          <a:p>
            <a:pPr marL="457200" indent="-457200">
              <a:buFont typeface="+mj-lt"/>
              <a:buAutoNum type="alphaUcPeriod"/>
            </a:pPr>
            <a:r>
              <a:rPr lang="en-US" dirty="0" smtClean="0"/>
              <a:t>It </a:t>
            </a:r>
            <a:r>
              <a:rPr lang="en-US" dirty="0"/>
              <a:t>is wrong to adopt the Risky Policy, because it will wrong future people</a:t>
            </a:r>
            <a:r>
              <a:rPr lang="en-US" dirty="0" smtClean="0"/>
              <a:t>.</a:t>
            </a:r>
          </a:p>
          <a:p>
            <a:pPr marL="457200" indent="-457200">
              <a:buFont typeface="+mj-lt"/>
              <a:buAutoNum type="alphaUcPeriod"/>
            </a:pPr>
            <a:r>
              <a:rPr lang="en-US" dirty="0" smtClean="0"/>
              <a:t>If </a:t>
            </a:r>
            <a:r>
              <a:rPr lang="en-US" dirty="0"/>
              <a:t>adopting the Risky Policy will wrong these future people, then it will harm them, or make things worse for them than if we had adopted the Safe Policy instead. </a:t>
            </a:r>
          </a:p>
          <a:p>
            <a:pPr marL="457200" indent="-457200">
              <a:buFont typeface="+mj-lt"/>
              <a:buAutoNum type="alphaUcPeriod"/>
            </a:pPr>
            <a:r>
              <a:rPr lang="en-US" dirty="0" smtClean="0"/>
              <a:t>It </a:t>
            </a:r>
            <a:r>
              <a:rPr lang="en-US" dirty="0"/>
              <a:t>is not the case that the Risky Policy will harm these future people, or make things worse for them than if we had adopted the Safe Policy instead—if anything, it will (all things considered) benefit them!</a:t>
            </a:r>
          </a:p>
        </p:txBody>
      </p:sp>
    </p:spTree>
    <p:extLst>
      <p:ext uri="{BB962C8B-B14F-4D97-AF65-F5344CB8AC3E}">
        <p14:creationId xmlns:p14="http://schemas.microsoft.com/office/powerpoint/2010/main" val="6423859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EXAMPLE</a:t>
            </a:r>
            <a:endParaRPr lang="en-US" dirty="0"/>
          </a:p>
        </p:txBody>
      </p:sp>
      <p:sp>
        <p:nvSpPr>
          <p:cNvPr id="3" name="Content Placeholder 2"/>
          <p:cNvSpPr>
            <a:spLocks noGrp="1"/>
          </p:cNvSpPr>
          <p:nvPr>
            <p:ph idx="1"/>
          </p:nvPr>
        </p:nvSpPr>
        <p:spPr/>
        <p:txBody>
          <a:bodyPr/>
          <a:lstStyle/>
          <a:p>
            <a:r>
              <a:rPr lang="en-US" dirty="0"/>
              <a:t>https://</a:t>
            </a:r>
            <a:r>
              <a:rPr lang="en-US" dirty="0" err="1"/>
              <a:t>www.c-span.org</a:t>
            </a:r>
            <a:r>
              <a:rPr lang="en-US" dirty="0"/>
              <a:t>/video/?c4487608/bush-gore-</a:t>
            </a:r>
            <a:r>
              <a:rPr lang="en-US" dirty="0" err="1"/>
              <a:t>kyoto</a:t>
            </a:r>
            <a:endParaRPr lang="en-US" dirty="0"/>
          </a:p>
        </p:txBody>
      </p:sp>
    </p:spTree>
    <p:extLst>
      <p:ext uri="{BB962C8B-B14F-4D97-AF65-F5344CB8AC3E}">
        <p14:creationId xmlns:p14="http://schemas.microsoft.com/office/powerpoint/2010/main" val="41559510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FAIRNESS: TWO APPROACHES</a:t>
            </a:r>
            <a:endParaRPr lang="en-US" dirty="0"/>
          </a:p>
        </p:txBody>
      </p:sp>
      <p:sp>
        <p:nvSpPr>
          <p:cNvPr id="3" name="Content Placeholder 2"/>
          <p:cNvSpPr>
            <a:spLocks noGrp="1"/>
          </p:cNvSpPr>
          <p:nvPr>
            <p:ph idx="1"/>
          </p:nvPr>
        </p:nvSpPr>
        <p:spPr>
          <a:xfrm>
            <a:off x="457200" y="1600200"/>
            <a:ext cx="5825780" cy="4876800"/>
          </a:xfrm>
        </p:spPr>
        <p:txBody>
          <a:bodyPr>
            <a:normAutofit/>
          </a:bodyPr>
          <a:lstStyle/>
          <a:p>
            <a:r>
              <a:rPr lang="en-US" b="1" dirty="0" smtClean="0">
                <a:solidFill>
                  <a:srgbClr val="0000FF"/>
                </a:solidFill>
              </a:rPr>
              <a:t>Historical principles: </a:t>
            </a:r>
            <a:r>
              <a:rPr lang="en-US" dirty="0" smtClean="0"/>
              <a:t>In order to determine whether a given distribution of goods is just, we must first ask how that distribution of goods came about.</a:t>
            </a:r>
          </a:p>
          <a:p>
            <a:r>
              <a:rPr lang="en-US" b="1" dirty="0">
                <a:solidFill>
                  <a:srgbClr val="0000FF"/>
                </a:solidFill>
              </a:rPr>
              <a:t>Time-slice principles: </a:t>
            </a:r>
            <a:r>
              <a:rPr lang="en-US" dirty="0"/>
              <a:t>I</a:t>
            </a:r>
            <a:r>
              <a:rPr lang="en-US" dirty="0" smtClean="0"/>
              <a:t>n order to determine whether a given distribution of goods is just, we must ask whether that distribution satisfies an adequate principle of fairness, irrespective of how that distribution came about.</a:t>
            </a:r>
            <a:endParaRPr lang="en-US" dirty="0"/>
          </a:p>
        </p:txBody>
      </p:sp>
      <p:pic>
        <p:nvPicPr>
          <p:cNvPr id="4" name="Picture 3" descr="george-clooney-cannes-01.jpg"/>
          <p:cNvPicPr>
            <a:picLocks noChangeAspect="1"/>
          </p:cNvPicPr>
          <p:nvPr/>
        </p:nvPicPr>
        <p:blipFill rotWithShape="1">
          <a:blip r:embed="rId3">
            <a:extLst>
              <a:ext uri="{28A0092B-C50C-407E-A947-70E740481C1C}">
                <a14:useLocalDpi xmlns:a14="http://schemas.microsoft.com/office/drawing/2010/main" val="0"/>
              </a:ext>
            </a:extLst>
          </a:blip>
          <a:srcRect r="5411" b="18865"/>
          <a:stretch/>
        </p:blipFill>
        <p:spPr>
          <a:xfrm>
            <a:off x="6282980" y="1524000"/>
            <a:ext cx="2664736" cy="3270638"/>
          </a:xfrm>
          <a:prstGeom prst="rect">
            <a:avLst/>
          </a:prstGeom>
        </p:spPr>
      </p:pic>
      <p:sp>
        <p:nvSpPr>
          <p:cNvPr id="6" name="TextBox 5"/>
          <p:cNvSpPr txBox="1"/>
          <p:nvPr/>
        </p:nvSpPr>
        <p:spPr>
          <a:xfrm>
            <a:off x="6282980" y="4794638"/>
            <a:ext cx="2664736" cy="369332"/>
          </a:xfrm>
          <a:prstGeom prst="rect">
            <a:avLst/>
          </a:prstGeom>
          <a:noFill/>
        </p:spPr>
        <p:txBody>
          <a:bodyPr wrap="square" rtlCol="0">
            <a:spAutoFit/>
          </a:bodyPr>
          <a:lstStyle/>
          <a:p>
            <a:pPr algn="ctr"/>
            <a:r>
              <a:rPr lang="en-US" dirty="0"/>
              <a:t>Robert Nozick</a:t>
            </a:r>
          </a:p>
        </p:txBody>
      </p:sp>
    </p:spTree>
    <p:extLst>
      <p:ext uri="{BB962C8B-B14F-4D97-AF65-F5344CB8AC3E}">
        <p14:creationId xmlns:p14="http://schemas.microsoft.com/office/powerpoint/2010/main" val="38378346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FAIRNESS: TWO APPROACHES</a:t>
            </a:r>
            <a:endParaRPr lang="en-US" dirty="0"/>
          </a:p>
        </p:txBody>
      </p:sp>
      <p:sp>
        <p:nvSpPr>
          <p:cNvPr id="3" name="Content Placeholder 2"/>
          <p:cNvSpPr>
            <a:spLocks noGrp="1"/>
          </p:cNvSpPr>
          <p:nvPr>
            <p:ph idx="1"/>
          </p:nvPr>
        </p:nvSpPr>
        <p:spPr>
          <a:xfrm>
            <a:off x="457200" y="1600200"/>
            <a:ext cx="5825780" cy="4876800"/>
          </a:xfrm>
        </p:spPr>
        <p:txBody>
          <a:bodyPr>
            <a:normAutofit/>
          </a:bodyPr>
          <a:lstStyle/>
          <a:p>
            <a:r>
              <a:rPr lang="en-US" b="1" dirty="0" smtClean="0">
                <a:solidFill>
                  <a:srgbClr val="0000FF"/>
                </a:solidFill>
              </a:rPr>
              <a:t>Historical principles: </a:t>
            </a:r>
            <a:r>
              <a:rPr lang="en-US" dirty="0" smtClean="0"/>
              <a:t>In order to determine whether a given distribution of goods is just, we must first ask how that distribution of goods came about.</a:t>
            </a:r>
          </a:p>
          <a:p>
            <a:r>
              <a:rPr lang="en-US" b="1" dirty="0">
                <a:solidFill>
                  <a:srgbClr val="0000FF"/>
                </a:solidFill>
              </a:rPr>
              <a:t>Time-slice principles: </a:t>
            </a:r>
            <a:r>
              <a:rPr lang="en-US" dirty="0"/>
              <a:t>I</a:t>
            </a:r>
            <a:r>
              <a:rPr lang="en-US" dirty="0" smtClean="0"/>
              <a:t>n order to determine whether a given distribution of goods is just, we must ask whether that distribution satisfies an adequate principle of fairness, irrespective of how that distribution came about.</a:t>
            </a:r>
            <a:endParaRPr lang="en-US" dirty="0"/>
          </a:p>
        </p:txBody>
      </p:sp>
      <p:sp>
        <p:nvSpPr>
          <p:cNvPr id="6" name="TextBox 5"/>
          <p:cNvSpPr txBox="1"/>
          <p:nvPr/>
        </p:nvSpPr>
        <p:spPr>
          <a:xfrm>
            <a:off x="6282980" y="4794638"/>
            <a:ext cx="2664736" cy="369332"/>
          </a:xfrm>
          <a:prstGeom prst="rect">
            <a:avLst/>
          </a:prstGeom>
          <a:noFill/>
        </p:spPr>
        <p:txBody>
          <a:bodyPr wrap="square" rtlCol="0">
            <a:spAutoFit/>
          </a:bodyPr>
          <a:lstStyle/>
          <a:p>
            <a:pPr algn="ctr"/>
            <a:r>
              <a:rPr lang="en-US" dirty="0"/>
              <a:t>Robert Nozick</a:t>
            </a:r>
          </a:p>
        </p:txBody>
      </p:sp>
      <p:pic>
        <p:nvPicPr>
          <p:cNvPr id="8" name="Picture 7" descr="Nozick-1.jpg"/>
          <p:cNvPicPr>
            <a:picLocks noChangeAspect="1"/>
          </p:cNvPicPr>
          <p:nvPr/>
        </p:nvPicPr>
        <p:blipFill rotWithShape="1">
          <a:blip r:embed="rId3">
            <a:extLst>
              <a:ext uri="{28A0092B-C50C-407E-A947-70E740481C1C}">
                <a14:useLocalDpi xmlns:a14="http://schemas.microsoft.com/office/drawing/2010/main" val="0"/>
              </a:ext>
            </a:extLst>
          </a:blip>
          <a:srcRect l="3260" r="4359"/>
          <a:stretch/>
        </p:blipFill>
        <p:spPr>
          <a:xfrm>
            <a:off x="6345192" y="1524000"/>
            <a:ext cx="2602524" cy="3270638"/>
          </a:xfrm>
          <a:prstGeom prst="rect">
            <a:avLst/>
          </a:prstGeom>
        </p:spPr>
      </p:pic>
    </p:spTree>
    <p:extLst>
      <p:ext uri="{BB962C8B-B14F-4D97-AF65-F5344CB8AC3E}">
        <p14:creationId xmlns:p14="http://schemas.microsoft.com/office/powerpoint/2010/main" val="408224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22412.png"/>
          <p:cNvPicPr>
            <a:picLocks noChangeAspect="1"/>
          </p:cNvPicPr>
          <p:nvPr/>
        </p:nvPicPr>
        <p:blipFill>
          <a:blip r:embed="rId3">
            <a:alphaModFix amt="32000"/>
            <a:extLst>
              <a:ext uri="{28A0092B-C50C-407E-A947-70E740481C1C}">
                <a14:useLocalDpi xmlns:a14="http://schemas.microsoft.com/office/drawing/2010/main" val="0"/>
              </a:ext>
            </a:extLst>
          </a:blip>
          <a:stretch>
            <a:fillRect/>
          </a:stretch>
        </p:blipFill>
        <p:spPr>
          <a:xfrm>
            <a:off x="3781499" y="370464"/>
            <a:ext cx="5503599" cy="5089754"/>
          </a:xfrm>
          <a:prstGeom prst="rect">
            <a:avLst/>
          </a:prstGeom>
        </p:spPr>
      </p:pic>
      <p:pic>
        <p:nvPicPr>
          <p:cNvPr id="5" name="Picture 4" descr="ct-climate-change-report-20171030.jpg"/>
          <p:cNvPicPr>
            <a:picLocks noChangeAspect="1"/>
          </p:cNvPicPr>
          <p:nvPr/>
        </p:nvPicPr>
        <p:blipFill>
          <a:blip r:embed="rId4">
            <a:alphaModFix amt="49000"/>
            <a:extLst>
              <a:ext uri="{28A0092B-C50C-407E-A947-70E740481C1C}">
                <a14:useLocalDpi xmlns:a14="http://schemas.microsoft.com/office/drawing/2010/main" val="0"/>
              </a:ext>
            </a:extLst>
          </a:blip>
          <a:stretch>
            <a:fillRect/>
          </a:stretch>
        </p:blipFill>
        <p:spPr>
          <a:xfrm>
            <a:off x="-1192618" y="-125439"/>
            <a:ext cx="10477716" cy="6983439"/>
          </a:xfrm>
          <a:prstGeom prst="rect">
            <a:avLst/>
          </a:prstGeom>
        </p:spPr>
      </p:pic>
      <p:sp>
        <p:nvSpPr>
          <p:cNvPr id="2" name="Title 1"/>
          <p:cNvSpPr>
            <a:spLocks noGrp="1"/>
          </p:cNvSpPr>
          <p:nvPr>
            <p:ph type="ctrTitle"/>
          </p:nvPr>
        </p:nvSpPr>
        <p:spPr>
          <a:xfrm>
            <a:off x="534163" y="1371600"/>
            <a:ext cx="7848600" cy="1927225"/>
          </a:xfrm>
        </p:spPr>
        <p:txBody>
          <a:bodyPr/>
          <a:lstStyle/>
          <a:p>
            <a:r>
              <a:rPr lang="en-US" sz="3200" dirty="0" smtClean="0"/>
              <a:t>Climate change ethics</a:t>
            </a:r>
            <a:endParaRPr lang="en-US" sz="3200" dirty="0"/>
          </a:p>
        </p:txBody>
      </p:sp>
      <p:sp>
        <p:nvSpPr>
          <p:cNvPr id="3" name="Subtitle 2"/>
          <p:cNvSpPr>
            <a:spLocks noGrp="1"/>
          </p:cNvSpPr>
          <p:nvPr>
            <p:ph type="subTitle" idx="1"/>
          </p:nvPr>
        </p:nvSpPr>
        <p:spPr>
          <a:xfrm>
            <a:off x="534163" y="3503603"/>
            <a:ext cx="2023599" cy="1752600"/>
          </a:xfrm>
        </p:spPr>
        <p:txBody>
          <a:bodyPr/>
          <a:lstStyle/>
          <a:p>
            <a:r>
              <a:rPr lang="en-US" dirty="0" smtClean="0"/>
              <a:t>PHL 304</a:t>
            </a:r>
          </a:p>
          <a:p>
            <a:r>
              <a:rPr lang="en-US" dirty="0" smtClean="0"/>
              <a:t>Fall 2018</a:t>
            </a:r>
            <a:endParaRPr lang="en-US" dirty="0"/>
          </a:p>
        </p:txBody>
      </p:sp>
      <p:sp>
        <p:nvSpPr>
          <p:cNvPr id="7" name="Subtitle 2"/>
          <p:cNvSpPr txBox="1">
            <a:spLocks/>
          </p:cNvSpPr>
          <p:nvPr/>
        </p:nvSpPr>
        <p:spPr>
          <a:xfrm>
            <a:off x="2557762" y="3503603"/>
            <a:ext cx="5380121" cy="1752600"/>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r"/>
            <a:r>
              <a:rPr lang="en-US" sz="4800" b="1" i="1" dirty="0" smtClean="0">
                <a:solidFill>
                  <a:schemeClr val="tx1"/>
                </a:solidFill>
                <a:latin typeface="Curlz MT"/>
                <a:cs typeface="Curlz MT"/>
              </a:rPr>
              <a:t>SPOOKY EDITION!</a:t>
            </a:r>
            <a:endParaRPr lang="en-US" sz="4800" b="1" i="1" dirty="0">
              <a:solidFill>
                <a:schemeClr val="tx1"/>
              </a:solidFill>
              <a:latin typeface="Curlz MT"/>
              <a:cs typeface="Curlz MT"/>
            </a:endParaRPr>
          </a:p>
        </p:txBody>
      </p:sp>
    </p:spTree>
    <p:extLst>
      <p:ext uri="{BB962C8B-B14F-4D97-AF65-F5344CB8AC3E}">
        <p14:creationId xmlns:p14="http://schemas.microsoft.com/office/powerpoint/2010/main" val="1773122679"/>
      </p:ext>
    </p:extLst>
  </p:cSld>
  <p:clrMapOvr>
    <a:masterClrMapping/>
  </p:clrMapOvr>
  <p:transition xmlns:p14="http://schemas.microsoft.com/office/powerpoint/2010/main" spd="slow" advTm="902">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LOCKE’S LABOR THEORY</a:t>
            </a:r>
            <a:endParaRPr lang="en-US" dirty="0"/>
          </a:p>
        </p:txBody>
      </p:sp>
      <p:sp>
        <p:nvSpPr>
          <p:cNvPr id="3" name="Content Placeholder 2"/>
          <p:cNvSpPr>
            <a:spLocks noGrp="1"/>
          </p:cNvSpPr>
          <p:nvPr>
            <p:ph idx="1"/>
          </p:nvPr>
        </p:nvSpPr>
        <p:spPr>
          <a:xfrm>
            <a:off x="457200" y="1600200"/>
            <a:ext cx="6369379" cy="4876800"/>
          </a:xfrm>
        </p:spPr>
        <p:txBody>
          <a:bodyPr/>
          <a:lstStyle/>
          <a:p>
            <a:r>
              <a:rPr lang="en-US" dirty="0" smtClean="0"/>
              <a:t>Persons have self-ownership and thus ownership of their labor.</a:t>
            </a:r>
          </a:p>
          <a:p>
            <a:r>
              <a:rPr lang="en-US" dirty="0" smtClean="0"/>
              <a:t>When a person’s labor mixes with unownded land to produce a product, that person </a:t>
            </a:r>
            <a:r>
              <a:rPr lang="en-US" b="1" dirty="0" smtClean="0">
                <a:solidFill>
                  <a:srgbClr val="0000FF"/>
                </a:solidFill>
              </a:rPr>
              <a:t>appropriates</a:t>
            </a:r>
            <a:r>
              <a:rPr lang="en-US" dirty="0" smtClean="0"/>
              <a:t> that land as property.</a:t>
            </a:r>
          </a:p>
          <a:p>
            <a:r>
              <a:rPr lang="en-US" dirty="0"/>
              <a:t>A</a:t>
            </a:r>
            <a:r>
              <a:rPr lang="en-US" dirty="0" smtClean="0"/>
              <a:t>ppropriation</a:t>
            </a:r>
            <a:r>
              <a:rPr lang="en-US" b="1" dirty="0" smtClean="0">
                <a:solidFill>
                  <a:srgbClr val="0000FF"/>
                </a:solidFill>
              </a:rPr>
              <a:t> </a:t>
            </a:r>
            <a:r>
              <a:rPr lang="en-US" dirty="0" smtClean="0"/>
              <a:t>is legitimate </a:t>
            </a:r>
            <a:r>
              <a:rPr lang="en-US" dirty="0"/>
              <a:t>only </a:t>
            </a:r>
            <a:r>
              <a:rPr lang="en-US" dirty="0" smtClean="0"/>
              <a:t>when “there </a:t>
            </a:r>
            <a:r>
              <a:rPr lang="en-US" dirty="0"/>
              <a:t>is </a:t>
            </a:r>
            <a:r>
              <a:rPr lang="en-US" b="1" dirty="0"/>
              <a:t>enough</a:t>
            </a:r>
            <a:r>
              <a:rPr lang="en-US" dirty="0"/>
              <a:t>, and </a:t>
            </a:r>
            <a:r>
              <a:rPr lang="en-US" b="1" dirty="0"/>
              <a:t>as good</a:t>
            </a:r>
            <a:r>
              <a:rPr lang="en-US" dirty="0"/>
              <a:t>, left in common for </a:t>
            </a:r>
            <a:r>
              <a:rPr lang="en-US" dirty="0" smtClean="0"/>
              <a:t>others.”</a:t>
            </a:r>
          </a:p>
          <a:p>
            <a:r>
              <a:rPr lang="en-US" dirty="0" smtClean="0"/>
              <a:t>Wrongful </a:t>
            </a:r>
            <a:r>
              <a:rPr lang="en-US" b="1" dirty="0">
                <a:solidFill>
                  <a:srgbClr val="0000FF"/>
                </a:solidFill>
              </a:rPr>
              <a:t>expropriation </a:t>
            </a:r>
            <a:r>
              <a:rPr lang="en-US" dirty="0" smtClean="0"/>
              <a:t>is grounds </a:t>
            </a:r>
            <a:r>
              <a:rPr lang="en-US" dirty="0"/>
              <a:t>for rectification </a:t>
            </a:r>
            <a:r>
              <a:rPr lang="en-US" dirty="0" smtClean="0"/>
              <a:t>and/or </a:t>
            </a:r>
            <a:r>
              <a:rPr lang="en-US" dirty="0"/>
              <a:t>compensation.</a:t>
            </a:r>
          </a:p>
        </p:txBody>
      </p:sp>
      <p:pic>
        <p:nvPicPr>
          <p:cNvPr id="4" name="Picture 3" descr="John_Locke.jpg"/>
          <p:cNvPicPr>
            <a:picLocks noChangeAspect="1"/>
          </p:cNvPicPr>
          <p:nvPr/>
        </p:nvPicPr>
        <p:blipFill rotWithShape="1">
          <a:blip r:embed="rId3">
            <a:extLst>
              <a:ext uri="{28A0092B-C50C-407E-A947-70E740481C1C}">
                <a14:useLocalDpi xmlns:a14="http://schemas.microsoft.com/office/drawing/2010/main" val="0"/>
              </a:ext>
            </a:extLst>
          </a:blip>
          <a:srcRect l="19634" t="7778" r="21778" b="21800"/>
          <a:stretch/>
        </p:blipFill>
        <p:spPr>
          <a:xfrm>
            <a:off x="7007718" y="1600200"/>
            <a:ext cx="1926038" cy="2677291"/>
          </a:xfrm>
          <a:prstGeom prst="rect">
            <a:avLst/>
          </a:prstGeom>
        </p:spPr>
      </p:pic>
      <p:sp>
        <p:nvSpPr>
          <p:cNvPr id="5" name="TextBox 4"/>
          <p:cNvSpPr txBox="1"/>
          <p:nvPr/>
        </p:nvSpPr>
        <p:spPr>
          <a:xfrm>
            <a:off x="7007719" y="4355890"/>
            <a:ext cx="1926038" cy="369332"/>
          </a:xfrm>
          <a:prstGeom prst="rect">
            <a:avLst/>
          </a:prstGeom>
          <a:noFill/>
        </p:spPr>
        <p:txBody>
          <a:bodyPr wrap="square" rtlCol="0">
            <a:spAutoFit/>
          </a:bodyPr>
          <a:lstStyle/>
          <a:p>
            <a:pPr algn="ctr"/>
            <a:r>
              <a:rPr lang="en-US" dirty="0" smtClean="0"/>
              <a:t>John Locke</a:t>
            </a:r>
            <a:endParaRPr lang="en-US" dirty="0"/>
          </a:p>
        </p:txBody>
      </p:sp>
    </p:spTree>
    <p:extLst>
      <p:ext uri="{BB962C8B-B14F-4D97-AF65-F5344CB8AC3E}">
        <p14:creationId xmlns:p14="http://schemas.microsoft.com/office/powerpoint/2010/main" val="1694643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SINK ANALOGY</a:t>
            </a:r>
            <a:endParaRPr lang="en-US" dirty="0"/>
          </a:p>
        </p:txBody>
      </p:sp>
      <p:pic>
        <p:nvPicPr>
          <p:cNvPr id="4" name="Picture 3" descr="908908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326" y="1616454"/>
            <a:ext cx="6743348" cy="4496970"/>
          </a:xfrm>
          <a:prstGeom prst="rect">
            <a:avLst/>
          </a:prstGeom>
        </p:spPr>
      </p:pic>
      <p:sp>
        <p:nvSpPr>
          <p:cNvPr id="6" name="TextBox 5"/>
          <p:cNvSpPr txBox="1"/>
          <p:nvPr/>
        </p:nvSpPr>
        <p:spPr>
          <a:xfrm>
            <a:off x="1200326" y="6113424"/>
            <a:ext cx="6650006" cy="369332"/>
          </a:xfrm>
          <a:prstGeom prst="rect">
            <a:avLst/>
          </a:prstGeom>
          <a:noFill/>
        </p:spPr>
        <p:txBody>
          <a:bodyPr wrap="square" rtlCol="0">
            <a:spAutoFit/>
          </a:bodyPr>
          <a:lstStyle/>
          <a:p>
            <a:pPr algn="ctr"/>
            <a:r>
              <a:rPr lang="en-US" b="1" cap="small" dirty="0">
                <a:solidFill>
                  <a:srgbClr val="0000FF"/>
                </a:solidFill>
              </a:rPr>
              <a:t>e</a:t>
            </a:r>
            <a:r>
              <a:rPr lang="en-US" b="1" cap="small" dirty="0" smtClean="0">
                <a:solidFill>
                  <a:srgbClr val="0000FF"/>
                </a:solidFill>
              </a:rPr>
              <a:t>nough and as good</a:t>
            </a:r>
            <a:endParaRPr lang="en-US" b="1" cap="small" dirty="0">
              <a:solidFill>
                <a:srgbClr val="0000FF"/>
              </a:solidFill>
            </a:endParaRPr>
          </a:p>
        </p:txBody>
      </p:sp>
    </p:spTree>
    <p:extLst>
      <p:ext uri="{BB962C8B-B14F-4D97-AF65-F5344CB8AC3E}">
        <p14:creationId xmlns:p14="http://schemas.microsoft.com/office/powerpoint/2010/main" val="30208125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SINK ANALOGY</a:t>
            </a:r>
            <a:endParaRPr lang="en-US" dirty="0"/>
          </a:p>
        </p:txBody>
      </p:sp>
      <p:sp>
        <p:nvSpPr>
          <p:cNvPr id="6" name="TextBox 5"/>
          <p:cNvSpPr txBox="1"/>
          <p:nvPr/>
        </p:nvSpPr>
        <p:spPr>
          <a:xfrm>
            <a:off x="1260078" y="6113424"/>
            <a:ext cx="6590254" cy="369332"/>
          </a:xfrm>
          <a:prstGeom prst="rect">
            <a:avLst/>
          </a:prstGeom>
          <a:noFill/>
        </p:spPr>
        <p:txBody>
          <a:bodyPr wrap="square" rtlCol="0">
            <a:spAutoFit/>
          </a:bodyPr>
          <a:lstStyle/>
          <a:p>
            <a:pPr algn="ctr"/>
            <a:r>
              <a:rPr lang="en-US" b="1" cap="small" dirty="0" smtClean="0">
                <a:solidFill>
                  <a:srgbClr val="0000FF"/>
                </a:solidFill>
              </a:rPr>
              <a:t>not enough and much worse</a:t>
            </a:r>
            <a:endParaRPr lang="en-US" b="1" cap="small" dirty="0">
              <a:solidFill>
                <a:srgbClr val="0000FF"/>
              </a:solidFill>
            </a:endParaRPr>
          </a:p>
        </p:txBody>
      </p:sp>
      <p:pic>
        <p:nvPicPr>
          <p:cNvPr id="7" name="Picture 6"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078" y="1616454"/>
            <a:ext cx="6623845" cy="4496970"/>
          </a:xfrm>
          <a:prstGeom prst="rect">
            <a:avLst/>
          </a:prstGeom>
        </p:spPr>
      </p:pic>
    </p:spTree>
    <p:extLst>
      <p:ext uri="{BB962C8B-B14F-4D97-AF65-F5344CB8AC3E}">
        <p14:creationId xmlns:p14="http://schemas.microsoft.com/office/powerpoint/2010/main" val="182427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SINK ANALOGY</a:t>
            </a:r>
            <a:endParaRPr lang="en-US" dirty="0"/>
          </a:p>
        </p:txBody>
      </p:sp>
      <p:sp>
        <p:nvSpPr>
          <p:cNvPr id="6" name="TextBox 5"/>
          <p:cNvSpPr txBox="1"/>
          <p:nvPr/>
        </p:nvSpPr>
        <p:spPr>
          <a:xfrm>
            <a:off x="1260078" y="6136058"/>
            <a:ext cx="6590254" cy="369332"/>
          </a:xfrm>
          <a:prstGeom prst="rect">
            <a:avLst/>
          </a:prstGeom>
          <a:noFill/>
        </p:spPr>
        <p:txBody>
          <a:bodyPr wrap="square" rtlCol="0">
            <a:spAutoFit/>
          </a:bodyPr>
          <a:lstStyle/>
          <a:p>
            <a:pPr algn="ctr"/>
            <a:r>
              <a:rPr lang="en-US" b="1" cap="small" dirty="0" smtClean="0">
                <a:solidFill>
                  <a:srgbClr val="0000FF"/>
                </a:solidFill>
              </a:rPr>
              <a:t>not enough and worsening</a:t>
            </a:r>
            <a:endParaRPr lang="en-US" b="1" cap="small" dirty="0">
              <a:solidFill>
                <a:srgbClr val="0000FF"/>
              </a:solidFill>
            </a:endParaRPr>
          </a:p>
        </p:txBody>
      </p:sp>
      <p:pic>
        <p:nvPicPr>
          <p:cNvPr id="5" name="Picture 4" descr="Sources_Graphic_Hu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078" y="1578324"/>
            <a:ext cx="6628648" cy="4535100"/>
          </a:xfrm>
          <a:prstGeom prst="rect">
            <a:avLst/>
          </a:prstGeom>
        </p:spPr>
      </p:pic>
    </p:spTree>
    <p:extLst>
      <p:ext uri="{BB962C8B-B14F-4D97-AF65-F5344CB8AC3E}">
        <p14:creationId xmlns:p14="http://schemas.microsoft.com/office/powerpoint/2010/main" val="414807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POLLUTTER </a:t>
            </a:r>
            <a:r>
              <a:rPr lang="en-US" dirty="0" smtClean="0"/>
              <a:t>PAYS</a:t>
            </a:r>
            <a:endParaRPr lang="en-US" dirty="0"/>
          </a:p>
        </p:txBody>
      </p:sp>
      <p:pic>
        <p:nvPicPr>
          <p:cNvPr id="4" name="Picture 3" descr="what-dissolves-hair-in-drains_772b91ab-55d1-4697-b690-2168a15401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08" y="1938037"/>
            <a:ext cx="7450585" cy="4193615"/>
          </a:xfrm>
          <a:prstGeom prst="rect">
            <a:avLst/>
          </a:prstGeom>
        </p:spPr>
      </p:pic>
    </p:spTree>
    <p:extLst>
      <p:ext uri="{BB962C8B-B14F-4D97-AF65-F5344CB8AC3E}">
        <p14:creationId xmlns:p14="http://schemas.microsoft.com/office/powerpoint/2010/main" val="13631773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POLLUTTER </a:t>
            </a:r>
            <a:r>
              <a:rPr lang="en-US" dirty="0" smtClean="0"/>
              <a:t>PAYS</a:t>
            </a:r>
            <a:endParaRPr lang="en-US" dirty="0"/>
          </a:p>
        </p:txBody>
      </p:sp>
      <p:pic>
        <p:nvPicPr>
          <p:cNvPr id="4" name="Picture 3" descr="8106730736_9f6097193f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690" y="1524000"/>
            <a:ext cx="3800620" cy="5067494"/>
          </a:xfrm>
          <a:prstGeom prst="rect">
            <a:avLst/>
          </a:prstGeom>
        </p:spPr>
      </p:pic>
    </p:spTree>
    <p:extLst>
      <p:ext uri="{BB962C8B-B14F-4D97-AF65-F5344CB8AC3E}">
        <p14:creationId xmlns:p14="http://schemas.microsoft.com/office/powerpoint/2010/main" val="25170428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POLLUTTER PAYS</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solidFill>
                  <a:srgbClr val="0000FF"/>
                </a:solidFill>
              </a:rPr>
              <a:t>polluter pays principle </a:t>
            </a:r>
            <a:r>
              <a:rPr lang="en-US" dirty="0" smtClean="0"/>
              <a:t>holds that the fair response to the threat of climate change is to place greater financial burdens on those countries that have historically contributed greater amounts of greenhouse gas to the atmosphere over time. </a:t>
            </a:r>
          </a:p>
          <a:p>
            <a:r>
              <a:rPr lang="en-US" dirty="0" smtClean="0"/>
              <a:t>This in turn implies that developed countries like the United States must bear almost all of the financial burden.</a:t>
            </a:r>
            <a:endParaRPr lang="en-US" dirty="0"/>
          </a:p>
        </p:txBody>
      </p:sp>
    </p:spTree>
    <p:extLst>
      <p:ext uri="{BB962C8B-B14F-4D97-AF65-F5344CB8AC3E}">
        <p14:creationId xmlns:p14="http://schemas.microsoft.com/office/powerpoint/2010/main" val="283932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 PER CAPITA SHARES</a:t>
            </a:r>
            <a:endParaRPr lang="en-US" dirty="0"/>
          </a:p>
        </p:txBody>
      </p:sp>
      <p:sp>
        <p:nvSpPr>
          <p:cNvPr id="3" name="Content Placeholder 2"/>
          <p:cNvSpPr>
            <a:spLocks noGrp="1"/>
          </p:cNvSpPr>
          <p:nvPr>
            <p:ph idx="1"/>
          </p:nvPr>
        </p:nvSpPr>
        <p:spPr/>
        <p:txBody>
          <a:bodyPr>
            <a:normAutofit/>
          </a:bodyPr>
          <a:lstStyle/>
          <a:p>
            <a:r>
              <a:rPr lang="en-US" dirty="0" smtClean="0"/>
              <a:t>Suppose we wipe the slate clean.</a:t>
            </a:r>
          </a:p>
          <a:p>
            <a:r>
              <a:rPr lang="en-US" dirty="0" smtClean="0"/>
              <a:t>In order to avoid the dangers of climate change, we must limit global emissions.</a:t>
            </a:r>
          </a:p>
          <a:p>
            <a:r>
              <a:rPr lang="en-US" dirty="0" smtClean="0"/>
              <a:t>But how can we do so </a:t>
            </a:r>
            <a:r>
              <a:rPr lang="en-US" b="1" dirty="0" smtClean="0"/>
              <a:t>fairly</a:t>
            </a:r>
            <a:r>
              <a:rPr lang="en-US" dirty="0" smtClean="0"/>
              <a:t>? </a:t>
            </a:r>
          </a:p>
          <a:p>
            <a:r>
              <a:rPr lang="en-US" dirty="0" smtClean="0"/>
              <a:t>The </a:t>
            </a:r>
            <a:r>
              <a:rPr lang="en-US" b="1" dirty="0">
                <a:solidFill>
                  <a:srgbClr val="0000FF"/>
                </a:solidFill>
              </a:rPr>
              <a:t>equal per capita shares principle </a:t>
            </a:r>
            <a:r>
              <a:rPr lang="en-US" dirty="0"/>
              <a:t>denies that anyone has a greater claim to the global atmospheric sink than anyone else</a:t>
            </a:r>
            <a:r>
              <a:rPr lang="en-US" dirty="0" smtClean="0"/>
              <a:t>.</a:t>
            </a:r>
          </a:p>
          <a:p>
            <a:r>
              <a:rPr lang="en-US" dirty="0" smtClean="0"/>
              <a:t>The fair response is to limit everyone equally.</a:t>
            </a:r>
          </a:p>
        </p:txBody>
      </p:sp>
    </p:spTree>
    <p:extLst>
      <p:ext uri="{BB962C8B-B14F-4D97-AF65-F5344CB8AC3E}">
        <p14:creationId xmlns:p14="http://schemas.microsoft.com/office/powerpoint/2010/main" val="600183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 PER CAPITA SHARES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0305958"/>
              </p:ext>
            </p:extLst>
          </p:nvPr>
        </p:nvGraphicFramePr>
        <p:xfrm>
          <a:off x="457200" y="1570551"/>
          <a:ext cx="8229600" cy="5091400"/>
        </p:xfrm>
        <a:graphic>
          <a:graphicData uri="http://schemas.openxmlformats.org/drawingml/2006/table">
            <a:tbl>
              <a:tblPr firstRow="1" bandRow="1">
                <a:tableStyleId>{69CF1AB2-1976-4502-BF36-3FF5EA218861}</a:tableStyleId>
              </a:tblPr>
              <a:tblGrid>
                <a:gridCol w="1347372"/>
                <a:gridCol w="6882228"/>
              </a:tblGrid>
              <a:tr h="2315918">
                <a:tc>
                  <a:txBody>
                    <a:bodyPr/>
                    <a:lstStyle/>
                    <a:p>
                      <a:r>
                        <a:rPr lang="en-US" sz="2200" b="1" dirty="0" smtClean="0">
                          <a:solidFill>
                            <a:srgbClr val="0000FF"/>
                          </a:solidFill>
                        </a:rPr>
                        <a:t>STEP 1</a:t>
                      </a:r>
                      <a:endParaRPr lang="en-US" sz="2200" dirty="0"/>
                    </a:p>
                  </a:txBody>
                  <a:tcPr/>
                </a:tc>
                <a:tc>
                  <a:txBody>
                    <a:bodyPr/>
                    <a:lstStyle/>
                    <a:p>
                      <a:pPr marL="457200" indent="-457200">
                        <a:buFont typeface="+mj-lt"/>
                        <a:buAutoNum type="alphaUcPeriod"/>
                      </a:pPr>
                      <a:r>
                        <a:rPr lang="en-US" sz="2200" b="0" dirty="0" smtClean="0"/>
                        <a:t>What rise in global average temperature is dangerous?</a:t>
                      </a:r>
                    </a:p>
                    <a:p>
                      <a:pPr marL="457200" indent="-457200">
                        <a:buFont typeface="+mj-lt"/>
                        <a:buAutoNum type="alphaUcPeriod"/>
                      </a:pPr>
                      <a:r>
                        <a:rPr lang="en-US" sz="2200" b="0" dirty="0" smtClean="0"/>
                        <a:t>What degree of risk are we prepared to run that we will exceed that limit?</a:t>
                      </a:r>
                    </a:p>
                    <a:p>
                      <a:pPr marL="457200" indent="-457200">
                        <a:buFont typeface="+mj-lt"/>
                        <a:buAutoNum type="alphaUcPeriod"/>
                      </a:pPr>
                      <a:r>
                        <a:rPr lang="en-US" sz="2200" b="0" dirty="0" smtClean="0"/>
                        <a:t>How much carbon dioxide can we add to the atmosphere while avoiding that risk?</a:t>
                      </a:r>
                    </a:p>
                  </a:txBody>
                  <a:tcPr/>
                </a:tc>
              </a:tr>
              <a:tr h="839101">
                <a:tc>
                  <a:txBody>
                    <a:bodyPr/>
                    <a:lstStyle/>
                    <a:p>
                      <a:r>
                        <a:rPr lang="en-US" sz="2200" b="1" dirty="0" smtClean="0">
                          <a:solidFill>
                            <a:srgbClr val="0000FF"/>
                          </a:solidFill>
                        </a:rPr>
                        <a:t>STEP 2: </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Use the answers to questions A</a:t>
                      </a:r>
                      <a:r>
                        <a:rPr lang="mr-IN" sz="2200" dirty="0" smtClean="0"/>
                        <a:t>–</a:t>
                      </a:r>
                      <a:r>
                        <a:rPr lang="en-US" sz="2200" dirty="0" smtClean="0"/>
                        <a:t>C to come up a total amount of carbon dioxide that can be emitted.</a:t>
                      </a:r>
                    </a:p>
                  </a:txBody>
                  <a:tcPr/>
                </a:tc>
              </a:tr>
              <a:tr h="8391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rgbClr val="0000FF"/>
                          </a:solidFill>
                        </a:rPr>
                        <a:t>STEP 3: </a:t>
                      </a:r>
                      <a:endParaRPr lang="en-US" sz="2200" dirty="0" smtClean="0"/>
                    </a:p>
                    <a:p>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Divide that number by the global population to yield the amount that each person is entitled to emit.</a:t>
                      </a:r>
                    </a:p>
                  </a:txBody>
                  <a:tcPr/>
                </a:tc>
              </a:tr>
              <a:tr h="8391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rgbClr val="0000FF"/>
                          </a:solidFill>
                        </a:rPr>
                        <a:t>STEP 4: </a:t>
                      </a:r>
                      <a:endParaRPr lang="en-US" sz="2200" dirty="0" smtClean="0"/>
                    </a:p>
                    <a:p>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Multiply that number by the population of a given country to determine that country’s allowance</a:t>
                      </a:r>
                      <a:r>
                        <a:rPr lang="en-US" sz="2200" baseline="0" dirty="0" smtClean="0"/>
                        <a:t> and the cuts it must make given current emission rates.</a:t>
                      </a:r>
                      <a:endParaRPr lang="en-US" sz="2200" dirty="0" smtClean="0"/>
                    </a:p>
                  </a:txBody>
                  <a:tcPr/>
                </a:tc>
              </a:tr>
            </a:tbl>
          </a:graphicData>
        </a:graphic>
      </p:graphicFrame>
    </p:spTree>
    <p:extLst>
      <p:ext uri="{BB962C8B-B14F-4D97-AF65-F5344CB8AC3E}">
        <p14:creationId xmlns:p14="http://schemas.microsoft.com/office/powerpoint/2010/main" val="2296392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457200" indent="-457200">
              <a:buFont typeface="+mj-lt"/>
              <a:buAutoNum type="alphaUcPeriod"/>
            </a:pPr>
            <a:r>
              <a:rPr lang="en-US" dirty="0" smtClean="0"/>
              <a:t>What rise in global average temperature is dangerous?1.5</a:t>
            </a:r>
            <a:r>
              <a:rPr lang="mr-IN" dirty="0" smtClean="0"/>
              <a:t>–</a:t>
            </a:r>
            <a:r>
              <a:rPr lang="en-US" dirty="0" smtClean="0"/>
              <a:t>2°C when compared to preindustrial levels.</a:t>
            </a:r>
          </a:p>
          <a:p>
            <a:pPr marL="457200" indent="-457200">
              <a:buFont typeface="+mj-lt"/>
              <a:buAutoNum type="alphaUcPeriod"/>
            </a:pPr>
            <a:r>
              <a:rPr lang="en-US" dirty="0" smtClean="0"/>
              <a:t>What degree of risk are we prepared to run that we will exceed that limit? </a:t>
            </a:r>
          </a:p>
          <a:p>
            <a:pPr marL="457200" indent="-457200">
              <a:buFont typeface="+mj-lt"/>
              <a:buAutoNum type="alphaUcPeriod"/>
            </a:pPr>
            <a:endParaRPr lang="en-US" dirty="0" smtClean="0"/>
          </a:p>
          <a:p>
            <a:pPr marL="457200" indent="-457200">
              <a:buFont typeface="+mj-lt"/>
              <a:buAutoNum type="alphaUcPeriod"/>
            </a:pPr>
            <a:endParaRPr lang="en-US" dirty="0" smtClean="0"/>
          </a:p>
          <a:p>
            <a:pPr marL="457200" indent="-457200">
              <a:buFont typeface="+mj-lt"/>
              <a:buAutoNum type="alphaUcPeriod"/>
            </a:pPr>
            <a:endParaRPr lang="en-US" dirty="0"/>
          </a:p>
          <a:p>
            <a:pPr marL="457200" indent="-457200">
              <a:buFont typeface="+mj-lt"/>
              <a:buAutoNum type="alphaUcPeriod"/>
            </a:pPr>
            <a:endParaRPr lang="en-US" dirty="0" smtClean="0"/>
          </a:p>
          <a:p>
            <a:pPr marL="0" indent="0">
              <a:buNone/>
            </a:pPr>
            <a:endParaRPr lang="en-US" dirty="0" smtClean="0"/>
          </a:p>
          <a:p>
            <a:pPr marL="457200" indent="-457200">
              <a:buFont typeface="+mj-lt"/>
              <a:buAutoNum type="alphaUcPeriod"/>
            </a:pPr>
            <a:r>
              <a:rPr lang="en-US" dirty="0" smtClean="0"/>
              <a:t>If we’re prepared to run that risk, the Fifth Assessment Report tells us that we must limit cumulative emissions to </a:t>
            </a:r>
            <a:r>
              <a:rPr lang="is-IS" dirty="0" smtClean="0"/>
              <a:t>1,010</a:t>
            </a:r>
            <a:r>
              <a:rPr lang="en-US" dirty="0" smtClean="0"/>
              <a:t> GtCO</a:t>
            </a:r>
            <a:r>
              <a:rPr lang="en-US" baseline="-25000" dirty="0" smtClean="0"/>
              <a:t>2</a:t>
            </a:r>
            <a:r>
              <a:rPr lang="en-US" dirty="0" smtClean="0"/>
              <a:t> (as of 2011). </a:t>
            </a:r>
            <a:endParaRPr lang="en-US" baseline="-25000" dirty="0" smtClean="0"/>
          </a:p>
          <a:p>
            <a:pPr marL="457200" indent="-457200">
              <a:buFont typeface="+mj-lt"/>
              <a:buAutoNum type="alphaUcPeriod"/>
            </a:pPr>
            <a:endParaRPr lang="en-US" dirty="0" smtClean="0"/>
          </a:p>
          <a:p>
            <a:pPr marL="457200" indent="-457200">
              <a:buFont typeface="+mj-lt"/>
              <a:buAutoNum type="alphaUcPeriod"/>
            </a:pPr>
            <a:endParaRPr lang="en-US" dirty="0"/>
          </a:p>
          <a:p>
            <a:pPr marL="457200" indent="-457200">
              <a:buFont typeface="+mj-lt"/>
              <a:buAutoNum type="alphaUcPeriod"/>
            </a:pPr>
            <a:endParaRPr lang="en-US" dirty="0"/>
          </a:p>
          <a:p>
            <a:pPr marL="457200" indent="-457200">
              <a:buFont typeface="+mj-lt"/>
              <a:buAutoNum type="alphaUcPeriod"/>
            </a:pPr>
            <a:endParaRPr lang="en-US" dirty="0" smtClean="0"/>
          </a:p>
          <a:p>
            <a:pPr marL="457200" indent="-457200">
              <a:buFont typeface="+mj-lt"/>
              <a:buAutoNum type="alphaUcPeriod"/>
            </a:pPr>
            <a:endParaRPr lang="en-US" dirty="0"/>
          </a:p>
          <a:p>
            <a:pPr marL="457200" indent="-457200">
              <a:buFont typeface="+mj-lt"/>
              <a:buAutoNum type="alphaUcPeriod"/>
            </a:pPr>
            <a:endParaRPr lang="en-US" dirty="0" smtClean="0"/>
          </a:p>
          <a:p>
            <a:pPr marL="457200" indent="-457200">
              <a:buFont typeface="+mj-lt"/>
              <a:buAutoNum type="alphaUcPeriod"/>
            </a:pPr>
            <a:endParaRPr lang="en-US" dirty="0"/>
          </a:p>
          <a:p>
            <a:pPr marL="457200" indent="-457200">
              <a:buFont typeface="+mj-lt"/>
              <a:buAutoNum type="alphaUcPeriod"/>
            </a:pPr>
            <a:endParaRPr lang="en-US" dirty="0" smtClean="0"/>
          </a:p>
          <a:p>
            <a:pPr marL="457200" indent="-457200">
              <a:buFont typeface="+mj-lt"/>
              <a:buAutoNum type="alphaUcPeriod"/>
            </a:pPr>
            <a:endParaRPr lang="en-US" dirty="0" smtClean="0"/>
          </a:p>
          <a:p>
            <a:pPr marL="457200" indent="-457200">
              <a:buFont typeface="+mj-lt"/>
              <a:buAutoNum type="alphaUcPeriod"/>
            </a:pPr>
            <a:endParaRPr lang="en-US" dirty="0"/>
          </a:p>
        </p:txBody>
      </p:sp>
      <p:pic>
        <p:nvPicPr>
          <p:cNvPr id="7" name="Picture 6" descr="giphy (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217" y="2823906"/>
            <a:ext cx="3124731" cy="1757661"/>
          </a:xfrm>
          <a:prstGeom prst="rect">
            <a:avLst/>
          </a:prstGeom>
        </p:spPr>
      </p:pic>
      <p:sp>
        <p:nvSpPr>
          <p:cNvPr id="2" name="Title 1"/>
          <p:cNvSpPr>
            <a:spLocks noGrp="1"/>
          </p:cNvSpPr>
          <p:nvPr>
            <p:ph type="title"/>
          </p:nvPr>
        </p:nvSpPr>
        <p:spPr/>
        <p:txBody>
          <a:bodyPr/>
          <a:lstStyle/>
          <a:p>
            <a:r>
              <a:rPr lang="en-US" dirty="0" smtClean="0"/>
              <a:t>STEP 1</a:t>
            </a:r>
            <a:endParaRPr lang="en-US" dirty="0"/>
          </a:p>
        </p:txBody>
      </p:sp>
      <p:pic>
        <p:nvPicPr>
          <p:cNvPr id="6" name="Picture 5" descr="1_2A1NoKLubjzK8_rSiXQz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572" y="2861397"/>
            <a:ext cx="1171557" cy="1171557"/>
          </a:xfrm>
          <a:prstGeom prst="rect">
            <a:avLst/>
          </a:prstGeom>
        </p:spPr>
      </p:pic>
      <p:sp>
        <p:nvSpPr>
          <p:cNvPr id="8" name="TextBox 7"/>
          <p:cNvSpPr txBox="1"/>
          <p:nvPr/>
        </p:nvSpPr>
        <p:spPr>
          <a:xfrm>
            <a:off x="5534218" y="4581567"/>
            <a:ext cx="3152582" cy="369332"/>
          </a:xfrm>
          <a:prstGeom prst="rect">
            <a:avLst/>
          </a:prstGeom>
          <a:noFill/>
        </p:spPr>
        <p:txBody>
          <a:bodyPr wrap="square" rtlCol="0">
            <a:spAutoFit/>
          </a:bodyPr>
          <a:lstStyle/>
          <a:p>
            <a:pPr algn="ctr"/>
            <a:r>
              <a:rPr lang="en-US" dirty="0" smtClean="0"/>
              <a:t>33% risk of 2</a:t>
            </a:r>
            <a:r>
              <a:rPr lang="en-US" dirty="0"/>
              <a:t>°C </a:t>
            </a:r>
            <a:r>
              <a:rPr lang="en-US" dirty="0" smtClean="0"/>
              <a:t>rise </a:t>
            </a:r>
            <a:endParaRPr lang="en-US" dirty="0"/>
          </a:p>
        </p:txBody>
      </p:sp>
    </p:spTree>
    <p:extLst>
      <p:ext uri="{BB962C8B-B14F-4D97-AF65-F5344CB8AC3E}">
        <p14:creationId xmlns:p14="http://schemas.microsoft.com/office/powerpoint/2010/main" val="2936310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3538002_2451271218223635_919581201340039168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6" y="-151106"/>
            <a:ext cx="9242776" cy="7009106"/>
          </a:xfrm>
          <a:prstGeom prst="rect">
            <a:avLst/>
          </a:prstGeom>
        </p:spPr>
      </p:pic>
    </p:spTree>
    <p:extLst>
      <p:ext uri="{BB962C8B-B14F-4D97-AF65-F5344CB8AC3E}">
        <p14:creationId xmlns:p14="http://schemas.microsoft.com/office/powerpoint/2010/main" val="24310670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a:t>
            </a:r>
            <a:endParaRPr lang="en-US" dirty="0"/>
          </a:p>
        </p:txBody>
      </p:sp>
      <p:sp>
        <p:nvSpPr>
          <p:cNvPr id="3" name="Content Placeholder 2"/>
          <p:cNvSpPr>
            <a:spLocks noGrp="1"/>
          </p:cNvSpPr>
          <p:nvPr>
            <p:ph idx="1"/>
          </p:nvPr>
        </p:nvSpPr>
        <p:spPr/>
        <p:txBody>
          <a:bodyPr/>
          <a:lstStyle/>
          <a:p>
            <a:r>
              <a:rPr lang="en-US" dirty="0" smtClean="0"/>
              <a:t>Optimistically, assuming we can cut emissions to zero by 2050, that means the global population can </a:t>
            </a:r>
            <a:r>
              <a:rPr lang="en-US" dirty="0"/>
              <a:t>emit 910 GtCO</a:t>
            </a:r>
            <a:r>
              <a:rPr lang="en-US" baseline="-25000" dirty="0"/>
              <a:t>2</a:t>
            </a:r>
            <a:r>
              <a:rPr lang="en-US" dirty="0"/>
              <a:t> over the next 35 </a:t>
            </a:r>
            <a:r>
              <a:rPr lang="en-US" dirty="0" smtClean="0"/>
              <a:t>years (as of 2016), </a:t>
            </a:r>
            <a:r>
              <a:rPr lang="en-US" dirty="0"/>
              <a:t>or 26 GtCO</a:t>
            </a:r>
            <a:r>
              <a:rPr lang="en-US" baseline="-25000" dirty="0"/>
              <a:t>2</a:t>
            </a:r>
            <a:r>
              <a:rPr lang="en-US" dirty="0"/>
              <a:t> each </a:t>
            </a:r>
            <a:r>
              <a:rPr lang="en-US" dirty="0" smtClean="0"/>
              <a:t>year.</a:t>
            </a:r>
          </a:p>
          <a:p>
            <a:endParaRPr lang="en-US" dirty="0" smtClean="0"/>
          </a:p>
          <a:p>
            <a:endParaRPr lang="en-US" dirty="0"/>
          </a:p>
        </p:txBody>
      </p:sp>
    </p:spTree>
    <p:extLst>
      <p:ext uri="{BB962C8B-B14F-4D97-AF65-F5344CB8AC3E}">
        <p14:creationId xmlns:p14="http://schemas.microsoft.com/office/powerpoint/2010/main" val="30901978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a:t>
            </a:r>
            <a:endParaRPr lang="en-US" dirty="0"/>
          </a:p>
        </p:txBody>
      </p:sp>
      <p:sp>
        <p:nvSpPr>
          <p:cNvPr id="3" name="Content Placeholder 2"/>
          <p:cNvSpPr>
            <a:spLocks noGrp="1"/>
          </p:cNvSpPr>
          <p:nvPr>
            <p:ph idx="1"/>
          </p:nvPr>
        </p:nvSpPr>
        <p:spPr/>
        <p:txBody>
          <a:bodyPr>
            <a:normAutofit/>
          </a:bodyPr>
          <a:lstStyle/>
          <a:p>
            <a:r>
              <a:rPr lang="en-US" sz="2200" dirty="0" smtClean="0"/>
              <a:t>26 GtCO</a:t>
            </a:r>
            <a:r>
              <a:rPr lang="en-US" sz="2200" baseline="-25000" dirty="0" smtClean="0"/>
              <a:t>2</a:t>
            </a:r>
            <a:r>
              <a:rPr lang="en-US" sz="2200" dirty="0" smtClean="0"/>
              <a:t> per year divided equally among a global population of seven billion = an </a:t>
            </a:r>
            <a:r>
              <a:rPr lang="en-US" sz="2200" dirty="0"/>
              <a:t>annual allowance of </a:t>
            </a:r>
            <a:r>
              <a:rPr lang="en-US" sz="2200" b="1" dirty="0"/>
              <a:t>3.7 tons </a:t>
            </a:r>
            <a:r>
              <a:rPr lang="en-US" sz="2200" dirty="0"/>
              <a:t>of </a:t>
            </a:r>
            <a:r>
              <a:rPr lang="en-US" sz="2200" dirty="0" smtClean="0"/>
              <a:t>CO</a:t>
            </a:r>
            <a:r>
              <a:rPr lang="en-US" sz="2200" baseline="-25000" dirty="0" smtClean="0"/>
              <a:t>2</a:t>
            </a:r>
            <a:r>
              <a:rPr lang="en-US" sz="2200" dirty="0" smtClean="0"/>
              <a:t>. </a:t>
            </a:r>
            <a:endParaRPr lang="en-US" sz="2200" dirty="0"/>
          </a:p>
          <a:p>
            <a:endParaRPr lang="en-US" sz="2200" dirty="0" smtClean="0"/>
          </a:p>
          <a:p>
            <a:endParaRPr lang="en-US" sz="2200" dirty="0"/>
          </a:p>
          <a:p>
            <a:endParaRPr lang="en-US" sz="2200" dirty="0" smtClean="0"/>
          </a:p>
          <a:p>
            <a:pPr lvl="1">
              <a:buFontTx/>
              <a:buChar char="-"/>
            </a:pPr>
            <a:endParaRPr lang="en-US" sz="2200" dirty="0" smtClean="0"/>
          </a:p>
          <a:p>
            <a:pPr lvl="1">
              <a:buFontTx/>
              <a:buChar char="-"/>
            </a:pPr>
            <a:endParaRPr lang="en-US" sz="2200" dirty="0"/>
          </a:p>
          <a:p>
            <a:pPr lvl="1">
              <a:buFontTx/>
              <a:buChar char="-"/>
            </a:pPr>
            <a:endParaRPr lang="en-US" sz="2200" dirty="0" smtClean="0"/>
          </a:p>
          <a:p>
            <a:pPr>
              <a:buFontTx/>
              <a:buChar char="-"/>
            </a:pPr>
            <a:endParaRPr lang="en-US" sz="2200" dirty="0" smtClean="0"/>
          </a:p>
          <a:p>
            <a:endParaRPr lang="en-US" sz="2200" dirty="0"/>
          </a:p>
          <a:p>
            <a:endParaRPr lang="en-US" sz="2200" dirty="0"/>
          </a:p>
        </p:txBody>
      </p:sp>
      <p:graphicFrame>
        <p:nvGraphicFramePr>
          <p:cNvPr id="4" name="Table 3"/>
          <p:cNvGraphicFramePr>
            <a:graphicFrameLocks noGrp="1"/>
          </p:cNvGraphicFramePr>
          <p:nvPr>
            <p:extLst>
              <p:ext uri="{D42A27DB-BD31-4B8C-83A1-F6EECF244321}">
                <p14:modId xmlns:p14="http://schemas.microsoft.com/office/powerpoint/2010/main" val="64987154"/>
              </p:ext>
            </p:extLst>
          </p:nvPr>
        </p:nvGraphicFramePr>
        <p:xfrm>
          <a:off x="465725" y="2482773"/>
          <a:ext cx="8212551" cy="4166740"/>
        </p:xfrm>
        <a:graphic>
          <a:graphicData uri="http://schemas.openxmlformats.org/drawingml/2006/table">
            <a:tbl>
              <a:tblPr firstRow="1" bandRow="1">
                <a:tableStyleId>{5C22544A-7EE6-4342-B048-85BDC9FD1C3A}</a:tableStyleId>
              </a:tblPr>
              <a:tblGrid>
                <a:gridCol w="6691817"/>
                <a:gridCol w="1520734"/>
              </a:tblGrid>
              <a:tr h="403804">
                <a:tc gridSpan="2">
                  <a:txBody>
                    <a:bodyPr/>
                    <a:lstStyle/>
                    <a:p>
                      <a:pPr algn="ctr"/>
                      <a:r>
                        <a:rPr lang="en-US" dirty="0" smtClean="0"/>
                        <a:t>ANNUAL PER CAPITA</a:t>
                      </a:r>
                      <a:r>
                        <a:rPr lang="en-US" baseline="0" dirty="0" smtClean="0"/>
                        <a:t> EMISSIONS </a:t>
                      </a:r>
                      <a:r>
                        <a:rPr lang="mr-IN" dirty="0" smtClean="0"/>
                        <a:t>–</a:t>
                      </a:r>
                      <a:r>
                        <a:rPr lang="en-US" baseline="0" dirty="0" smtClean="0"/>
                        <a:t> </a:t>
                      </a:r>
                      <a:r>
                        <a:rPr lang="en-US" dirty="0" smtClean="0"/>
                        <a:t>REPORTED BY SINGER (2016)</a:t>
                      </a:r>
                      <a:endParaRPr lang="en-US" dirty="0"/>
                    </a:p>
                  </a:txBody>
                  <a:tcPr/>
                </a:tc>
                <a:tc hMerge="1">
                  <a:txBody>
                    <a:bodyPr/>
                    <a:lstStyle/>
                    <a:p>
                      <a:endParaRPr lang="en-US" dirty="0"/>
                    </a:p>
                  </a:txBody>
                  <a:tcPr/>
                </a:tc>
              </a:tr>
              <a:tr h="363610">
                <a:tc>
                  <a:txBody>
                    <a:bodyPr/>
                    <a:lstStyle/>
                    <a:p>
                      <a:pPr algn="l"/>
                      <a:r>
                        <a:rPr lang="en-US" dirty="0" smtClean="0"/>
                        <a:t>Kuwait</a:t>
                      </a:r>
                      <a:endParaRPr lang="en-US" dirty="0"/>
                    </a:p>
                  </a:txBody>
                  <a:tcPr/>
                </a:tc>
                <a:tc>
                  <a:txBody>
                    <a:bodyPr/>
                    <a:lstStyle/>
                    <a:p>
                      <a:pPr algn="ctr"/>
                      <a:r>
                        <a:rPr lang="en-US" dirty="0" smtClean="0"/>
                        <a:t>64 tons</a:t>
                      </a:r>
                      <a:endParaRPr lang="en-US" dirty="0"/>
                    </a:p>
                  </a:txBody>
                  <a:tcPr/>
                </a:tc>
              </a:tr>
              <a:tr h="452255">
                <a:tc>
                  <a:txBody>
                    <a:bodyPr/>
                    <a:lstStyle/>
                    <a:p>
                      <a:pPr algn="l"/>
                      <a:r>
                        <a:rPr lang="en-US" dirty="0" smtClean="0"/>
                        <a:t>Qatar </a:t>
                      </a:r>
                      <a:endParaRPr lang="en-US" dirty="0"/>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smtClean="0"/>
                        <a:t>43 tons</a:t>
                      </a:r>
                    </a:p>
                  </a:txBody>
                  <a:tcPr/>
                </a:tc>
              </a:tr>
              <a:tr h="363610">
                <a:tc>
                  <a:txBody>
                    <a:bodyPr/>
                    <a:lstStyle/>
                    <a:p>
                      <a:pPr algn="l"/>
                      <a:r>
                        <a:rPr lang="en-US" dirty="0" smtClean="0"/>
                        <a:t>Australia</a:t>
                      </a:r>
                      <a:endParaRPr lang="en-US" dirty="0"/>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smtClean="0"/>
                        <a:t>27 tons</a:t>
                      </a:r>
                    </a:p>
                  </a:txBody>
                  <a:tcPr/>
                </a:tc>
              </a:tr>
              <a:tr h="38460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United States</a:t>
                      </a:r>
                      <a:endParaRPr lang="en-US" dirty="0"/>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smtClean="0"/>
                        <a:t>&gt;20 tons</a:t>
                      </a:r>
                    </a:p>
                  </a:txBody>
                  <a:tcPr/>
                </a:tc>
              </a:tr>
              <a:tr h="363610">
                <a:tc>
                  <a:txBody>
                    <a:bodyPr/>
                    <a:lstStyle/>
                    <a:p>
                      <a:pPr algn="l"/>
                      <a:r>
                        <a:rPr lang="en-US" dirty="0" smtClean="0"/>
                        <a:t>Canada</a:t>
                      </a:r>
                      <a:endParaRPr lang="en-US" dirty="0"/>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smtClean="0"/>
                        <a:t>&gt;20 tons</a:t>
                      </a:r>
                    </a:p>
                  </a:txBody>
                  <a:tcPr/>
                </a:tc>
              </a:tr>
              <a:tr h="363610">
                <a:tc>
                  <a:txBody>
                    <a:bodyPr/>
                    <a:lstStyle/>
                    <a:p>
                      <a:pPr algn="l"/>
                      <a:r>
                        <a:rPr lang="en-US" dirty="0" smtClean="0"/>
                        <a:t>Russia</a:t>
                      </a:r>
                      <a:endParaRPr lang="en-US" dirty="0"/>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smtClean="0"/>
                        <a:t>~15 tons</a:t>
                      </a:r>
                    </a:p>
                  </a:txBody>
                  <a:tcPr/>
                </a:tc>
              </a:tr>
              <a:tr h="363610">
                <a:tc>
                  <a:txBody>
                    <a:bodyPr/>
                    <a:lstStyle/>
                    <a:p>
                      <a:pPr algn="l"/>
                      <a:r>
                        <a:rPr lang="en-US" dirty="0" smtClean="0"/>
                        <a:t>United</a:t>
                      </a:r>
                      <a:r>
                        <a:rPr lang="en-US" baseline="0" dirty="0" smtClean="0"/>
                        <a:t> Kingdom</a:t>
                      </a:r>
                      <a:endParaRPr lang="en-US" dirty="0"/>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smtClean="0"/>
                        <a:t>~9.3 tons</a:t>
                      </a:r>
                    </a:p>
                  </a:txBody>
                  <a:tcPr/>
                </a:tc>
              </a:tr>
              <a:tr h="363610">
                <a:tc>
                  <a:txBody>
                    <a:bodyPr/>
                    <a:lstStyle/>
                    <a:p>
                      <a:pPr algn="l"/>
                      <a:r>
                        <a:rPr lang="en-US" dirty="0" smtClean="0"/>
                        <a:t>European</a:t>
                      </a:r>
                      <a:r>
                        <a:rPr lang="en-US" baseline="0" dirty="0" smtClean="0"/>
                        <a:t> Union</a:t>
                      </a:r>
                      <a:endParaRPr lang="en-US" dirty="0"/>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smtClean="0"/>
                        <a:t>~8.7 tons</a:t>
                      </a:r>
                    </a:p>
                  </a:txBody>
                  <a:tcPr/>
                </a:tc>
              </a:tr>
              <a:tr h="36361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China,</a:t>
                      </a:r>
                      <a:r>
                        <a:rPr lang="en-US" baseline="0" dirty="0" smtClean="0"/>
                        <a:t> </a:t>
                      </a:r>
                      <a:r>
                        <a:rPr lang="en-US" dirty="0" smtClean="0"/>
                        <a:t>Brazil,</a:t>
                      </a:r>
                      <a:r>
                        <a:rPr lang="en-US" baseline="0" dirty="0" smtClean="0"/>
                        <a:t> </a:t>
                      </a:r>
                      <a:r>
                        <a:rPr lang="en-US" dirty="0" smtClean="0"/>
                        <a:t>Mexico</a:t>
                      </a:r>
                      <a:endParaRPr lang="en-US" dirty="0"/>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smtClean="0"/>
                        <a:t>≤7 tons</a:t>
                      </a:r>
                    </a:p>
                  </a:txBody>
                  <a:tcPr/>
                </a:tc>
              </a:tr>
              <a:tr h="36361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India, Pakistan, Ethiopia, Uganda, Burkina Faso, Bangladesh</a:t>
                      </a:r>
                      <a:endParaRPr lang="en-US" dirty="0"/>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smtClean="0"/>
                        <a:t>&lt;2 tons</a:t>
                      </a:r>
                    </a:p>
                  </a:txBody>
                  <a:tcPr/>
                </a:tc>
              </a:tr>
            </a:tbl>
          </a:graphicData>
        </a:graphic>
      </p:graphicFrame>
    </p:spTree>
    <p:extLst>
      <p:ext uri="{BB962C8B-B14F-4D97-AF65-F5344CB8AC3E}">
        <p14:creationId xmlns:p14="http://schemas.microsoft.com/office/powerpoint/2010/main" val="1972071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8273015"/>
              </p:ext>
            </p:extLst>
          </p:nvPr>
        </p:nvGraphicFramePr>
        <p:xfrm>
          <a:off x="457200" y="1726278"/>
          <a:ext cx="8229600" cy="3134359"/>
        </p:xfrm>
        <a:graphic>
          <a:graphicData uri="http://schemas.openxmlformats.org/drawingml/2006/table">
            <a:tbl>
              <a:tblPr firstRow="1" bandRow="1">
                <a:tableStyleId>{5C22544A-7EE6-4342-B048-85BDC9FD1C3A}</a:tableStyleId>
              </a:tblPr>
              <a:tblGrid>
                <a:gridCol w="1878773"/>
                <a:gridCol w="1254213"/>
                <a:gridCol w="5096614"/>
              </a:tblGrid>
              <a:tr h="370840">
                <a:tc>
                  <a:txBody>
                    <a:bodyPr/>
                    <a:lstStyle/>
                    <a:p>
                      <a:pPr algn="ctr"/>
                      <a:r>
                        <a:rPr lang="en-US" dirty="0" smtClean="0"/>
                        <a:t>COUNTRY</a:t>
                      </a:r>
                      <a:endParaRPr lang="en-US" dirty="0"/>
                    </a:p>
                  </a:txBody>
                  <a:tcPr/>
                </a:tc>
                <a:tc>
                  <a:txBody>
                    <a:bodyPr/>
                    <a:lstStyle/>
                    <a:p>
                      <a:pPr algn="ctr"/>
                      <a:r>
                        <a:rPr lang="en-US" dirty="0" smtClean="0"/>
                        <a:t>NEEDED CUTS</a:t>
                      </a:r>
                      <a:endParaRPr lang="en-US" dirty="0"/>
                    </a:p>
                  </a:txBody>
                  <a:tcPr/>
                </a:tc>
                <a:tc>
                  <a:txBody>
                    <a:bodyPr/>
                    <a:lstStyle/>
                    <a:p>
                      <a:pPr algn="ctr"/>
                      <a:r>
                        <a:rPr lang="en-US" dirty="0" smtClean="0"/>
                        <a:t>BASED ON EMISSION</a:t>
                      </a:r>
                      <a:r>
                        <a:rPr lang="en-US" baseline="0" dirty="0" smtClean="0"/>
                        <a:t> RATES REPORTED BY SINGER IN 2016, ALLOWANCES WILL BE EXHAUSTED BY</a:t>
                      </a:r>
                      <a:r>
                        <a:rPr lang="mr-IN" baseline="0" dirty="0" smtClean="0"/>
                        <a:t>…</a:t>
                      </a:r>
                      <a:endParaRPr lang="en-US" dirty="0" smtClean="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Australia</a:t>
                      </a:r>
                    </a:p>
                  </a:txBody>
                  <a:tcPr/>
                </a:tc>
                <a:tc>
                  <a:txBody>
                    <a:bodyPr/>
                    <a:lstStyle/>
                    <a:p>
                      <a:pPr algn="ctr"/>
                      <a:r>
                        <a:rPr lang="en-US" dirty="0" smtClean="0"/>
                        <a:t>85%</a:t>
                      </a:r>
                      <a:endParaRPr lang="en-US" dirty="0"/>
                    </a:p>
                  </a:txBody>
                  <a:tcPr/>
                </a:tc>
                <a:tc>
                  <a:txBody>
                    <a:bodyPr/>
                    <a:lstStyle/>
                    <a:p>
                      <a:pPr algn="ctr"/>
                      <a:r>
                        <a:rPr lang="en-US" dirty="0" smtClean="0"/>
                        <a:t>2020 </a:t>
                      </a:r>
                      <a:endParaRPr lang="en-US" dirty="0"/>
                    </a:p>
                  </a:txBody>
                  <a:tcPr/>
                </a:tc>
              </a:tr>
              <a:tr h="370840">
                <a:tc>
                  <a:txBody>
                    <a:bodyPr/>
                    <a:lstStyle/>
                    <a:p>
                      <a:pPr algn="ctr"/>
                      <a:r>
                        <a:rPr lang="en-US" dirty="0" smtClean="0"/>
                        <a:t>United</a:t>
                      </a:r>
                      <a:r>
                        <a:rPr lang="en-US" baseline="0" dirty="0" smtClean="0"/>
                        <a:t> States</a:t>
                      </a:r>
                      <a:endParaRPr lang="en-US" dirty="0"/>
                    </a:p>
                  </a:txBody>
                  <a:tcPr/>
                </a:tc>
                <a:tc>
                  <a:txBody>
                    <a:bodyPr/>
                    <a:lstStyle/>
                    <a:p>
                      <a:pPr algn="ctr"/>
                      <a:r>
                        <a:rPr lang="en-US" dirty="0" smtClean="0"/>
                        <a:t>80%</a:t>
                      </a:r>
                      <a:endParaRPr lang="en-US" dirty="0"/>
                    </a:p>
                  </a:txBody>
                  <a:tcPr/>
                </a:tc>
                <a:tc>
                  <a:txBody>
                    <a:bodyPr/>
                    <a:lstStyle/>
                    <a:p>
                      <a:pPr algn="ctr"/>
                      <a:r>
                        <a:rPr lang="en-US" dirty="0" smtClean="0"/>
                        <a:t>2022</a:t>
                      </a:r>
                      <a:endParaRPr lang="en-US" dirty="0"/>
                    </a:p>
                  </a:txBody>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European Union</a:t>
                      </a:r>
                    </a:p>
                  </a:txBody>
                  <a:tcPr/>
                </a:tc>
                <a:tc>
                  <a:txBody>
                    <a:bodyPr/>
                    <a:lstStyle/>
                    <a:p>
                      <a:pPr algn="ctr"/>
                      <a:r>
                        <a:rPr lang="en-US" dirty="0" smtClean="0"/>
                        <a:t>&gt;50%</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2030</a:t>
                      </a:r>
                    </a:p>
                  </a:txBody>
                  <a:tcPr/>
                </a:tc>
              </a:tr>
              <a:tr h="370840">
                <a:tc>
                  <a:txBody>
                    <a:bodyPr/>
                    <a:lstStyle/>
                    <a:p>
                      <a:pPr algn="ctr"/>
                      <a:r>
                        <a:rPr lang="en-US" dirty="0" smtClean="0"/>
                        <a:t>India</a:t>
                      </a:r>
                      <a:endParaRPr lang="en-US" dirty="0"/>
                    </a:p>
                  </a:txBody>
                  <a:tcPr/>
                </a:tc>
                <a:tc>
                  <a:txBody>
                    <a:bodyPr/>
                    <a:lstStyle/>
                    <a:p>
                      <a:pPr algn="ctr"/>
                      <a:r>
                        <a:rPr lang="en-US" dirty="0" smtClean="0"/>
                        <a:t>None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2050 (if emissions were almost </a:t>
                      </a:r>
                      <a:r>
                        <a:rPr lang="en-US" b="1" baseline="0" dirty="0" smtClean="0"/>
                        <a:t>doubled</a:t>
                      </a:r>
                      <a:r>
                        <a:rPr lang="en-US" b="0" baseline="0" dirty="0" smtClean="0"/>
                        <a:t>)</a:t>
                      </a:r>
                      <a:endParaRPr lang="en-US" dirty="0"/>
                    </a:p>
                  </a:txBody>
                  <a:tcPr/>
                </a:tc>
              </a:tr>
              <a:tr h="370840">
                <a:tc>
                  <a:txBody>
                    <a:bodyPr/>
                    <a:lstStyle/>
                    <a:p>
                      <a:pPr algn="ctr"/>
                      <a:r>
                        <a:rPr lang="en-US" dirty="0" smtClean="0"/>
                        <a:t>Pakistan</a:t>
                      </a:r>
                      <a:endParaRPr lang="en-US" dirty="0"/>
                    </a:p>
                  </a:txBody>
                  <a:tcPr/>
                </a:tc>
                <a:tc>
                  <a:txBody>
                    <a:bodyPr/>
                    <a:lstStyle/>
                    <a:p>
                      <a:pPr algn="ctr"/>
                      <a:r>
                        <a:rPr lang="en-US" dirty="0" smtClean="0"/>
                        <a:t>None</a:t>
                      </a:r>
                      <a:endParaRPr lang="en-US" dirty="0"/>
                    </a:p>
                  </a:txBody>
                  <a:tcPr/>
                </a:tc>
                <a:tc>
                  <a:txBody>
                    <a:bodyPr/>
                    <a:lstStyle/>
                    <a:p>
                      <a:pPr algn="ctr"/>
                      <a:r>
                        <a:rPr lang="en-US" dirty="0" smtClean="0"/>
                        <a:t>2050 (</a:t>
                      </a:r>
                      <a:r>
                        <a:rPr lang="en-US" baseline="0" dirty="0" smtClean="0"/>
                        <a:t>if emissions were almost </a:t>
                      </a:r>
                      <a:r>
                        <a:rPr lang="en-US" b="1" baseline="0" dirty="0" smtClean="0"/>
                        <a:t>doubled</a:t>
                      </a:r>
                      <a:r>
                        <a:rPr lang="en-US" b="0" baseline="0" dirty="0" smtClean="0"/>
                        <a:t>)</a:t>
                      </a:r>
                      <a:endParaRPr lang="en-US" dirty="0"/>
                    </a:p>
                  </a:txBody>
                  <a:tcPr/>
                </a:tc>
              </a:tr>
              <a:tr h="370840">
                <a:tc>
                  <a:txBody>
                    <a:bodyPr/>
                    <a:lstStyle/>
                    <a:p>
                      <a:pPr algn="ctr"/>
                      <a:r>
                        <a:rPr lang="en-US" dirty="0" smtClean="0"/>
                        <a:t>Bangladesh</a:t>
                      </a:r>
                      <a:endParaRPr lang="en-US" dirty="0"/>
                    </a:p>
                  </a:txBody>
                  <a:tcPr/>
                </a:tc>
                <a:tc>
                  <a:txBody>
                    <a:bodyPr/>
                    <a:lstStyle/>
                    <a:p>
                      <a:pPr algn="ctr"/>
                      <a:r>
                        <a:rPr lang="en-US" dirty="0" smtClean="0"/>
                        <a:t>None</a:t>
                      </a:r>
                      <a:endParaRPr lang="en-US" dirty="0"/>
                    </a:p>
                  </a:txBody>
                  <a:tcPr/>
                </a:tc>
                <a:tc>
                  <a:txBody>
                    <a:bodyPr/>
                    <a:lstStyle/>
                    <a:p>
                      <a:pPr algn="ctr"/>
                      <a:r>
                        <a:rPr lang="en-US" dirty="0" smtClean="0"/>
                        <a:t>2050 (if </a:t>
                      </a:r>
                      <a:r>
                        <a:rPr lang="en-US" dirty="0" err="1" smtClean="0"/>
                        <a:t>emissionswere</a:t>
                      </a:r>
                      <a:r>
                        <a:rPr lang="en-US" dirty="0" smtClean="0"/>
                        <a:t> almost</a:t>
                      </a:r>
                      <a:r>
                        <a:rPr lang="en-US" baseline="0" dirty="0" smtClean="0"/>
                        <a:t> </a:t>
                      </a:r>
                      <a:r>
                        <a:rPr lang="en-US" b="1" baseline="0" dirty="0" smtClean="0"/>
                        <a:t>trebled</a:t>
                      </a:r>
                      <a:r>
                        <a:rPr lang="en-US" baseline="0" dirty="0" smtClean="0"/>
                        <a:t>)</a:t>
                      </a:r>
                      <a:endParaRPr lang="en-US" dirty="0"/>
                    </a:p>
                  </a:txBody>
                  <a:tcPr/>
                </a:tc>
              </a:tr>
            </a:tbl>
          </a:graphicData>
        </a:graphic>
      </p:graphicFrame>
    </p:spTree>
    <p:extLst>
      <p:ext uri="{BB962C8B-B14F-4D97-AF65-F5344CB8AC3E}">
        <p14:creationId xmlns:p14="http://schemas.microsoft.com/office/powerpoint/2010/main" val="26441999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AIDING THE WORST OFF</a:t>
            </a:r>
            <a:endParaRPr lang="en-US" dirty="0"/>
          </a:p>
        </p:txBody>
      </p:sp>
      <p:pic>
        <p:nvPicPr>
          <p:cNvPr id="4" name="Picture 3" descr="000024217_1_RawlspeqOKby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311" y="2031999"/>
            <a:ext cx="3951112" cy="3951112"/>
          </a:xfrm>
          <a:prstGeom prst="rect">
            <a:avLst/>
          </a:prstGeom>
        </p:spPr>
      </p:pic>
      <p:pic>
        <p:nvPicPr>
          <p:cNvPr id="5" name="Picture 4" descr="13001203_255039394844993_6283029626808569784_n.jpg"/>
          <p:cNvPicPr>
            <a:picLocks noChangeAspect="1"/>
          </p:cNvPicPr>
          <p:nvPr/>
        </p:nvPicPr>
        <p:blipFill rotWithShape="1">
          <a:blip r:embed="rId3">
            <a:extLst>
              <a:ext uri="{28A0092B-C50C-407E-A947-70E740481C1C}">
                <a14:useLocalDpi xmlns:a14="http://schemas.microsoft.com/office/drawing/2010/main" val="0"/>
              </a:ext>
            </a:extLst>
          </a:blip>
          <a:srcRect t="2975" b="33214"/>
          <a:stretch/>
        </p:blipFill>
        <p:spPr>
          <a:xfrm>
            <a:off x="4165892" y="2031999"/>
            <a:ext cx="4746362" cy="2723446"/>
          </a:xfrm>
          <a:prstGeom prst="rect">
            <a:avLst/>
          </a:prstGeom>
        </p:spPr>
      </p:pic>
      <p:sp>
        <p:nvSpPr>
          <p:cNvPr id="6" name="TextBox 5"/>
          <p:cNvSpPr txBox="1"/>
          <p:nvPr/>
        </p:nvSpPr>
        <p:spPr>
          <a:xfrm>
            <a:off x="344311" y="5983111"/>
            <a:ext cx="3951112" cy="381000"/>
          </a:xfrm>
          <a:prstGeom prst="rect">
            <a:avLst/>
          </a:prstGeom>
          <a:noFill/>
        </p:spPr>
        <p:txBody>
          <a:bodyPr wrap="square" rtlCol="0">
            <a:spAutoFit/>
          </a:bodyPr>
          <a:lstStyle/>
          <a:p>
            <a:pPr algn="ctr"/>
            <a:r>
              <a:rPr lang="en-US" dirty="0" smtClean="0"/>
              <a:t>John Rawls</a:t>
            </a:r>
            <a:endParaRPr lang="en-US" dirty="0"/>
          </a:p>
        </p:txBody>
      </p:sp>
    </p:spTree>
    <p:extLst>
      <p:ext uri="{BB962C8B-B14F-4D97-AF65-F5344CB8AC3E}">
        <p14:creationId xmlns:p14="http://schemas.microsoft.com/office/powerpoint/2010/main" val="28380591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AIDING THE WORST OFF</a:t>
            </a:r>
          </a:p>
        </p:txBody>
      </p:sp>
      <p:sp>
        <p:nvSpPr>
          <p:cNvPr id="3" name="Content Placeholder 2"/>
          <p:cNvSpPr>
            <a:spLocks noGrp="1"/>
          </p:cNvSpPr>
          <p:nvPr>
            <p:ph idx="1"/>
          </p:nvPr>
        </p:nvSpPr>
        <p:spPr/>
        <p:txBody>
          <a:bodyPr>
            <a:normAutofit/>
          </a:bodyPr>
          <a:lstStyle/>
          <a:p>
            <a:r>
              <a:rPr lang="en-US" dirty="0" smtClean="0"/>
              <a:t>The </a:t>
            </a:r>
            <a:r>
              <a:rPr lang="en-US" b="1" dirty="0" smtClean="0">
                <a:solidFill>
                  <a:srgbClr val="0000FF"/>
                </a:solidFill>
              </a:rPr>
              <a:t>Rawlsian principle of aiding the worst off </a:t>
            </a:r>
            <a:r>
              <a:rPr lang="en-US" dirty="0" smtClean="0"/>
              <a:t>holds that a fair response to the threat of climate change requires rich countries to bear </a:t>
            </a:r>
            <a:r>
              <a:rPr lang="en-US" b="1" dirty="0" smtClean="0"/>
              <a:t>all </a:t>
            </a:r>
            <a:r>
              <a:rPr lang="en-US" dirty="0" smtClean="0"/>
              <a:t>the costs of reducing emissions </a:t>
            </a:r>
            <a:r>
              <a:rPr lang="en-US" b="1" dirty="0" smtClean="0"/>
              <a:t>unless </a:t>
            </a:r>
            <a:r>
              <a:rPr lang="en-US" dirty="0" smtClean="0"/>
              <a:t>the alternative will bring about the greatest benefit for the least advantaged.</a:t>
            </a:r>
          </a:p>
          <a:p>
            <a:r>
              <a:rPr lang="en-US" dirty="0" smtClean="0"/>
              <a:t>For example, a policy that would incentivize Americans to drive more fuel-efficient cars but that would prevent most Chinese from driving cars at all would be unfair unless it were to benefit the worst off.</a:t>
            </a:r>
          </a:p>
          <a:p>
            <a:r>
              <a:rPr lang="en-US" dirty="0" smtClean="0"/>
              <a:t>This principle appears to demand even more of developed countries than the equal per capita shares principle.</a:t>
            </a:r>
          </a:p>
        </p:txBody>
      </p:sp>
    </p:spTree>
    <p:extLst>
      <p:ext uri="{BB962C8B-B14F-4D97-AF65-F5344CB8AC3E}">
        <p14:creationId xmlns:p14="http://schemas.microsoft.com/office/powerpoint/2010/main" val="921071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GREATEST HAPPINESS</a:t>
            </a:r>
            <a:endParaRPr lang="en-US" dirty="0"/>
          </a:p>
        </p:txBody>
      </p:sp>
      <p:sp>
        <p:nvSpPr>
          <p:cNvPr id="3" name="Content Placeholder 2"/>
          <p:cNvSpPr>
            <a:spLocks noGrp="1"/>
          </p:cNvSpPr>
          <p:nvPr>
            <p:ph idx="1"/>
          </p:nvPr>
        </p:nvSpPr>
        <p:spPr/>
        <p:txBody>
          <a:bodyPr>
            <a:normAutofit/>
          </a:bodyPr>
          <a:lstStyle/>
          <a:p>
            <a:r>
              <a:rPr lang="en-US" dirty="0" smtClean="0"/>
              <a:t>Classical utilitarians maintain that we morally ought to adopt those international policies that will lead to the greatest net happiness for all impacted (across time and space).</a:t>
            </a:r>
          </a:p>
          <a:p>
            <a:r>
              <a:rPr lang="en-US" dirty="0" smtClean="0"/>
              <a:t>Classical utilitarianism requires us to take into account how different policies might impact the happiness of the very rich to the totally poor.</a:t>
            </a:r>
          </a:p>
          <a:p>
            <a:r>
              <a:rPr lang="en-US" dirty="0" smtClean="0"/>
              <a:t>We should adopt a principle of justice only if it is likely to lead to the best consequences. </a:t>
            </a:r>
          </a:p>
          <a:p>
            <a:endParaRPr lang="en-US" dirty="0" smtClean="0"/>
          </a:p>
          <a:p>
            <a:endParaRPr lang="en-US" dirty="0"/>
          </a:p>
        </p:txBody>
      </p:sp>
    </p:spTree>
    <p:extLst>
      <p:ext uri="{BB962C8B-B14F-4D97-AF65-F5344CB8AC3E}">
        <p14:creationId xmlns:p14="http://schemas.microsoft.com/office/powerpoint/2010/main" val="2488484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GREATEST HAPPINESS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72799735"/>
              </p:ext>
            </p:extLst>
          </p:nvPr>
        </p:nvGraphicFramePr>
        <p:xfrm>
          <a:off x="457200" y="1806219"/>
          <a:ext cx="8229600" cy="2855107"/>
        </p:xfrm>
        <a:graphic>
          <a:graphicData uri="http://schemas.openxmlformats.org/drawingml/2006/table">
            <a:tbl>
              <a:tblPr firstRow="1" bandRow="1">
                <a:tableStyleId>{5C22544A-7EE6-4342-B048-85BDC9FD1C3A}</a:tableStyleId>
              </a:tblPr>
              <a:tblGrid>
                <a:gridCol w="1645356"/>
                <a:gridCol w="6584244"/>
              </a:tblGrid>
              <a:tr h="339422">
                <a:tc>
                  <a:txBody>
                    <a:bodyPr/>
                    <a:lstStyle/>
                    <a:p>
                      <a:pPr algn="ctr"/>
                      <a:r>
                        <a:rPr lang="en-US" dirty="0" smtClean="0"/>
                        <a:t>PRINCIPLE</a:t>
                      </a:r>
                      <a:endParaRPr lang="en-US" dirty="0"/>
                    </a:p>
                  </a:txBody>
                  <a:tcPr/>
                </a:tc>
                <a:tc>
                  <a:txBody>
                    <a:bodyPr/>
                    <a:lstStyle/>
                    <a:p>
                      <a:pPr algn="ctr"/>
                      <a:r>
                        <a:rPr lang="en-US" dirty="0" smtClean="0"/>
                        <a:t>UTILITARIAN JUSTIFICATION</a:t>
                      </a:r>
                      <a:endParaRPr lang="en-US" dirty="0"/>
                    </a:p>
                  </a:txBody>
                  <a:tcPr/>
                </a:tc>
              </a:tr>
              <a:tr h="485395">
                <a:tc>
                  <a:txBody>
                    <a:bodyPr/>
                    <a:lstStyle/>
                    <a:p>
                      <a:pPr algn="ctr"/>
                      <a:r>
                        <a:rPr lang="en-US" b="1" cap="small" dirty="0" smtClean="0">
                          <a:solidFill>
                            <a:srgbClr val="0000FF"/>
                          </a:solidFill>
                        </a:rPr>
                        <a:t>polluter</a:t>
                      </a:r>
                      <a:r>
                        <a:rPr lang="en-US" b="1" cap="small" baseline="0" dirty="0" smtClean="0">
                          <a:solidFill>
                            <a:srgbClr val="0000FF"/>
                          </a:solidFill>
                        </a:rPr>
                        <a:t> pays</a:t>
                      </a:r>
                      <a:endParaRPr lang="en-US" b="1" cap="small" dirty="0">
                        <a:solidFill>
                          <a:srgbClr val="0000FF"/>
                        </a:solidFill>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800" kern="1200" dirty="0" smtClean="0">
                          <a:solidFill>
                            <a:schemeClr val="dk1"/>
                          </a:solidFill>
                          <a:effectLst/>
                          <a:latin typeface="+mn-lt"/>
                          <a:ea typeface="+mn-ea"/>
                          <a:cs typeface="+mn-cs"/>
                        </a:rPr>
                        <a:t>Incentivizes</a:t>
                      </a:r>
                      <a:r>
                        <a:rPr lang="en-US" sz="1800" kern="1200" baseline="0" dirty="0" smtClean="0">
                          <a:solidFill>
                            <a:schemeClr val="dk1"/>
                          </a:solidFill>
                          <a:effectLst/>
                          <a:latin typeface="+mn-lt"/>
                          <a:ea typeface="+mn-ea"/>
                          <a:cs typeface="+mn-cs"/>
                        </a:rPr>
                        <a:t> countries to minimize pollution</a:t>
                      </a:r>
                    </a:p>
                  </a:txBody>
                  <a:tcPr/>
                </a:tc>
              </a:tr>
              <a:tr h="712923">
                <a:tc>
                  <a:txBody>
                    <a:bodyPr/>
                    <a:lstStyle/>
                    <a:p>
                      <a:pPr algn="ctr"/>
                      <a:r>
                        <a:rPr lang="en-US" b="1" cap="small" dirty="0" smtClean="0">
                          <a:solidFill>
                            <a:srgbClr val="0000FF"/>
                          </a:solidFill>
                        </a:rPr>
                        <a:t>equal per capita shares</a:t>
                      </a:r>
                      <a:endParaRPr lang="en-US" b="1" cap="small" dirty="0">
                        <a:solidFill>
                          <a:srgbClr val="0000FF"/>
                        </a:solidFill>
                      </a:endParaRPr>
                    </a:p>
                  </a:txBody>
                  <a:tcPr/>
                </a:tc>
                <a:tc>
                  <a:txBody>
                    <a:bodyPr/>
                    <a:lstStyle/>
                    <a:p>
                      <a:pPr marL="285750" indent="-285750">
                        <a:buFontTx/>
                        <a:buChar char="-"/>
                      </a:pPr>
                      <a:r>
                        <a:rPr lang="en-US" baseline="0" dirty="0" smtClean="0"/>
                        <a:t>Increases the likelihood of compromise </a:t>
                      </a:r>
                    </a:p>
                  </a:txBody>
                  <a:tcPr/>
                </a:tc>
              </a:tr>
              <a:tr h="1044596">
                <a:tc>
                  <a:txBody>
                    <a:bodyPr/>
                    <a:lstStyle/>
                    <a:p>
                      <a:pPr algn="ctr"/>
                      <a:r>
                        <a:rPr lang="en-US" b="1" cap="small" dirty="0" smtClean="0">
                          <a:solidFill>
                            <a:srgbClr val="0000FF"/>
                          </a:solidFill>
                        </a:rPr>
                        <a:t>aiding the worst off</a:t>
                      </a:r>
                      <a:endParaRPr lang="en-US" b="1" cap="small" dirty="0">
                        <a:solidFill>
                          <a:srgbClr val="0000FF"/>
                        </a:solidFill>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baseline="0" dirty="0" smtClean="0"/>
                        <a:t>Likely to produce more net happiness than principles that are lenient to the affluent </a:t>
                      </a:r>
                    </a:p>
                    <a:p>
                      <a:endParaRPr lang="en-US" dirty="0"/>
                    </a:p>
                  </a:txBody>
                  <a:tcPr/>
                </a:tc>
              </a:tr>
            </a:tbl>
          </a:graphicData>
        </a:graphic>
      </p:graphicFrame>
    </p:spTree>
    <p:extLst>
      <p:ext uri="{BB962C8B-B14F-4D97-AF65-F5344CB8AC3E}">
        <p14:creationId xmlns:p14="http://schemas.microsoft.com/office/powerpoint/2010/main" val="40180157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 name="Picture 5" descr="Cover-Slideshow-IPCC-Fifth-Assessment-Report-Synthesis-Report-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28" y="0"/>
            <a:ext cx="9405457" cy="7067686"/>
          </a:xfrm>
          <a:prstGeom prst="rect">
            <a:avLst/>
          </a:prstGeom>
        </p:spPr>
      </p:pic>
    </p:spTree>
    <p:extLst>
      <p:ext uri="{BB962C8B-B14F-4D97-AF65-F5344CB8AC3E}">
        <p14:creationId xmlns:p14="http://schemas.microsoft.com/office/powerpoint/2010/main" val="28161486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ver-Slideshow-IPCC-Fifth-Assessment-Report-Synthesis-Report-Cover.png"/>
          <p:cNvPicPr>
            <a:picLocks noChangeAspect="1"/>
          </p:cNvPicPr>
          <p:nvPr/>
        </p:nvPicPr>
        <p:blipFill>
          <a:blip r:embed="rId3">
            <a:alphaModFix amt="8000"/>
            <a:extLst>
              <a:ext uri="{28A0092B-C50C-407E-A947-70E740481C1C}">
                <a14:useLocalDpi xmlns:a14="http://schemas.microsoft.com/office/drawing/2010/main" val="0"/>
              </a:ext>
            </a:extLst>
          </a:blip>
          <a:stretch>
            <a:fillRect/>
          </a:stretch>
        </p:blipFill>
        <p:spPr>
          <a:xfrm>
            <a:off x="-130728" y="0"/>
            <a:ext cx="9405457" cy="7067686"/>
          </a:xfrm>
          <a:prstGeom prst="rect">
            <a:avLst/>
          </a:prstGeom>
        </p:spPr>
      </p:pic>
      <p:sp>
        <p:nvSpPr>
          <p:cNvPr id="2" name="Title 1"/>
          <p:cNvSpPr>
            <a:spLocks noGrp="1"/>
          </p:cNvSpPr>
          <p:nvPr>
            <p:ph type="title"/>
          </p:nvPr>
        </p:nvSpPr>
        <p:spPr/>
        <p:txBody>
          <a:bodyPr/>
          <a:lstStyle/>
          <a:p>
            <a:r>
              <a:rPr lang="en-US" dirty="0"/>
              <a:t>The Fifth Assessment Report </a:t>
            </a:r>
            <a:r>
              <a:rPr lang="en-US" dirty="0" smtClean="0"/>
              <a:t>(IPCC)</a:t>
            </a:r>
            <a:endParaRPr lang="en-US" dirty="0"/>
          </a:p>
        </p:txBody>
      </p:sp>
      <p:sp>
        <p:nvSpPr>
          <p:cNvPr id="3" name="Content Placeholder 2"/>
          <p:cNvSpPr>
            <a:spLocks noGrp="1"/>
          </p:cNvSpPr>
          <p:nvPr>
            <p:ph idx="1"/>
          </p:nvPr>
        </p:nvSpPr>
        <p:spPr/>
        <p:txBody>
          <a:bodyPr>
            <a:normAutofit/>
          </a:bodyPr>
          <a:lstStyle/>
          <a:p>
            <a:r>
              <a:rPr lang="en-US" dirty="0" smtClean="0"/>
              <a:t>The Fifth Assessment Report was released in 2014.</a:t>
            </a:r>
          </a:p>
          <a:p>
            <a:r>
              <a:rPr lang="en-US" dirty="0" smtClean="0"/>
              <a:t>It is the work of more than 800 authors.</a:t>
            </a:r>
          </a:p>
          <a:p>
            <a:r>
              <a:rPr lang="en-US" dirty="0" smtClean="0"/>
              <a:t>The section on the science of climate change is over 2,000 pages long and draws on 9,200 peer-reviewed scientific publications.</a:t>
            </a:r>
          </a:p>
          <a:p>
            <a:r>
              <a:rPr lang="en-US" dirty="0" smtClean="0"/>
              <a:t>“The </a:t>
            </a:r>
            <a:r>
              <a:rPr lang="en-US" dirty="0"/>
              <a:t>Fifth Assessment Report finds that it is </a:t>
            </a:r>
            <a:r>
              <a:rPr lang="en-US" dirty="0" smtClean="0"/>
              <a:t>‘extremely </a:t>
            </a:r>
            <a:r>
              <a:rPr lang="en-US" dirty="0"/>
              <a:t>likely that human influence has been the dominant cause of the observed warming since the mid-twentieth </a:t>
            </a:r>
            <a:r>
              <a:rPr lang="en-US" dirty="0" smtClean="0"/>
              <a:t>century’” (22).</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5883717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ver-Slideshow-IPCC-Fifth-Assessment-Report-Synthesis-Report-Cover.png"/>
          <p:cNvPicPr>
            <a:picLocks noChangeAspect="1"/>
          </p:cNvPicPr>
          <p:nvPr/>
        </p:nvPicPr>
        <p:blipFill>
          <a:blip r:embed="rId3">
            <a:alphaModFix amt="8000"/>
            <a:extLst>
              <a:ext uri="{28A0092B-C50C-407E-A947-70E740481C1C}">
                <a14:useLocalDpi xmlns:a14="http://schemas.microsoft.com/office/drawing/2010/main" val="0"/>
              </a:ext>
            </a:extLst>
          </a:blip>
          <a:stretch>
            <a:fillRect/>
          </a:stretch>
        </p:blipFill>
        <p:spPr>
          <a:xfrm>
            <a:off x="-130728" y="0"/>
            <a:ext cx="9405457" cy="7067686"/>
          </a:xfrm>
          <a:prstGeom prst="rect">
            <a:avLst/>
          </a:prstGeom>
        </p:spPr>
      </p:pic>
      <p:sp>
        <p:nvSpPr>
          <p:cNvPr id="2" name="Title 1"/>
          <p:cNvSpPr>
            <a:spLocks noGrp="1"/>
          </p:cNvSpPr>
          <p:nvPr>
            <p:ph type="title"/>
          </p:nvPr>
        </p:nvSpPr>
        <p:spPr/>
        <p:txBody>
          <a:bodyPr/>
          <a:lstStyle/>
          <a:p>
            <a:r>
              <a:rPr lang="en-US" dirty="0" smtClean="0"/>
              <a:t>CONSEQUENCES</a:t>
            </a:r>
            <a:endParaRPr lang="en-US" dirty="0"/>
          </a:p>
        </p:txBody>
      </p:sp>
      <p:sp>
        <p:nvSpPr>
          <p:cNvPr id="3" name="Content Placeholder 2"/>
          <p:cNvSpPr>
            <a:spLocks noGrp="1"/>
          </p:cNvSpPr>
          <p:nvPr>
            <p:ph idx="1"/>
          </p:nvPr>
        </p:nvSpPr>
        <p:spPr/>
        <p:txBody>
          <a:bodyPr>
            <a:normAutofit lnSpcReduction="10000"/>
          </a:bodyPr>
          <a:lstStyle/>
          <a:p>
            <a:r>
              <a:rPr lang="en-US" dirty="0" smtClean="0"/>
              <a:t>“As </a:t>
            </a:r>
            <a:r>
              <a:rPr lang="en-US" dirty="0"/>
              <a:t>oceans become warmer, hurricanes and tropical storms that have largely been confined to the tropics are moving further from the equator, hitting large urban areas that have not been built to cope with </a:t>
            </a:r>
            <a:r>
              <a:rPr lang="en-US" dirty="0" smtClean="0"/>
              <a:t>them.”</a:t>
            </a:r>
          </a:p>
          <a:p>
            <a:r>
              <a:rPr lang="en-US" dirty="0" smtClean="0"/>
              <a:t>“Tropical </a:t>
            </a:r>
            <a:r>
              <a:rPr lang="en-US" dirty="0"/>
              <a:t>diseases are spreading beyond their previous </a:t>
            </a:r>
            <a:r>
              <a:rPr lang="en-US" dirty="0" smtClean="0"/>
              <a:t>zones.”</a:t>
            </a:r>
            <a:endParaRPr lang="en-US" dirty="0"/>
          </a:p>
          <a:p>
            <a:r>
              <a:rPr lang="en-US" dirty="0" smtClean="0"/>
              <a:t>“Food </a:t>
            </a:r>
            <a:r>
              <a:rPr lang="en-US" dirty="0"/>
              <a:t>production will rise in some regions, especially in the high northern latitudes, and fall in others, including sub-Saharan </a:t>
            </a:r>
            <a:r>
              <a:rPr lang="en-US" dirty="0" smtClean="0"/>
              <a:t>Africa.”</a:t>
            </a:r>
            <a:endParaRPr lang="en-US" dirty="0"/>
          </a:p>
          <a:p>
            <a:r>
              <a:rPr lang="en-US" dirty="0" smtClean="0"/>
              <a:t>“Rising </a:t>
            </a:r>
            <a:r>
              <a:rPr lang="en-US" dirty="0"/>
              <a:t>sea levels are beginning to threaten low-lying coastal regions, including low-lying Pacific islands, fertile delta regions, and some of the world’s most densely populated </a:t>
            </a:r>
            <a:r>
              <a:rPr lang="en-US" dirty="0" smtClean="0"/>
              <a:t>cities” (24).</a:t>
            </a:r>
            <a:endParaRPr lang="en-US" dirty="0"/>
          </a:p>
        </p:txBody>
      </p:sp>
    </p:spTree>
    <p:extLst>
      <p:ext uri="{BB962C8B-B14F-4D97-AF65-F5344CB8AC3E}">
        <p14:creationId xmlns:p14="http://schemas.microsoft.com/office/powerpoint/2010/main" val="17765911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NONIDENTITY PROBLEM</a:t>
            </a:r>
            <a:endParaRPr lang="en-US" dirty="0"/>
          </a:p>
        </p:txBody>
      </p:sp>
      <p:pic>
        <p:nvPicPr>
          <p:cNvPr id="4" name="Picture 3" descr="212d4c1c-3ef9-11e7-9319-8b08a5454daf.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876" y="1883832"/>
            <a:ext cx="6318248" cy="4212165"/>
          </a:xfrm>
          <a:prstGeom prst="rect">
            <a:avLst/>
          </a:prstGeom>
        </p:spPr>
      </p:pic>
      <p:sp>
        <p:nvSpPr>
          <p:cNvPr id="5" name="TextBox 4"/>
          <p:cNvSpPr txBox="1"/>
          <p:nvPr/>
        </p:nvSpPr>
        <p:spPr>
          <a:xfrm>
            <a:off x="1412876" y="6095997"/>
            <a:ext cx="6318248" cy="369332"/>
          </a:xfrm>
          <a:prstGeom prst="rect">
            <a:avLst/>
          </a:prstGeom>
          <a:noFill/>
        </p:spPr>
        <p:txBody>
          <a:bodyPr wrap="square" rtlCol="0">
            <a:spAutoFit/>
          </a:bodyPr>
          <a:lstStyle/>
          <a:p>
            <a:pPr algn="ctr"/>
            <a:r>
              <a:rPr lang="en-US" dirty="0" smtClean="0"/>
              <a:t>Derek Parfit</a:t>
            </a:r>
            <a:endParaRPr lang="en-US" dirty="0"/>
          </a:p>
        </p:txBody>
      </p:sp>
    </p:spTree>
    <p:extLst>
      <p:ext uri="{BB962C8B-B14F-4D97-AF65-F5344CB8AC3E}">
        <p14:creationId xmlns:p14="http://schemas.microsoft.com/office/powerpoint/2010/main" val="3133283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RISKY POLICY</a:t>
            </a:r>
            <a:endParaRPr lang="en-US" dirty="0"/>
          </a:p>
        </p:txBody>
      </p:sp>
      <p:pic>
        <p:nvPicPr>
          <p:cNvPr id="4" name="Picture 3" descr="177.ngsversion.1484334011811.adapt.1900.1.jpg"/>
          <p:cNvPicPr>
            <a:picLocks noChangeAspect="1"/>
          </p:cNvPicPr>
          <p:nvPr/>
        </p:nvPicPr>
        <p:blipFill rotWithShape="1">
          <a:blip r:embed="rId2">
            <a:extLst>
              <a:ext uri="{28A0092B-C50C-407E-A947-70E740481C1C}">
                <a14:useLocalDpi xmlns:a14="http://schemas.microsoft.com/office/drawing/2010/main" val="0"/>
              </a:ext>
            </a:extLst>
          </a:blip>
          <a:srcRect t="5269"/>
          <a:stretch/>
        </p:blipFill>
        <p:spPr>
          <a:xfrm>
            <a:off x="457200" y="1425222"/>
            <a:ext cx="3945465" cy="2803202"/>
          </a:xfrm>
          <a:prstGeom prst="rect">
            <a:avLst/>
          </a:prstGeom>
        </p:spPr>
      </p:pic>
      <p:pic>
        <p:nvPicPr>
          <p:cNvPr id="5" name="Picture 4" descr="BN-SG164_1carbo_GR_20170224181008.jpg"/>
          <p:cNvPicPr>
            <a:picLocks noChangeAspect="1"/>
          </p:cNvPicPr>
          <p:nvPr/>
        </p:nvPicPr>
        <p:blipFill rotWithShape="1">
          <a:blip r:embed="rId3">
            <a:extLst>
              <a:ext uri="{28A0092B-C50C-407E-A947-70E740481C1C}">
                <a14:useLocalDpi xmlns:a14="http://schemas.microsoft.com/office/drawing/2010/main" val="0"/>
              </a:ext>
            </a:extLst>
          </a:blip>
          <a:srcRect l="1" r="8207"/>
          <a:stretch/>
        </p:blipFill>
        <p:spPr>
          <a:xfrm>
            <a:off x="4741333" y="1425222"/>
            <a:ext cx="3945467" cy="2803203"/>
          </a:xfrm>
          <a:prstGeom prst="rect">
            <a:avLst/>
          </a:prstGeom>
        </p:spPr>
      </p:pic>
      <p:pic>
        <p:nvPicPr>
          <p:cNvPr id="6" name="Picture 5" descr="evil_cow.jpg__1500x670_q85_crop_subsampling-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167" y="4467014"/>
            <a:ext cx="5037667" cy="2250158"/>
          </a:xfrm>
          <a:prstGeom prst="rect">
            <a:avLst/>
          </a:prstGeom>
        </p:spPr>
      </p:pic>
    </p:spTree>
    <p:extLst>
      <p:ext uri="{BB962C8B-B14F-4D97-AF65-F5344CB8AC3E}">
        <p14:creationId xmlns:p14="http://schemas.microsoft.com/office/powerpoint/2010/main" val="13475149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RISKY POLICY</a:t>
            </a:r>
            <a:endParaRPr lang="en-US" dirty="0"/>
          </a:p>
        </p:txBody>
      </p:sp>
      <p:pic>
        <p:nvPicPr>
          <p:cNvPr id="4" name="Picture 3" descr="177.ngsversion.1484334011811.adapt.1900.1.jpg"/>
          <p:cNvPicPr>
            <a:picLocks noChangeAspect="1"/>
          </p:cNvPicPr>
          <p:nvPr/>
        </p:nvPicPr>
        <p:blipFill rotWithShape="1">
          <a:blip r:embed="rId2">
            <a:extLst>
              <a:ext uri="{28A0092B-C50C-407E-A947-70E740481C1C}">
                <a14:useLocalDpi xmlns:a14="http://schemas.microsoft.com/office/drawing/2010/main" val="0"/>
              </a:ext>
            </a:extLst>
          </a:blip>
          <a:srcRect t="5269"/>
          <a:stretch/>
        </p:blipFill>
        <p:spPr>
          <a:xfrm>
            <a:off x="457200" y="1425222"/>
            <a:ext cx="3945465" cy="2803202"/>
          </a:xfrm>
          <a:prstGeom prst="rect">
            <a:avLst/>
          </a:prstGeom>
        </p:spPr>
      </p:pic>
      <p:pic>
        <p:nvPicPr>
          <p:cNvPr id="5" name="Picture 4" descr="BN-SG164_1carbo_GR_20170224181008.jpg"/>
          <p:cNvPicPr>
            <a:picLocks noChangeAspect="1"/>
          </p:cNvPicPr>
          <p:nvPr/>
        </p:nvPicPr>
        <p:blipFill rotWithShape="1">
          <a:blip r:embed="rId3">
            <a:extLst>
              <a:ext uri="{28A0092B-C50C-407E-A947-70E740481C1C}">
                <a14:useLocalDpi xmlns:a14="http://schemas.microsoft.com/office/drawing/2010/main" val="0"/>
              </a:ext>
            </a:extLst>
          </a:blip>
          <a:srcRect l="1" r="8207"/>
          <a:stretch/>
        </p:blipFill>
        <p:spPr>
          <a:xfrm>
            <a:off x="4741333" y="1425222"/>
            <a:ext cx="3945467" cy="2803203"/>
          </a:xfrm>
          <a:prstGeom prst="rect">
            <a:avLst/>
          </a:prstGeom>
        </p:spPr>
      </p:pic>
      <p:pic>
        <p:nvPicPr>
          <p:cNvPr id="6" name="Picture 5" descr="evil_cow.jpg__1500x670_q85_crop_subsampling-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167" y="4467014"/>
            <a:ext cx="5037667" cy="2250158"/>
          </a:xfrm>
          <a:prstGeom prst="rect">
            <a:avLst/>
          </a:prstGeom>
        </p:spPr>
      </p:pic>
      <p:pic>
        <p:nvPicPr>
          <p:cNvPr id="7" name="Picture 6" descr="sam_447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5334" y="2334588"/>
            <a:ext cx="4233333" cy="3175000"/>
          </a:xfrm>
          <a:prstGeom prst="rect">
            <a:avLst/>
          </a:prstGeom>
        </p:spPr>
      </p:pic>
      <p:pic>
        <p:nvPicPr>
          <p:cNvPr id="8" name="Picture 7" descr="mosquito-pest-control-fresn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0834" y="4283554"/>
            <a:ext cx="2317898" cy="1982110"/>
          </a:xfrm>
          <a:prstGeom prst="rect">
            <a:avLst/>
          </a:prstGeom>
        </p:spPr>
      </p:pic>
      <p:cxnSp>
        <p:nvCxnSpPr>
          <p:cNvPr id="9" name="Straight Connector 8"/>
          <p:cNvCxnSpPr/>
          <p:nvPr/>
        </p:nvCxnSpPr>
        <p:spPr>
          <a:xfrm>
            <a:off x="7427530" y="4524240"/>
            <a:ext cx="1337668" cy="11793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427530" y="4524240"/>
            <a:ext cx="1111284" cy="11793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238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36168</TotalTime>
  <Words>3939</Words>
  <Application>Microsoft Macintosh PowerPoint</Application>
  <PresentationFormat>On-screen Show (4:3)</PresentationFormat>
  <Paragraphs>237</Paragraphs>
  <Slides>36</Slides>
  <Notes>19</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Clarity</vt:lpstr>
      <vt:lpstr>Climate change ethics</vt:lpstr>
      <vt:lpstr>Climate change ethics</vt:lpstr>
      <vt:lpstr>PowerPoint Presentation</vt:lpstr>
      <vt:lpstr>PowerPoint Presentation</vt:lpstr>
      <vt:lpstr>The Fifth Assessment Report (IPCC)</vt:lpstr>
      <vt:lpstr>CONSEQUENCES</vt:lpstr>
      <vt:lpstr>THE NONIDENTITY PROBLEM</vt:lpstr>
      <vt:lpstr>THE RISKY POLICY</vt:lpstr>
      <vt:lpstr>THE RISKY POLICY</vt:lpstr>
      <vt:lpstr>THE SAFE POLICY</vt:lpstr>
      <vt:lpstr>THE PRECARIOUSNESS OF EXISTENCE</vt:lpstr>
      <vt:lpstr>THE NONIDENTITY PROBLEM</vt:lpstr>
      <vt:lpstr>THE NONIDENTITY PROBLEM</vt:lpstr>
      <vt:lpstr>THE NONIDENTITY PROBLEM</vt:lpstr>
      <vt:lpstr>VIDEO EXAMPLE</vt:lpstr>
      <vt:lpstr>THE NONIDENTITY PROBLEM</vt:lpstr>
      <vt:lpstr>VIDEO EXAMPLE</vt:lpstr>
      <vt:lpstr>FAIRNESS: TWO APPROACHES</vt:lpstr>
      <vt:lpstr>FAIRNESS: TWO APPROACHES</vt:lpstr>
      <vt:lpstr>LOCKE’S LABOR THEORY</vt:lpstr>
      <vt:lpstr>THE SINK ANALOGY</vt:lpstr>
      <vt:lpstr>THE SINK ANALOGY</vt:lpstr>
      <vt:lpstr>THE SINK ANALOGY</vt:lpstr>
      <vt:lpstr>THE POLLUTTER PAYS</vt:lpstr>
      <vt:lpstr>THE POLLUTTER PAYS</vt:lpstr>
      <vt:lpstr>THE POLLUTTER PAYS</vt:lpstr>
      <vt:lpstr>EQUAL PER CAPITA SHARES</vt:lpstr>
      <vt:lpstr>EQUAL PER CAPITA SHARES</vt:lpstr>
      <vt:lpstr>STEP 1</vt:lpstr>
      <vt:lpstr>STEP 2</vt:lpstr>
      <vt:lpstr>STEP 3</vt:lpstr>
      <vt:lpstr>STEP 4</vt:lpstr>
      <vt:lpstr>AIDING THE WORST OFF</vt:lpstr>
      <vt:lpstr>AIDING THE WORST OFF</vt:lpstr>
      <vt:lpstr>GREATEST HAPPINESS</vt:lpstr>
      <vt:lpstr>GREATEST HAPPINESS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1656</cp:revision>
  <dcterms:created xsi:type="dcterms:W3CDTF">2016-04-06T08:49:02Z</dcterms:created>
  <dcterms:modified xsi:type="dcterms:W3CDTF">2019-10-11T17:15:38Z</dcterms:modified>
</cp:coreProperties>
</file>