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2"/>
  </p:notesMasterIdLst>
  <p:sldIdLst>
    <p:sldId id="256" r:id="rId2"/>
    <p:sldId id="292" r:id="rId3"/>
    <p:sldId id="290" r:id="rId4"/>
    <p:sldId id="283" r:id="rId5"/>
    <p:sldId id="284" r:id="rId6"/>
    <p:sldId id="285" r:id="rId7"/>
    <p:sldId id="286" r:id="rId8"/>
    <p:sldId id="287" r:id="rId9"/>
    <p:sldId id="28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6" r:id="rId26"/>
    <p:sldId id="277" r:id="rId27"/>
    <p:sldId id="278" r:id="rId28"/>
    <p:sldId id="279" r:id="rId29"/>
    <p:sldId id="280" r:id="rId30"/>
    <p:sldId id="28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197" autoAdjust="0"/>
  </p:normalViewPr>
  <p:slideViewPr>
    <p:cSldViewPr snapToGrid="0" snapToObjects="1">
      <p:cViewPr>
        <p:scale>
          <a:sx n="72" d="100"/>
          <a:sy n="72" d="100"/>
        </p:scale>
        <p:origin x="-66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1" dirty="0" smtClean="0"/>
              <a:t>Louie</a:t>
            </a:r>
            <a:r>
              <a:rPr lang="en-US" i="1" baseline="0" dirty="0" smtClean="0"/>
              <a:t> </a:t>
            </a:r>
            <a:r>
              <a:rPr lang="en-US" i="0" baseline="0" dirty="0" smtClean="0"/>
              <a:t>episode 13:57: http://</a:t>
            </a:r>
            <a:r>
              <a:rPr lang="en-US" i="0" baseline="0" dirty="0" err="1" smtClean="0"/>
              <a:t>www.dailymotion.com</a:t>
            </a:r>
            <a:r>
              <a:rPr lang="en-US" i="0" baseline="0" dirty="0" smtClean="0"/>
              <a:t>/video/x2nt7qv</a:t>
            </a:r>
          </a:p>
          <a:p>
            <a:pPr marL="171450" indent="-171450">
              <a:buFont typeface="Arial"/>
              <a:buChar char="•"/>
            </a:pPr>
            <a:r>
              <a:rPr lang="en-US" i="0" baseline="0" dirty="0" smtClean="0"/>
              <a:t>News: https://</a:t>
            </a:r>
            <a:r>
              <a:rPr lang="en-US" i="0" baseline="0" dirty="0" err="1" smtClean="0"/>
              <a:t>www.youtube.com</a:t>
            </a:r>
            <a:r>
              <a:rPr lang="en-US" i="0" baseline="0" dirty="0" smtClean="0"/>
              <a:t>/</a:t>
            </a:r>
            <a:r>
              <a:rPr lang="en-US" i="0" baseline="0" dirty="0" err="1" smtClean="0"/>
              <a:t>watch?v</a:t>
            </a:r>
            <a:r>
              <a:rPr lang="en-US" i="0" baseline="0" dirty="0" smtClean="0"/>
              <a:t>=</a:t>
            </a:r>
            <a:r>
              <a:rPr lang="en-US" i="0" baseline="0" dirty="0" err="1" smtClean="0"/>
              <a:t>BBIjMFGkZPk</a:t>
            </a:r>
            <a:endParaRPr lang="en-US" i="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Male gaze examples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i="1" dirty="0" smtClean="0"/>
              <a:t>Postman</a:t>
            </a:r>
            <a:r>
              <a:rPr lang="en-US" i="0" baseline="0" dirty="0" smtClean="0"/>
              <a:t>: </a:t>
            </a:r>
            <a:r>
              <a:rPr lang="en-US" i="0" dirty="0" smtClean="0"/>
              <a:t>https</a:t>
            </a:r>
            <a:r>
              <a:rPr lang="en-US" dirty="0" smtClean="0"/>
              <a:t>://</a:t>
            </a:r>
            <a:r>
              <a:rPr lang="en-US" dirty="0" err="1" smtClean="0"/>
              <a:t>www.youtube.com</a:t>
            </a:r>
            <a:r>
              <a:rPr lang="en-US" dirty="0" smtClean="0"/>
              <a:t>/</a:t>
            </a:r>
            <a:r>
              <a:rPr lang="en-US" dirty="0" err="1" smtClean="0"/>
              <a:t>watch?v</a:t>
            </a:r>
            <a:r>
              <a:rPr lang="en-US" dirty="0" smtClean="0"/>
              <a:t>=WGFer3-Aguw</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i="0" dirty="0" smtClean="0"/>
              <a:t>Bond</a:t>
            </a:r>
            <a:r>
              <a:rPr lang="en-US" i="0" baseline="0" dirty="0" smtClean="0"/>
              <a:t> clip: https://</a:t>
            </a:r>
            <a:r>
              <a:rPr lang="en-US" i="0" baseline="0" dirty="0" err="1" smtClean="0"/>
              <a:t>www.youtube.com</a:t>
            </a:r>
            <a:r>
              <a:rPr lang="en-US" i="0" baseline="0" dirty="0" smtClean="0"/>
              <a:t>/</a:t>
            </a:r>
            <a:r>
              <a:rPr lang="en-US" i="0" baseline="0" dirty="0" err="1" smtClean="0"/>
              <a:t>watch?v</a:t>
            </a:r>
            <a:r>
              <a:rPr lang="en-US" i="0" baseline="0" dirty="0" smtClean="0"/>
              <a:t>=</a:t>
            </a:r>
            <a:r>
              <a:rPr lang="en-US" i="0" baseline="0" dirty="0" err="1" smtClean="0"/>
              <a:t>gdbIINpktOs</a:t>
            </a:r>
            <a:endParaRPr lang="en-US" i="0" baseline="0" dirty="0" smtClean="0"/>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i="1" baseline="0" dirty="0" smtClean="0"/>
              <a:t>Transformers</a:t>
            </a:r>
            <a:r>
              <a:rPr lang="en-US" i="0" baseline="0" dirty="0" smtClean="0"/>
              <a:t>: https://</a:t>
            </a:r>
            <a:r>
              <a:rPr lang="en-US" i="0" baseline="0" dirty="0" err="1" smtClean="0"/>
              <a:t>www.youtube.com</a:t>
            </a:r>
            <a:r>
              <a:rPr lang="en-US" i="0" baseline="0" dirty="0" smtClean="0"/>
              <a:t>/</a:t>
            </a:r>
            <a:r>
              <a:rPr lang="en-US" i="0" baseline="0" dirty="0" err="1" smtClean="0"/>
              <a:t>watch?v</a:t>
            </a:r>
            <a:r>
              <a:rPr lang="en-US" i="0" baseline="0" dirty="0" smtClean="0"/>
              <a:t>=f6L3Ef1JCC8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dirty="0" smtClean="0"/>
              <a:t>Robin </a:t>
            </a:r>
            <a:r>
              <a:rPr lang="en-US" i="0" dirty="0" err="1" smtClean="0"/>
              <a:t>Thicke</a:t>
            </a:r>
            <a:r>
              <a:rPr lang="en-US" i="0" dirty="0" smtClean="0"/>
              <a:t> example: https://</a:t>
            </a:r>
            <a:r>
              <a:rPr lang="en-US" i="0" dirty="0" err="1" smtClean="0"/>
              <a:t>www.youtube.com</a:t>
            </a:r>
            <a:r>
              <a:rPr lang="en-US" i="0" dirty="0" smtClean="0"/>
              <a:t>/</a:t>
            </a:r>
            <a:r>
              <a:rPr lang="en-US" i="0" dirty="0" err="1" smtClean="0"/>
              <a:t>watch?v</a:t>
            </a:r>
            <a:r>
              <a:rPr lang="en-US" i="0" dirty="0" smtClean="0"/>
              <a:t>=yyDUC1LUXSU</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dirty="0" smtClean="0"/>
              <a:t>Sternberg:</a:t>
            </a:r>
            <a:r>
              <a:rPr lang="en-US" i="0" baseline="0" dirty="0" smtClean="0"/>
              <a:t> </a:t>
            </a:r>
            <a:r>
              <a:rPr lang="en-US" i="0" dirty="0" smtClean="0"/>
              <a:t>https://</a:t>
            </a:r>
            <a:r>
              <a:rPr lang="en-US" i="0" dirty="0" err="1" smtClean="0"/>
              <a:t>www.youtube.com</a:t>
            </a:r>
            <a:r>
              <a:rPr lang="en-US" i="0" dirty="0" smtClean="0"/>
              <a:t>/</a:t>
            </a:r>
            <a:r>
              <a:rPr lang="en-US" i="0" dirty="0" err="1" smtClean="0"/>
              <a:t>watch?v</a:t>
            </a:r>
            <a:r>
              <a:rPr lang="en-US" i="0" dirty="0" smtClean="0"/>
              <a:t>=SlkBAo7Q5R0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dirty="0" smtClean="0"/>
              <a:t>Hitchcock: </a:t>
            </a:r>
            <a:r>
              <a:rPr lang="pt-BR" i="0" dirty="0" err="1" smtClean="0"/>
              <a:t>https</a:t>
            </a:r>
            <a:r>
              <a:rPr lang="pt-BR" i="0" dirty="0" smtClean="0"/>
              <a:t>://</a:t>
            </a:r>
            <a:r>
              <a:rPr lang="pt-BR" i="0" dirty="0" err="1" smtClean="0"/>
              <a:t>vimeo.com</a:t>
            </a:r>
            <a:r>
              <a:rPr lang="pt-BR" i="0" dirty="0" smtClean="0"/>
              <a:t>/144555781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pt-BR" i="0" dirty="0" smtClean="0"/>
              <a:t>Magic Mike</a:t>
            </a:r>
            <a:r>
              <a:rPr lang="pt-BR" i="0" baseline="0" dirty="0" smtClean="0"/>
              <a:t> (</a:t>
            </a:r>
            <a:r>
              <a:rPr lang="pt-BR" i="0" baseline="0" dirty="0" err="1" smtClean="0"/>
              <a:t>opening</a:t>
            </a:r>
            <a:r>
              <a:rPr lang="pt-BR" i="0" baseline="0" dirty="0" smtClean="0"/>
              <a:t> </a:t>
            </a:r>
            <a:r>
              <a:rPr lang="pt-BR" i="0" baseline="0" dirty="0" err="1" smtClean="0"/>
              <a:t>scene</a:t>
            </a:r>
            <a:r>
              <a:rPr lang="pt-BR" i="0" baseline="0" dirty="0" smtClean="0"/>
              <a:t>) </a:t>
            </a:r>
            <a:endParaRPr lang="pt-BR" i="0"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62137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184135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Show Robin </a:t>
            </a:r>
            <a:r>
              <a:rPr lang="en-US" dirty="0" err="1" smtClean="0"/>
              <a:t>Thicke</a:t>
            </a:r>
            <a:r>
              <a:rPr lang="en-US" baseline="0" dirty="0" smtClean="0"/>
              <a:t> clip</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3996908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“By male-dominated, feminist theorists mean male-gendered not simply possessed of male anatomy.</a:t>
            </a:r>
            <a:r>
              <a:rPr lang="en-US" baseline="0" dirty="0" smtClean="0"/>
              <a:t> . . . Male institutional control thus refers not to the anatomy of film world personnel, which includes both men and women, but to the way film, however authored, contributes to the hegemony of men over women” (339).</a:t>
            </a:r>
          </a:p>
          <a:p>
            <a:pPr marL="171450" indent="-171450">
              <a:buFont typeface="Arial"/>
              <a:buChar char="•"/>
            </a:pPr>
            <a:r>
              <a:rPr lang="en-US" baseline="0" dirty="0" smtClean="0"/>
              <a:t>“Movies promote a way of seeing which takes man as subject, woman as object” (339).</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2873416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Mention how this enables the male spectator and the male character to coincide.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 male movie star’s glamorous characteristics are thus not those of the erotic object of the gaze, but those of the more perfect, more complete, more powerful ideal ego conceived in the original moment of recognition in front of the mirror. The character in the story can make things happen and control events better than the subject/spectator, just as the image in the mirror was more in control of motor coordination” (810).</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Mention how it might be that women identify with them.</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3628624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115527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“This second avenue, fetishistic scopophilia, builds up the physical beauty of the object, transforming it into something satisfying in itself. The first avenue, voyeurism, on the contrary, has associations with sadism: pleasure lies in ascertaining guilt (immediately associated with castration), asserting control and subjecting the guilty person through punishment or forgiveness. This sadistic side fits in well with narrative” (811–12</a:t>
            </a:r>
            <a:r>
              <a:rPr lang="en-US" dirty="0" smtClean="0"/>
              <a:t>).</a:t>
            </a:r>
            <a:endParaRPr lang="en-US" dirty="0" smtClean="0"/>
          </a:p>
          <a:p>
            <a:pPr marL="171450" indent="-171450">
              <a:buFont typeface="Arial"/>
              <a:buChar char="•"/>
            </a:pPr>
            <a:r>
              <a:rPr lang="en-US" dirty="0" smtClean="0"/>
              <a:t>“Fetishistic scopophilia, on the other hand, can exist outside linear time as the erotic instinct is focused on the look alone” (812).</a:t>
            </a:r>
          </a:p>
          <a:p>
            <a:pPr marL="171450" indent="-171450">
              <a:buFont typeface="Arial"/>
              <a:buChar char="•"/>
            </a:pPr>
            <a:r>
              <a:rPr lang="en-US" dirty="0" smtClean="0"/>
              <a:t>“[T]he</a:t>
            </a:r>
            <a:r>
              <a:rPr lang="en-US" baseline="0" dirty="0" smtClean="0"/>
              <a:t> female form itself can be turned into a fetish object, a process of fetishization that can be amplified by turning the entire scenography and cinematic image into a fetish object” (352).</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70875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“Mulvey associates voyeurism with the urge for a sadistic assertion of control and the subjugation of the guilty” (352).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first avenue, voyeurism, on the contrary, has associations with sadism: pleasure lies in ascertaining guilt (immediately associated with castration), asserting control and subjecting the guilty person through punishment or forgiveness. This sadistic side fits in well with narrative” (811–12).</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349954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“Fetishism</a:t>
            </a:r>
            <a:r>
              <a:rPr lang="en-US" baseline="0" dirty="0" smtClean="0"/>
              <a:t> outside of film involves the denial of the female’s lack of a penis by, so to speak, fastening on some substitute object, like a woman’s foot or shoe, that can stand for the missing penis” (352).</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1183705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Film portrays “a hermetically sealed world which unwinds magically, indifferent to the presence of the audience, producing for them a sense of separation and playing on their voyeuristic phantasy” (806).</a:t>
            </a:r>
          </a:p>
          <a:p>
            <a:pPr marL="171450" indent="-171450">
              <a:buFont typeface="Arial"/>
              <a:buChar char="•"/>
            </a:pPr>
            <a:r>
              <a:rPr lang="en-US" dirty="0" smtClean="0"/>
              <a:t>“Moreover, the extreme contrast between the darkness in the auditorium (which also isolates the spectators from one another) and the brilliance of the shifting patterns of light and shade on the screen helps to promote the illusion of voyeuristic separation” (806).</a:t>
            </a:r>
          </a:p>
          <a:p>
            <a:pPr marL="171450" indent="-171450">
              <a:buFont typeface="Arial"/>
              <a:buChar char="•"/>
            </a:pPr>
            <a:r>
              <a:rPr lang="en-US" dirty="0" smtClean="0"/>
              <a:t>“Although the film is really being shown, is there to be seen, conditions of screening and narrative conventions give the spectator an illusion of looking in on a private world” (806).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This involves repression and a projection of the repressed desire on to the performer.</a:t>
            </a:r>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1662782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“Since, in feminist terms, the male gaze is not only sexist, but heterosexist, might we not also ask for an account of ho the male gaze operates when the spectator is not heterosexual? Either case, can the characterization of the male gaze as ‘totally active’ be sustained? Moreover isn’t the assumed activity and control of the male spectator at odds with the widespread notion that the Hollywood film monolithically encourages a form of passive spectatorship? Equating the male gaze with the active gaze ignores the passive element involves in looking at movies. The male spectator, whatever his real political and social power, cannot interact with the on-screen woman. She appears, but is physically absent” (334).</a:t>
            </a:r>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26</a:t>
            </a:fld>
            <a:endParaRPr lang="en-US"/>
          </a:p>
        </p:txBody>
      </p:sp>
    </p:spTree>
    <p:extLst>
      <p:ext uri="{BB962C8B-B14F-4D97-AF65-F5344CB8AC3E}">
        <p14:creationId xmlns:p14="http://schemas.microsoft.com/office/powerpoint/2010/main" val="146730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former defines the attributes of all individuals, the latter only women.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1673901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“Given these distinctions, male characters, like their female counterparts, may be objectified or even, as in the case of Richard Gere, aestheticized (or eroticized). They may also be portrayed in demeaning or ‘less than fully human’ ways. They are not, however, debased in the larger sense of the word. Men are not debased in this sense because men, as men, do not lack power and status off-screen. Thus, debasement requires more than occupying a particular position on screen” (342).</a:t>
            </a:r>
          </a:p>
          <a:p>
            <a:pPr marL="171450" indent="-171450">
              <a:buFont typeface="Arial"/>
              <a:buChar char="•"/>
            </a:pPr>
            <a:r>
              <a:rPr lang="en-US" dirty="0" smtClean="0"/>
              <a:t>“Aestheticization may not in itself be harmful, nevertheless, the Hollywood film reflects and encourages the cultural proclivity to treat the female body and the female self </a:t>
            </a:r>
            <a:r>
              <a:rPr lang="en-US" i="1" dirty="0" smtClean="0"/>
              <a:t>only </a:t>
            </a:r>
            <a:r>
              <a:rPr lang="en-US" dirty="0" smtClean="0"/>
              <a:t>as objects of aesthetic contemplation. Thus, insofar as it treats women as less than fully human, the film industry helps to lower the esteem and value granted to women in the culture. While, as I have argued, movie-making and movie-watching cannot be held solely responsible for the debasement of women, feminist theory rightly emphasizes the connection between how we represent our lives and lived experience itself” (342).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276647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Make the point about women assuming masculine positions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182721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The contorted poses of the figures and the unusually high or incoherent viewpoints from which they are depicted have the effect of disembodying the implied spectator” (188).</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“Thus </a:t>
            </a:r>
            <a:r>
              <a:rPr lang="en-US" sz="1200" kern="1200" dirty="0" err="1" smtClean="0">
                <a:solidFill>
                  <a:schemeClr val="tx1"/>
                </a:solidFill>
                <a:effectLst/>
                <a:latin typeface="+mn-lt"/>
                <a:ea typeface="+mn-ea"/>
                <a:cs typeface="+mn-cs"/>
              </a:rPr>
              <a:t>Callen</a:t>
            </a:r>
            <a:r>
              <a:rPr lang="en-US" sz="1200" kern="1200" dirty="0" smtClean="0">
                <a:solidFill>
                  <a:schemeClr val="tx1"/>
                </a:solidFill>
                <a:effectLst/>
                <a:latin typeface="+mn-lt"/>
                <a:ea typeface="+mn-ea"/>
                <a:cs typeface="+mn-cs"/>
              </a:rPr>
              <a:t> writes that Degas ‘positioned his models expressly to avoid visual confrontation with the spectator. He reinforced the device of the averted eyes by exploiting poses which connote unselfconsciousness on the model’s part’ (1991: 165). She concludes that the images pander to the ‘silent voyeuristic soliloquy’ of the male gaze (1991: 166)” (188–9).</a:t>
            </a:r>
            <a:endParaRPr lang="en-US"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29</a:t>
            </a:fld>
            <a:endParaRPr lang="en-US"/>
          </a:p>
        </p:txBody>
      </p:sp>
    </p:spTree>
    <p:extLst>
      <p:ext uri="{BB962C8B-B14F-4D97-AF65-F5344CB8AC3E}">
        <p14:creationId xmlns:p14="http://schemas.microsoft.com/office/powerpoint/2010/main" val="3352267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former defines the attributes of all individuals, the latter only women.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a:t>
            </a:fld>
            <a:endParaRPr lang="en-US"/>
          </a:p>
        </p:txBody>
      </p:sp>
    </p:spTree>
    <p:extLst>
      <p:ext uri="{BB962C8B-B14F-4D97-AF65-F5344CB8AC3E}">
        <p14:creationId xmlns:p14="http://schemas.microsoft.com/office/powerpoint/2010/main" val="167390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Show </a:t>
            </a:r>
            <a:r>
              <a:rPr lang="en-US" i="1" dirty="0" smtClean="0"/>
              <a:t>Tree</a:t>
            </a:r>
            <a:r>
              <a:rPr lang="en-US" i="1" baseline="0" dirty="0" smtClean="0"/>
              <a:t> of Life </a:t>
            </a:r>
            <a:r>
              <a:rPr lang="en-US" i="0" baseline="0" dirty="0" smtClean="0"/>
              <a:t>clip</a:t>
            </a:r>
            <a:endParaRPr lang="en-US" dirty="0" smtClean="0"/>
          </a:p>
          <a:p>
            <a:pPr marL="171450" indent="-171450">
              <a:buFont typeface="Arial"/>
              <a:buChar char="•"/>
            </a:pPr>
            <a:r>
              <a:rPr lang="en-US" dirty="0" smtClean="0"/>
              <a:t>Show Haneke</a:t>
            </a:r>
            <a:r>
              <a:rPr lang="en-US" baseline="0" dirty="0" smtClean="0"/>
              <a:t> </a:t>
            </a:r>
            <a:r>
              <a:rPr lang="en-US" baseline="0" dirty="0" smtClean="0"/>
              <a:t>clip</a:t>
            </a:r>
            <a:endParaRPr lang="en-US" baseline="0"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344640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Non-consensual</a:t>
            </a:r>
            <a:r>
              <a:rPr lang="en-US" baseline="0" dirty="0" smtClean="0"/>
              <a:t> elements</a:t>
            </a:r>
          </a:p>
          <a:p>
            <a:pPr marL="171450" indent="-171450">
              <a:buFont typeface="Arial"/>
              <a:buChar char="•"/>
            </a:pPr>
            <a:r>
              <a:rPr lang="en-US" baseline="0" dirty="0" smtClean="0"/>
              <a:t>Active/passive distinction; one cannot avoid the gaze; being in control of the looking and the being looked at</a:t>
            </a:r>
          </a:p>
          <a:p>
            <a:pPr marL="171450" indent="-171450">
              <a:buFont typeface="Arial"/>
              <a:buChar char="•"/>
            </a:pPr>
            <a:r>
              <a:rPr lang="en-US" baseline="0" dirty="0" smtClean="0"/>
              <a:t>Possibility of response</a:t>
            </a:r>
          </a:p>
          <a:p>
            <a:pPr marL="171450" indent="-171450">
              <a:buFont typeface="Arial"/>
              <a:buChar char="•"/>
            </a:pPr>
            <a:r>
              <a:rPr lang="en-US" baseline="0" dirty="0" smtClean="0"/>
              <a:t>“[T]he absence of the object viewed, and its inability to return the gaze all contribute to the idea that film viewing constitutes unauthorized looking” (343).</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118175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Film portrays “a hermetically sealed world which unwinds magically, indifferent to the presence of the audience, producing for them a sense of separation and playing on their voyeuristic phantasy” (806).</a:t>
            </a:r>
          </a:p>
          <a:p>
            <a:pPr marL="171450" indent="-171450">
              <a:buFont typeface="Arial"/>
              <a:buChar char="•"/>
            </a:pPr>
            <a:r>
              <a:rPr lang="en-US" dirty="0" smtClean="0"/>
              <a:t>“Moreover, the extreme contrast between the darkness in the auditorium (which also isolates the spectators from one another) and the brilliance of the shifting patterns of light and shade on the screen helps to promote the illusion of voyeuristic separation” (806).</a:t>
            </a:r>
          </a:p>
          <a:p>
            <a:pPr marL="171450" indent="-171450">
              <a:buFont typeface="Arial"/>
              <a:buChar char="•"/>
            </a:pPr>
            <a:r>
              <a:rPr lang="en-US" dirty="0" smtClean="0"/>
              <a:t>“Although the film is really being shown, is there to be seen, conditions of screening and narrative conventions give the spectator an illusion of looking in on a private world” (806).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This involves repression and a projection of the repressed desire on to the performer.</a:t>
            </a:r>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7</a:t>
            </a:fld>
            <a:endParaRPr lang="en-US"/>
          </a:p>
        </p:txBody>
      </p:sp>
    </p:spTree>
    <p:extLst>
      <p:ext uri="{BB962C8B-B14F-4D97-AF65-F5344CB8AC3E}">
        <p14:creationId xmlns:p14="http://schemas.microsoft.com/office/powerpoint/2010/main" val="166278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“Lacan has described how the</a:t>
            </a:r>
            <a:r>
              <a:rPr lang="en-US" baseline="0" dirty="0" smtClean="0"/>
              <a:t> moment when a child </a:t>
            </a:r>
            <a:r>
              <a:rPr lang="en-US" baseline="0" dirty="0" err="1" smtClean="0"/>
              <a:t>recognises</a:t>
            </a:r>
            <a:r>
              <a:rPr lang="en-US" baseline="0" dirty="0" smtClean="0"/>
              <a:t> its own image in the mirror is crucial for the constitution of the ego. Several aspects of this analysis are relevant here” (807).</a:t>
            </a:r>
          </a:p>
          <a:p>
            <a:pPr marL="171450" indent="-171450">
              <a:buFont typeface="Arial"/>
              <a:buChar char="•"/>
            </a:pPr>
            <a:r>
              <a:rPr lang="en-US" baseline="0" dirty="0" smtClean="0"/>
              <a:t>“The mirror phase occurs at a time when the child’s physical ambitions outstrip his motor capacity, with the result that his recognition of himself is joyous in that he imagines his mirror image to be more complete, more perfect than he experiences his own body” (807).</a:t>
            </a:r>
          </a:p>
          <a:p>
            <a:pPr marL="171450" indent="-171450">
              <a:buFont typeface="Arial"/>
              <a:buChar char="•"/>
            </a:pPr>
            <a:r>
              <a:rPr lang="en-US" baseline="0" dirty="0" smtClean="0"/>
              <a:t>“Recognition is thus overlaid with </a:t>
            </a:r>
            <a:r>
              <a:rPr lang="en-US" baseline="0" dirty="0" err="1" smtClean="0"/>
              <a:t>mis</a:t>
            </a:r>
            <a:r>
              <a:rPr lang="en-US" baseline="0" dirty="0" smtClean="0"/>
              <a:t>-recognition: the image </a:t>
            </a:r>
            <a:r>
              <a:rPr lang="en-US" baseline="0" dirty="0" err="1" smtClean="0"/>
              <a:t>recognised</a:t>
            </a:r>
            <a:r>
              <a:rPr lang="en-US" baseline="0" dirty="0" smtClean="0"/>
              <a:t> is conceived as the reflected body of the self, but its misrecognition as superior projects this body outside itself as an ideal ego, the alienated subject, which, re-</a:t>
            </a:r>
            <a:r>
              <a:rPr lang="en-US" baseline="0" dirty="0" err="1" smtClean="0"/>
              <a:t>introjected</a:t>
            </a:r>
            <a:r>
              <a:rPr lang="en-US" baseline="0" dirty="0" smtClean="0"/>
              <a:t> as an ego ideal, gives rise to the future generation of identification with others” (807</a:t>
            </a:r>
            <a:r>
              <a:rPr lang="en-US" baseline="0" dirty="0" smtClean="0"/>
              <a:t>).</a:t>
            </a:r>
            <a:endParaRPr lang="en-US" baseline="0" dirty="0" smtClean="0"/>
          </a:p>
          <a:p>
            <a:pPr marL="171450" indent="-171450">
              <a:buFont typeface="Arial"/>
              <a:buChar char="•"/>
            </a:pPr>
            <a:r>
              <a:rPr lang="en-US" baseline="0" dirty="0" smtClean="0"/>
              <a:t>Identification with the image seen.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178381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Identification with the image seen.</a:t>
            </a:r>
          </a:p>
          <a:p>
            <a:pPr marL="171450" indent="-171450">
              <a:buFont typeface="Arial"/>
              <a:buChar char="•"/>
            </a:pPr>
            <a:r>
              <a:rPr lang="en-US" dirty="0" smtClean="0"/>
              <a:t>Ego-libido vs. object-libido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19943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Show Postman</a:t>
            </a:r>
            <a:r>
              <a:rPr lang="en-US" baseline="0" dirty="0" smtClean="0"/>
              <a:t>, Bond clips, and Transformers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First distinction…</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270648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5" Type="http://schemas.openxmlformats.org/officeDocument/2006/relationships/image" Target="../media/image19.jpe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g"/><Relationship Id="rId11"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yeur-cinema-01.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99130" y="-91637"/>
            <a:ext cx="9643130" cy="7073237"/>
          </a:xfrm>
          <a:prstGeom prst="rect">
            <a:avLst/>
          </a:prstGeom>
        </p:spPr>
      </p:pic>
      <p:sp>
        <p:nvSpPr>
          <p:cNvPr id="2" name="Title 1"/>
          <p:cNvSpPr>
            <a:spLocks noGrp="1"/>
          </p:cNvSpPr>
          <p:nvPr>
            <p:ph type="ctrTitle"/>
          </p:nvPr>
        </p:nvSpPr>
        <p:spPr/>
        <p:txBody>
          <a:bodyPr/>
          <a:lstStyle/>
          <a:p>
            <a:r>
              <a:rPr lang="en-US" sz="4600" dirty="0" smtClean="0"/>
              <a:t>The male gaze</a:t>
            </a:r>
            <a:endParaRPr lang="en-US" sz="46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48912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MALE GAZE</a:t>
            </a:r>
            <a:endParaRPr lang="en-US" dirty="0"/>
          </a:p>
        </p:txBody>
      </p:sp>
      <p:sp>
        <p:nvSpPr>
          <p:cNvPr id="3" name="Content Placeholder 2"/>
          <p:cNvSpPr>
            <a:spLocks noGrp="1"/>
          </p:cNvSpPr>
          <p:nvPr>
            <p:ph idx="1"/>
          </p:nvPr>
        </p:nvSpPr>
        <p:spPr/>
        <p:txBody>
          <a:bodyPr>
            <a:normAutofit/>
          </a:bodyPr>
          <a:lstStyle/>
          <a:p>
            <a:r>
              <a:rPr lang="en-US" dirty="0" smtClean="0"/>
              <a:t>“[W]omen are simultaneously looked at and displayed, with their appearance coded for strong visual and erotic impact so that </a:t>
            </a:r>
            <a:r>
              <a:rPr lang="en-US" b="1" dirty="0" smtClean="0"/>
              <a:t>they can be said to connote </a:t>
            </a:r>
            <a:r>
              <a:rPr lang="en-US" b="1" i="1" dirty="0" smtClean="0"/>
              <a:t>to-be-looked-at-ness</a:t>
            </a:r>
            <a:r>
              <a:rPr lang="en-US" dirty="0" smtClean="0"/>
              <a:t>” (809).</a:t>
            </a:r>
          </a:p>
          <a:p>
            <a:r>
              <a:rPr lang="en-US" dirty="0" smtClean="0"/>
              <a:t>“For a moment the sexual impact of the performing woman takes the film into a no-man’s-land outside of its own time and space” (809).</a:t>
            </a:r>
          </a:p>
          <a:p>
            <a:r>
              <a:rPr lang="en-US" dirty="0" smtClean="0"/>
              <a:t>In Hollywood cinema, costume, makeup, blocking, pacing, camera positioning, camera movement, and editing are often deployed to this end.</a:t>
            </a:r>
            <a:endParaRPr lang="en-US" dirty="0"/>
          </a:p>
        </p:txBody>
      </p:sp>
    </p:spTree>
    <p:extLst>
      <p:ext uri="{BB962C8B-B14F-4D97-AF65-F5344CB8AC3E}">
        <p14:creationId xmlns:p14="http://schemas.microsoft.com/office/powerpoint/2010/main" val="1362924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MALE GAZE</a:t>
            </a:r>
            <a:endParaRPr lang="en-US" dirty="0"/>
          </a:p>
        </p:txBody>
      </p:sp>
      <p:pic>
        <p:nvPicPr>
          <p:cNvPr id="4" name="Picture 3" descr="0787.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9197" y="4226394"/>
            <a:ext cx="2955477" cy="1973546"/>
          </a:xfrm>
          <a:prstGeom prst="rect">
            <a:avLst/>
          </a:prstGeom>
        </p:spPr>
      </p:pic>
      <p:sp>
        <p:nvSpPr>
          <p:cNvPr id="7" name="TextBox 6"/>
          <p:cNvSpPr txBox="1"/>
          <p:nvPr/>
        </p:nvSpPr>
        <p:spPr>
          <a:xfrm>
            <a:off x="2166472" y="3691799"/>
            <a:ext cx="4811058" cy="313932"/>
          </a:xfrm>
          <a:prstGeom prst="rect">
            <a:avLst/>
          </a:prstGeom>
          <a:noFill/>
        </p:spPr>
        <p:txBody>
          <a:bodyPr wrap="square" rtlCol="0">
            <a:spAutoFit/>
          </a:bodyPr>
          <a:lstStyle/>
          <a:p>
            <a:pPr algn="ctr"/>
            <a:r>
              <a:rPr lang="en-US" cap="small" dirty="0" smtClean="0"/>
              <a:t>camera</a:t>
            </a:r>
            <a:endParaRPr lang="en-US" cap="small" dirty="0"/>
          </a:p>
        </p:txBody>
      </p:sp>
      <p:sp>
        <p:nvSpPr>
          <p:cNvPr id="9" name="TextBox 8"/>
          <p:cNvSpPr txBox="1"/>
          <p:nvPr/>
        </p:nvSpPr>
        <p:spPr>
          <a:xfrm>
            <a:off x="629197" y="6233682"/>
            <a:ext cx="2955477" cy="313932"/>
          </a:xfrm>
          <a:prstGeom prst="rect">
            <a:avLst/>
          </a:prstGeom>
          <a:noFill/>
        </p:spPr>
        <p:txBody>
          <a:bodyPr wrap="square" rtlCol="0">
            <a:spAutoFit/>
          </a:bodyPr>
          <a:lstStyle/>
          <a:p>
            <a:pPr algn="ctr"/>
            <a:r>
              <a:rPr lang="en-US" cap="small" dirty="0" smtClean="0"/>
              <a:t>character</a:t>
            </a:r>
            <a:endParaRPr lang="en-US" cap="small" dirty="0"/>
          </a:p>
        </p:txBody>
      </p:sp>
      <p:pic>
        <p:nvPicPr>
          <p:cNvPr id="10" name="Picture 9" descr="jay-forry-the-blind-film-critic (1).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80793" y="4226394"/>
            <a:ext cx="3006007" cy="1939804"/>
          </a:xfrm>
          <a:prstGeom prst="rect">
            <a:avLst/>
          </a:prstGeom>
        </p:spPr>
      </p:pic>
      <p:sp>
        <p:nvSpPr>
          <p:cNvPr id="11" name="TextBox 10"/>
          <p:cNvSpPr txBox="1"/>
          <p:nvPr/>
        </p:nvSpPr>
        <p:spPr>
          <a:xfrm>
            <a:off x="5680793" y="6166503"/>
            <a:ext cx="3006007" cy="313932"/>
          </a:xfrm>
          <a:prstGeom prst="rect">
            <a:avLst/>
          </a:prstGeom>
          <a:noFill/>
        </p:spPr>
        <p:txBody>
          <a:bodyPr wrap="square" rtlCol="0">
            <a:spAutoFit/>
          </a:bodyPr>
          <a:lstStyle/>
          <a:p>
            <a:pPr algn="ctr"/>
            <a:r>
              <a:rPr lang="en-US" cap="small" dirty="0"/>
              <a:t>s</a:t>
            </a:r>
            <a:r>
              <a:rPr lang="en-US" cap="small" dirty="0" smtClean="0"/>
              <a:t>pectator</a:t>
            </a:r>
            <a:endParaRPr lang="en-US" cap="small" dirty="0"/>
          </a:p>
        </p:txBody>
      </p:sp>
      <p:pic>
        <p:nvPicPr>
          <p:cNvPr id="14" name="Picture 13" descr="E92v6wpI56I1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471" y="1697538"/>
            <a:ext cx="4811059" cy="1994261"/>
          </a:xfrm>
          <a:prstGeom prst="rect">
            <a:avLst/>
          </a:prstGeom>
        </p:spPr>
      </p:pic>
    </p:spTree>
    <p:extLst>
      <p:ext uri="{BB962C8B-B14F-4D97-AF65-F5344CB8AC3E}">
        <p14:creationId xmlns:p14="http://schemas.microsoft.com/office/powerpoint/2010/main" val="29494252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MALE GAZE</a:t>
            </a:r>
            <a:endParaRPr lang="en-US" dirty="0"/>
          </a:p>
        </p:txBody>
      </p:sp>
      <p:pic>
        <p:nvPicPr>
          <p:cNvPr id="5" name="Picture 4" descr="di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6" y="1643530"/>
            <a:ext cx="7028329" cy="4610584"/>
          </a:xfrm>
          <a:prstGeom prst="rect">
            <a:avLst/>
          </a:prstGeom>
        </p:spPr>
      </p:pic>
      <p:sp>
        <p:nvSpPr>
          <p:cNvPr id="6" name="TextBox 5"/>
          <p:cNvSpPr txBox="1"/>
          <p:nvPr/>
        </p:nvSpPr>
        <p:spPr>
          <a:xfrm>
            <a:off x="1057836" y="6254114"/>
            <a:ext cx="7028329" cy="369332"/>
          </a:xfrm>
          <a:prstGeom prst="rect">
            <a:avLst/>
          </a:prstGeom>
          <a:noFill/>
        </p:spPr>
        <p:txBody>
          <a:bodyPr wrap="square" rtlCol="0">
            <a:spAutoFit/>
          </a:bodyPr>
          <a:lstStyle/>
          <a:p>
            <a:pPr algn="ctr"/>
            <a:r>
              <a:rPr lang="en-US" dirty="0" smtClean="0"/>
              <a:t>Diane Martel </a:t>
            </a:r>
            <a:endParaRPr lang="en-US" dirty="0"/>
          </a:p>
        </p:txBody>
      </p:sp>
    </p:spTree>
    <p:extLst>
      <p:ext uri="{BB962C8B-B14F-4D97-AF65-F5344CB8AC3E}">
        <p14:creationId xmlns:p14="http://schemas.microsoft.com/office/powerpoint/2010/main" val="19764014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MALE GAZE</a:t>
            </a:r>
            <a:endParaRPr lang="en-US" dirty="0"/>
          </a:p>
        </p:txBody>
      </p:sp>
      <p:sp>
        <p:nvSpPr>
          <p:cNvPr id="3" name="Content Placeholder 2"/>
          <p:cNvSpPr>
            <a:spLocks noGrp="1"/>
          </p:cNvSpPr>
          <p:nvPr>
            <p:ph idx="1"/>
          </p:nvPr>
        </p:nvSpPr>
        <p:spPr/>
        <p:txBody>
          <a:bodyPr>
            <a:normAutofit/>
          </a:bodyPr>
          <a:lstStyle/>
          <a:p>
            <a:r>
              <a:rPr lang="en-US" b="1" dirty="0" smtClean="0">
                <a:solidFill>
                  <a:srgbClr val="0000FF"/>
                </a:solidFill>
              </a:rPr>
              <a:t>The male gaze (literal)</a:t>
            </a:r>
          </a:p>
          <a:p>
            <a:pPr lvl="1">
              <a:buFontTx/>
              <a:buChar char="-"/>
            </a:pPr>
            <a:r>
              <a:rPr lang="en-US" dirty="0" smtClean="0"/>
              <a:t>The institution of Hollywood is largely dominated by men.</a:t>
            </a:r>
          </a:p>
          <a:p>
            <a:pPr lvl="1">
              <a:buFontTx/>
              <a:buChar char="-"/>
            </a:pPr>
            <a:r>
              <a:rPr lang="en-US" dirty="0" smtClean="0"/>
              <a:t>Hollywood directors are often men; male characters frequently take female characters as erotic objects; and the audience is often (assumed to be) male.</a:t>
            </a:r>
          </a:p>
          <a:p>
            <a:r>
              <a:rPr lang="en-US" b="1" dirty="0">
                <a:solidFill>
                  <a:srgbClr val="0000FF"/>
                </a:solidFill>
              </a:rPr>
              <a:t>The male gaze (figurative)</a:t>
            </a:r>
          </a:p>
          <a:p>
            <a:pPr lvl="1">
              <a:buFontTx/>
              <a:buChar char="-"/>
            </a:pPr>
            <a:r>
              <a:rPr lang="en-US" dirty="0"/>
              <a:t>“The male gaze is not always male, </a:t>
            </a:r>
            <a:r>
              <a:rPr lang="en-US" b="1" dirty="0"/>
              <a:t>but </a:t>
            </a:r>
            <a:r>
              <a:rPr lang="en-US" b="1" i="1" dirty="0"/>
              <a:t>it is always male-dominated</a:t>
            </a:r>
            <a:r>
              <a:rPr lang="en-US" dirty="0"/>
              <a:t>. . . . </a:t>
            </a:r>
            <a:r>
              <a:rPr lang="en-US" b="1" dirty="0"/>
              <a:t>Movies promote a way of seeing which takes man as subject, woman as object</a:t>
            </a:r>
            <a:r>
              <a:rPr lang="en-US" dirty="0"/>
              <a:t>” (</a:t>
            </a:r>
            <a:r>
              <a:rPr lang="en-US" dirty="0" err="1"/>
              <a:t>Devereaux</a:t>
            </a:r>
            <a:r>
              <a:rPr lang="en-US" dirty="0"/>
              <a:t> 1990, 339)</a:t>
            </a:r>
            <a:r>
              <a:rPr lang="en-US" dirty="0" smtClean="0"/>
              <a:t>.</a:t>
            </a:r>
          </a:p>
          <a:p>
            <a:pPr lvl="1">
              <a:buFontTx/>
              <a:buChar char="-"/>
            </a:pPr>
            <a:r>
              <a:rPr lang="en-US" dirty="0" smtClean="0"/>
              <a:t>The objects of this gaze are seen </a:t>
            </a:r>
            <a:r>
              <a:rPr lang="en-US" b="1" u="sng" dirty="0" smtClean="0"/>
              <a:t>as</a:t>
            </a:r>
            <a:r>
              <a:rPr lang="en-US" dirty="0" smtClean="0"/>
              <a:t> </a:t>
            </a:r>
            <a:r>
              <a:rPr lang="en-US" b="1" dirty="0" smtClean="0"/>
              <a:t>merely-to-be-looked-at </a:t>
            </a:r>
            <a:r>
              <a:rPr lang="en-US" dirty="0" smtClean="0"/>
              <a:t>in a way that </a:t>
            </a:r>
            <a:r>
              <a:rPr lang="en-US" b="1" dirty="0" smtClean="0"/>
              <a:t>reflects </a:t>
            </a:r>
            <a:r>
              <a:rPr lang="en-US" dirty="0" smtClean="0"/>
              <a:t>(and </a:t>
            </a:r>
            <a:r>
              <a:rPr lang="en-US" b="1" dirty="0" smtClean="0"/>
              <a:t>supports</a:t>
            </a:r>
            <a:r>
              <a:rPr lang="en-US" dirty="0" smtClean="0"/>
              <a:t>)</a:t>
            </a:r>
            <a:r>
              <a:rPr lang="en-US" b="1" dirty="0" smtClean="0"/>
              <a:t> </a:t>
            </a:r>
            <a:r>
              <a:rPr lang="en-US" dirty="0" smtClean="0"/>
              <a:t>a </a:t>
            </a:r>
            <a:r>
              <a:rPr lang="en-US" b="1" dirty="0" smtClean="0"/>
              <a:t>disequilibrium in power</a:t>
            </a:r>
            <a:r>
              <a:rPr lang="en-US" dirty="0" smtClean="0"/>
              <a:t>.</a:t>
            </a:r>
          </a:p>
          <a:p>
            <a:pPr marL="0" lvl="1" indent="0">
              <a:buNone/>
            </a:pPr>
            <a:endParaRPr lang="en-US" dirty="0"/>
          </a:p>
          <a:p>
            <a:endParaRPr lang="en-US" dirty="0" smtClean="0"/>
          </a:p>
        </p:txBody>
      </p:sp>
    </p:spTree>
    <p:extLst>
      <p:ext uri="{BB962C8B-B14F-4D97-AF65-F5344CB8AC3E}">
        <p14:creationId xmlns:p14="http://schemas.microsoft.com/office/powerpoint/2010/main" val="1715899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MALE NARRATIVE</a:t>
            </a:r>
            <a:endParaRPr lang="en-US" dirty="0"/>
          </a:p>
        </p:txBody>
      </p:sp>
      <p:sp>
        <p:nvSpPr>
          <p:cNvPr id="3" name="Content Placeholder 2"/>
          <p:cNvSpPr>
            <a:spLocks noGrp="1"/>
          </p:cNvSpPr>
          <p:nvPr>
            <p:ph idx="1"/>
          </p:nvPr>
        </p:nvSpPr>
        <p:spPr/>
        <p:txBody>
          <a:bodyPr/>
          <a:lstStyle/>
          <a:p>
            <a:r>
              <a:rPr lang="en-US" dirty="0" smtClean="0"/>
              <a:t>Male characters</a:t>
            </a:r>
            <a:r>
              <a:rPr lang="mr-IN" dirty="0" smtClean="0"/>
              <a:t>…</a:t>
            </a:r>
            <a:endParaRPr lang="en-US" dirty="0" smtClean="0"/>
          </a:p>
          <a:p>
            <a:pPr lvl="1">
              <a:buFontTx/>
              <a:buChar char="-"/>
            </a:pPr>
            <a:r>
              <a:rPr lang="en-US" dirty="0" smtClean="0"/>
              <a:t>frequently assume </a:t>
            </a:r>
            <a:r>
              <a:rPr lang="en-US" b="1" dirty="0" smtClean="0"/>
              <a:t>active </a:t>
            </a:r>
            <a:r>
              <a:rPr lang="en-US" dirty="0" smtClean="0"/>
              <a:t>roles: they make things happen, move the story forward, erotically contemplate female characters, etc. </a:t>
            </a:r>
          </a:p>
          <a:p>
            <a:pPr lvl="1">
              <a:buFontTx/>
              <a:buChar char="-"/>
            </a:pPr>
            <a:r>
              <a:rPr lang="en-US" dirty="0"/>
              <a:t>t</a:t>
            </a:r>
            <a:r>
              <a:rPr lang="en-US" dirty="0" smtClean="0"/>
              <a:t>hey are the </a:t>
            </a:r>
            <a:r>
              <a:rPr lang="en-US" b="1" dirty="0" smtClean="0"/>
              <a:t>ego ideals </a:t>
            </a:r>
            <a:r>
              <a:rPr lang="en-US" dirty="0" smtClean="0"/>
              <a:t>with whom male spectators </a:t>
            </a:r>
            <a:r>
              <a:rPr lang="en-US" b="1" dirty="0" smtClean="0"/>
              <a:t>identify</a:t>
            </a:r>
            <a:r>
              <a:rPr lang="en-US" dirty="0" smtClean="0"/>
              <a:t>.</a:t>
            </a:r>
            <a:endParaRPr lang="en-US" i="1" dirty="0" smtClean="0"/>
          </a:p>
          <a:p>
            <a:pPr>
              <a:buFontTx/>
              <a:buChar char="-"/>
            </a:pPr>
            <a:endParaRPr lang="en-US" dirty="0" smtClean="0"/>
          </a:p>
          <a:p>
            <a:r>
              <a:rPr lang="en-US" dirty="0" smtClean="0"/>
              <a:t>Female characters</a:t>
            </a:r>
            <a:r>
              <a:rPr lang="mr-IN" dirty="0" smtClean="0"/>
              <a:t>…</a:t>
            </a:r>
            <a:endParaRPr lang="en-US" dirty="0" smtClean="0"/>
          </a:p>
          <a:p>
            <a:pPr lvl="1">
              <a:buFontTx/>
              <a:buChar char="-"/>
            </a:pPr>
            <a:r>
              <a:rPr lang="en-US" dirty="0" smtClean="0"/>
              <a:t>frequently assume </a:t>
            </a:r>
            <a:r>
              <a:rPr lang="en-US" b="1" dirty="0" smtClean="0"/>
              <a:t>passive </a:t>
            </a:r>
            <a:r>
              <a:rPr lang="en-US" dirty="0" smtClean="0"/>
              <a:t>roles: they often fit the character types of “</a:t>
            </a:r>
            <a:r>
              <a:rPr lang="en-US" b="1" dirty="0" smtClean="0"/>
              <a:t>Good Girl</a:t>
            </a:r>
            <a:r>
              <a:rPr lang="en-US" dirty="0" smtClean="0"/>
              <a:t>” and “</a:t>
            </a:r>
            <a:r>
              <a:rPr lang="en-US" b="1" dirty="0" smtClean="0"/>
              <a:t>Dutiful Wife</a:t>
            </a:r>
            <a:r>
              <a:rPr lang="en-US" dirty="0" smtClean="0"/>
              <a:t>.”</a:t>
            </a:r>
          </a:p>
          <a:p>
            <a:pPr lvl="1">
              <a:buFontTx/>
              <a:buChar char="-"/>
            </a:pPr>
            <a:r>
              <a:rPr lang="en-US" dirty="0" smtClean="0"/>
              <a:t>they are objects of erotic contemplation.</a:t>
            </a:r>
            <a:endParaRPr lang="en-US" dirty="0"/>
          </a:p>
          <a:p>
            <a:pPr lvl="1">
              <a:buFontTx/>
              <a:buChar char="-"/>
            </a:pPr>
            <a:r>
              <a:rPr lang="en-US" dirty="0" smtClean="0"/>
              <a:t>their success is typically marked by their relationships with men. </a:t>
            </a:r>
          </a:p>
          <a:p>
            <a:pPr lvl="1">
              <a:buFontTx/>
              <a:buChar char="-"/>
            </a:pPr>
            <a:r>
              <a:rPr lang="en-US" dirty="0"/>
              <a:t>t</a:t>
            </a:r>
            <a:r>
              <a:rPr lang="en-US" dirty="0" smtClean="0"/>
              <a:t>hey are primarily </a:t>
            </a:r>
            <a:r>
              <a:rPr lang="en-US" b="1" dirty="0" smtClean="0"/>
              <a:t>objects of scopophilic pleasure</a:t>
            </a:r>
            <a:r>
              <a:rPr lang="en-US" dirty="0" smtClean="0"/>
              <a:t>.</a:t>
            </a:r>
            <a:endParaRPr lang="en-US" dirty="0"/>
          </a:p>
        </p:txBody>
      </p:sp>
    </p:spTree>
    <p:extLst>
      <p:ext uri="{BB962C8B-B14F-4D97-AF65-F5344CB8AC3E}">
        <p14:creationId xmlns:p14="http://schemas.microsoft.com/office/powerpoint/2010/main" val="2459387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STRATEGIES </a:t>
            </a:r>
          </a:p>
        </p:txBody>
      </p:sp>
      <p:pic>
        <p:nvPicPr>
          <p:cNvPr id="3" name="Picture 2" descr="VHv7Fq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50" y="2060389"/>
            <a:ext cx="7378700" cy="3886200"/>
          </a:xfrm>
          <a:prstGeom prst="rect">
            <a:avLst/>
          </a:prstGeom>
        </p:spPr>
      </p:pic>
      <p:sp>
        <p:nvSpPr>
          <p:cNvPr id="4" name="TextBox 3"/>
          <p:cNvSpPr txBox="1"/>
          <p:nvPr/>
        </p:nvSpPr>
        <p:spPr>
          <a:xfrm>
            <a:off x="882650" y="5946589"/>
            <a:ext cx="7378700" cy="369332"/>
          </a:xfrm>
          <a:prstGeom prst="rect">
            <a:avLst/>
          </a:prstGeom>
          <a:noFill/>
        </p:spPr>
        <p:txBody>
          <a:bodyPr wrap="square" rtlCol="0">
            <a:spAutoFit/>
          </a:bodyPr>
          <a:lstStyle/>
          <a:p>
            <a:pPr algn="ctr"/>
            <a:r>
              <a:rPr lang="en-US" cap="small" dirty="0"/>
              <a:t>c</a:t>
            </a:r>
            <a:r>
              <a:rPr lang="en-US" cap="small" dirty="0" smtClean="0"/>
              <a:t>astration anxiety</a:t>
            </a:r>
            <a:endParaRPr lang="en-US" cap="small" dirty="0"/>
          </a:p>
        </p:txBody>
      </p:sp>
    </p:spTree>
    <p:extLst>
      <p:ext uri="{BB962C8B-B14F-4D97-AF65-F5344CB8AC3E}">
        <p14:creationId xmlns:p14="http://schemas.microsoft.com/office/powerpoint/2010/main" val="42549736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STRATEGIES </a:t>
            </a:r>
            <a:endParaRPr lang="en-US" dirty="0"/>
          </a:p>
        </p:txBody>
      </p:sp>
      <p:sp>
        <p:nvSpPr>
          <p:cNvPr id="3" name="Content Placeholder 2"/>
          <p:cNvSpPr>
            <a:spLocks noGrp="1"/>
          </p:cNvSpPr>
          <p:nvPr>
            <p:ph idx="1"/>
          </p:nvPr>
        </p:nvSpPr>
        <p:spPr/>
        <p:txBody>
          <a:bodyPr>
            <a:normAutofit/>
          </a:bodyPr>
          <a:lstStyle/>
          <a:p>
            <a:r>
              <a:rPr lang="en-US" b="1" dirty="0" smtClean="0">
                <a:solidFill>
                  <a:srgbClr val="0000FF"/>
                </a:solidFill>
              </a:rPr>
              <a:t>Voyeurism</a:t>
            </a:r>
            <a:r>
              <a:rPr lang="en-US" b="1" dirty="0">
                <a:solidFill>
                  <a:srgbClr val="0000FF"/>
                </a:solidFill>
              </a:rPr>
              <a:t>:</a:t>
            </a:r>
            <a:r>
              <a:rPr lang="en-US" dirty="0" smtClean="0"/>
              <a:t> reenact the original trauma by </a:t>
            </a:r>
            <a:r>
              <a:rPr lang="en-US" b="1" dirty="0" smtClean="0"/>
              <a:t>investigating </a:t>
            </a:r>
            <a:r>
              <a:rPr lang="en-US" dirty="0" smtClean="0"/>
              <a:t>the woman and </a:t>
            </a:r>
            <a:r>
              <a:rPr lang="en-US" b="1" dirty="0" smtClean="0"/>
              <a:t>explaining </a:t>
            </a:r>
            <a:r>
              <a:rPr lang="en-US" dirty="0" smtClean="0"/>
              <a:t>her lack; respond to that explanation by </a:t>
            </a:r>
            <a:r>
              <a:rPr lang="en-US" b="1" dirty="0" smtClean="0"/>
              <a:t>devaluing</a:t>
            </a:r>
            <a:r>
              <a:rPr lang="en-US" dirty="0" smtClean="0"/>
              <a:t>, </a:t>
            </a:r>
            <a:r>
              <a:rPr lang="en-US" b="1" dirty="0" smtClean="0"/>
              <a:t>punishing</a:t>
            </a:r>
            <a:r>
              <a:rPr lang="en-US" dirty="0" smtClean="0"/>
              <a:t>, or </a:t>
            </a:r>
            <a:r>
              <a:rPr lang="en-US" b="1" dirty="0" smtClean="0"/>
              <a:t>saving </a:t>
            </a:r>
            <a:r>
              <a:rPr lang="en-US" dirty="0" smtClean="0"/>
              <a:t>her.</a:t>
            </a:r>
          </a:p>
          <a:p>
            <a:r>
              <a:rPr lang="en-US" b="1" dirty="0" smtClean="0">
                <a:solidFill>
                  <a:srgbClr val="0000FF"/>
                </a:solidFill>
              </a:rPr>
              <a:t>Fetishism</a:t>
            </a:r>
            <a:r>
              <a:rPr lang="en-US" b="1" dirty="0">
                <a:solidFill>
                  <a:srgbClr val="0000FF"/>
                </a:solidFill>
              </a:rPr>
              <a:t>:</a:t>
            </a:r>
            <a:r>
              <a:rPr lang="en-US" dirty="0" smtClean="0"/>
              <a:t> substitute the cinematic image as a </a:t>
            </a:r>
            <a:r>
              <a:rPr lang="en-US" b="1" dirty="0" smtClean="0"/>
              <a:t>fetish object </a:t>
            </a:r>
            <a:r>
              <a:rPr lang="en-US" dirty="0" smtClean="0"/>
              <a:t>in place of woman’s lack so that the image becomes reassuring rather than threatening. </a:t>
            </a:r>
            <a:endParaRPr lang="en-US" dirty="0"/>
          </a:p>
          <a:p>
            <a:pPr marL="0" indent="0">
              <a:buNone/>
            </a:pPr>
            <a:endParaRPr lang="en-US" dirty="0"/>
          </a:p>
        </p:txBody>
      </p:sp>
    </p:spTree>
    <p:extLst>
      <p:ext uri="{BB962C8B-B14F-4D97-AF65-F5344CB8AC3E}">
        <p14:creationId xmlns:p14="http://schemas.microsoft.com/office/powerpoint/2010/main" val="848614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TWO STRATEGIES</a:t>
            </a:r>
            <a:endParaRPr lang="en-US" dirty="0"/>
          </a:p>
        </p:txBody>
      </p:sp>
      <p:sp>
        <p:nvSpPr>
          <p:cNvPr id="7" name="TextBox 6"/>
          <p:cNvSpPr txBox="1"/>
          <p:nvPr/>
        </p:nvSpPr>
        <p:spPr>
          <a:xfrm>
            <a:off x="2980349" y="5995278"/>
            <a:ext cx="3183302" cy="313932"/>
          </a:xfrm>
          <a:prstGeom prst="rect">
            <a:avLst/>
          </a:prstGeom>
          <a:noFill/>
        </p:spPr>
        <p:txBody>
          <a:bodyPr wrap="square" rtlCol="0">
            <a:spAutoFit/>
          </a:bodyPr>
          <a:lstStyle/>
          <a:p>
            <a:pPr algn="ctr"/>
            <a:r>
              <a:rPr lang="en-US" cap="small" dirty="0" smtClean="0"/>
              <a:t>voyeurism</a:t>
            </a:r>
            <a:endParaRPr lang="en-US" cap="small" dirty="0"/>
          </a:p>
        </p:txBody>
      </p:sp>
      <p:pic>
        <p:nvPicPr>
          <p:cNvPr id="5" name="Picture 4" descr="Heather+Stewart+Whyte,+keyhole,+French+Vogue,+1994+LR.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80349" y="1692065"/>
            <a:ext cx="3183302" cy="4303213"/>
          </a:xfrm>
          <a:prstGeom prst="rect">
            <a:avLst/>
          </a:prstGeom>
        </p:spPr>
      </p:pic>
    </p:spTree>
    <p:extLst>
      <p:ext uri="{BB962C8B-B14F-4D97-AF65-F5344CB8AC3E}">
        <p14:creationId xmlns:p14="http://schemas.microsoft.com/office/powerpoint/2010/main" val="20840756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TWO STRATEGIES</a:t>
            </a:r>
            <a:endParaRPr lang="en-US" dirty="0"/>
          </a:p>
        </p:txBody>
      </p:sp>
      <p:pic>
        <p:nvPicPr>
          <p:cNvPr id="4" name="Picture 3" descr="heel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4702" y="1962124"/>
            <a:ext cx="7554597" cy="4033154"/>
          </a:xfrm>
          <a:prstGeom prst="rect">
            <a:avLst/>
          </a:prstGeom>
        </p:spPr>
      </p:pic>
      <p:sp>
        <p:nvSpPr>
          <p:cNvPr id="7" name="TextBox 6"/>
          <p:cNvSpPr txBox="1"/>
          <p:nvPr/>
        </p:nvSpPr>
        <p:spPr>
          <a:xfrm>
            <a:off x="794702" y="5995278"/>
            <a:ext cx="7554597" cy="369332"/>
          </a:xfrm>
          <a:prstGeom prst="rect">
            <a:avLst/>
          </a:prstGeom>
          <a:noFill/>
        </p:spPr>
        <p:txBody>
          <a:bodyPr wrap="square" rtlCol="0">
            <a:spAutoFit/>
          </a:bodyPr>
          <a:lstStyle/>
          <a:p>
            <a:pPr algn="ctr"/>
            <a:r>
              <a:rPr lang="en-US" cap="small" dirty="0" smtClean="0"/>
              <a:t>fetishism </a:t>
            </a:r>
            <a:endParaRPr lang="en-US" cap="small" dirty="0"/>
          </a:p>
        </p:txBody>
      </p:sp>
    </p:spTree>
    <p:extLst>
      <p:ext uri="{BB962C8B-B14F-4D97-AF65-F5344CB8AC3E}">
        <p14:creationId xmlns:p14="http://schemas.microsoft.com/office/powerpoint/2010/main" val="8505198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a:t>
            </a:r>
            <a:endParaRPr lang="en-US" dirty="0"/>
          </a:p>
        </p:txBody>
      </p:sp>
      <p:sp>
        <p:nvSpPr>
          <p:cNvPr id="3" name="Content Placeholder 2"/>
          <p:cNvSpPr>
            <a:spLocks noGrp="1"/>
          </p:cNvSpPr>
          <p:nvPr>
            <p:ph idx="1"/>
          </p:nvPr>
        </p:nvSpPr>
        <p:spPr/>
        <p:txBody>
          <a:bodyPr/>
          <a:lstStyle/>
          <a:p>
            <a:r>
              <a:rPr lang="en-US" dirty="0" smtClean="0"/>
              <a:t>The way cinema structures our visual pleasure mirrors and informs how women are viewed and treated off-screen.</a:t>
            </a:r>
          </a:p>
          <a:p>
            <a:pPr marL="0" indent="0">
              <a:buNone/>
            </a:pPr>
            <a:endParaRPr lang="en-US" dirty="0" smtClean="0"/>
          </a:p>
        </p:txBody>
      </p:sp>
      <p:pic>
        <p:nvPicPr>
          <p:cNvPr id="4" name="Picture 3" descr="iStock_000001228643_Small-e14394576066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972" y="2915468"/>
            <a:ext cx="5358056" cy="3561532"/>
          </a:xfrm>
          <a:prstGeom prst="rect">
            <a:avLst/>
          </a:prstGeom>
          <a:noFill/>
          <a:ln>
            <a:noFill/>
          </a:ln>
        </p:spPr>
      </p:pic>
    </p:spTree>
    <p:extLst>
      <p:ext uri="{BB962C8B-B14F-4D97-AF65-F5344CB8AC3E}">
        <p14:creationId xmlns:p14="http://schemas.microsoft.com/office/powerpoint/2010/main" val="2468549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SYMBOLIC</a:t>
            </a:r>
            <a:endParaRPr lang="en-US" dirty="0"/>
          </a:p>
        </p:txBody>
      </p:sp>
      <p:sp>
        <p:nvSpPr>
          <p:cNvPr id="3" name="Content Placeholder 2"/>
          <p:cNvSpPr>
            <a:spLocks noGrp="1"/>
          </p:cNvSpPr>
          <p:nvPr>
            <p:ph idx="1"/>
          </p:nvPr>
        </p:nvSpPr>
        <p:spPr/>
        <p:txBody>
          <a:bodyPr/>
          <a:lstStyle/>
          <a:p>
            <a:r>
              <a:rPr lang="en-US" dirty="0" smtClean="0"/>
              <a:t>“[C]</a:t>
            </a:r>
            <a:r>
              <a:rPr lang="en-US" dirty="0" err="1" smtClean="0"/>
              <a:t>ultural</a:t>
            </a:r>
            <a:r>
              <a:rPr lang="en-US" dirty="0" smtClean="0"/>
              <a:t> </a:t>
            </a:r>
            <a:r>
              <a:rPr lang="en-US" dirty="0"/>
              <a:t>studies theorists attempt to account for critical viewing, but they often neglect how the formal features of a </a:t>
            </a:r>
            <a:r>
              <a:rPr lang="en-US" dirty="0" smtClean="0"/>
              <a:t>film </a:t>
            </a:r>
            <a:r>
              <a:rPr lang="en-US" dirty="0"/>
              <a:t>can prompt a viewer’s critical engagement with what she or he sees on </a:t>
            </a:r>
            <a:r>
              <a:rPr lang="en-US" dirty="0" smtClean="0"/>
              <a:t>screen” (149).</a:t>
            </a:r>
            <a:endParaRPr lang="en-US" dirty="0"/>
          </a:p>
          <a:p>
            <a:pPr marL="0" indent="0">
              <a:buNone/>
            </a:pPr>
            <a:endParaRPr lang="en-US" dirty="0"/>
          </a:p>
        </p:txBody>
      </p:sp>
    </p:spTree>
    <p:extLst>
      <p:ext uri="{BB962C8B-B14F-4D97-AF65-F5344CB8AC3E}">
        <p14:creationId xmlns:p14="http://schemas.microsoft.com/office/powerpoint/2010/main" val="40150277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7" name="Picture 6" descr="4817897.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89112" y="2978379"/>
            <a:ext cx="2698610" cy="3572820"/>
          </a:xfrm>
          <a:prstGeom prst="rect">
            <a:avLst/>
          </a:prstGeom>
        </p:spPr>
      </p:pic>
      <p:pic>
        <p:nvPicPr>
          <p:cNvPr id="8" name="Picture 7" descr="5837655322_0e407c4550_b.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6147" y="1382221"/>
            <a:ext cx="1997233" cy="1683426"/>
          </a:xfrm>
          <a:prstGeom prst="rect">
            <a:avLst/>
          </a:prstGeom>
        </p:spPr>
      </p:pic>
      <p:pic>
        <p:nvPicPr>
          <p:cNvPr id="9" name="Picture 8" descr="ss-100608-shirtless-hunks-tarzan.today-ss-slide-deskt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740" y="1382221"/>
            <a:ext cx="1940372" cy="2558732"/>
          </a:xfrm>
          <a:prstGeom prst="rect">
            <a:avLst/>
          </a:prstGeom>
        </p:spPr>
      </p:pic>
      <p:pic>
        <p:nvPicPr>
          <p:cNvPr id="10" name="Picture 9" descr="msdspar_ec001_1372733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325" y="1524000"/>
            <a:ext cx="2470475" cy="3447174"/>
          </a:xfrm>
          <a:prstGeom prst="rect">
            <a:avLst/>
          </a:prstGeom>
          <a:noFill/>
          <a:ln>
            <a:noFill/>
          </a:ln>
        </p:spPr>
      </p:pic>
      <p:pic>
        <p:nvPicPr>
          <p:cNvPr id="12" name="Picture 11" descr="rudolph-valentino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875" y="3940953"/>
            <a:ext cx="3422109" cy="2566582"/>
          </a:xfrm>
          <a:prstGeom prst="rect">
            <a:avLst/>
          </a:prstGeom>
        </p:spPr>
      </p:pic>
      <p:pic>
        <p:nvPicPr>
          <p:cNvPr id="13" name="Picture 12" descr="28655bbe8839323e87ecf2abcb40e94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103" y="2468632"/>
            <a:ext cx="2773380" cy="3440832"/>
          </a:xfrm>
          <a:prstGeom prst="rect">
            <a:avLst/>
          </a:prstGeom>
        </p:spPr>
      </p:pic>
      <p:pic>
        <p:nvPicPr>
          <p:cNvPr id="14" name="Picture 13" descr="john-wayne-stagecoach-0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5339" y="1217240"/>
            <a:ext cx="2399005" cy="3076080"/>
          </a:xfrm>
          <a:prstGeom prst="rect">
            <a:avLst/>
          </a:prstGeom>
        </p:spPr>
      </p:pic>
      <p:pic>
        <p:nvPicPr>
          <p:cNvPr id="11" name="Picture 10" descr="TenCommand_014Pyxurz.jpg"/>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909124" y="1923039"/>
            <a:ext cx="3635220" cy="4351109"/>
          </a:xfrm>
          <a:prstGeom prst="rect">
            <a:avLst/>
          </a:prstGeom>
        </p:spPr>
      </p:pic>
      <p:pic>
        <p:nvPicPr>
          <p:cNvPr id="6" name="Picture 5" descr="Arnold-Schwarzenegger-Predator-2560x1600.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418" y="3065647"/>
            <a:ext cx="5562907" cy="3476816"/>
          </a:xfrm>
          <a:prstGeom prst="rect">
            <a:avLst/>
          </a:prstGeom>
        </p:spPr>
      </p:pic>
      <p:pic>
        <p:nvPicPr>
          <p:cNvPr id="15" name="Picture 14" descr="jason-statham-shirtless-hot-muscles-pic-2008_transporter_3_008.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8625" y="1810174"/>
            <a:ext cx="5415400" cy="3610267"/>
          </a:xfrm>
          <a:prstGeom prst="rect">
            <a:avLst/>
          </a:prstGeom>
        </p:spPr>
      </p:pic>
    </p:spTree>
    <p:extLst>
      <p:ext uri="{BB962C8B-B14F-4D97-AF65-F5344CB8AC3E}">
        <p14:creationId xmlns:p14="http://schemas.microsoft.com/office/powerpoint/2010/main" val="3845976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style.rotation</p:attrName>
                                        </p:attrNameLst>
                                      </p:cBhvr>
                                      <p:tavLst>
                                        <p:tav tm="0">
                                          <p:val>
                                            <p:fltVal val="720"/>
                                          </p:val>
                                        </p:tav>
                                        <p:tav tm="100000">
                                          <p:val>
                                            <p:fltVal val="0"/>
                                          </p:val>
                                        </p:tav>
                                      </p:tavLst>
                                    </p:anim>
                                    <p:anim calcmode="lin" valueType="num">
                                      <p:cBhvr>
                                        <p:cTn id="9" dur="500" fill="hold"/>
                                        <p:tgtEl>
                                          <p:spTgt spid="8"/>
                                        </p:tgtEl>
                                        <p:attrNameLst>
                                          <p:attrName>ppt_h</p:attrName>
                                        </p:attrNameLst>
                                      </p:cBhvr>
                                      <p:tavLst>
                                        <p:tav tm="0">
                                          <p:val>
                                            <p:fltVal val="0"/>
                                          </p:val>
                                        </p:tav>
                                        <p:tav tm="100000">
                                          <p:val>
                                            <p:strVal val="#ppt_h"/>
                                          </p:val>
                                        </p:tav>
                                      </p:tavLst>
                                    </p:anim>
                                    <p:anim calcmode="lin" valueType="num">
                                      <p:cBhvr>
                                        <p:cTn id="10"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400"/>
                                        <p:tgtEl>
                                          <p:spTgt spid="9"/>
                                        </p:tgtEl>
                                      </p:cBhvr>
                                    </p:animEffect>
                                    <p:anim calcmode="lin" valueType="num">
                                      <p:cBhvr>
                                        <p:cTn id="16" dur="400" fill="hold"/>
                                        <p:tgtEl>
                                          <p:spTgt spid="9"/>
                                        </p:tgtEl>
                                        <p:attrNameLst>
                                          <p:attrName>style.rotation</p:attrName>
                                        </p:attrNameLst>
                                      </p:cBhvr>
                                      <p:tavLst>
                                        <p:tav tm="0">
                                          <p:val>
                                            <p:fltVal val="720"/>
                                          </p:val>
                                        </p:tav>
                                        <p:tav tm="100000">
                                          <p:val>
                                            <p:fltVal val="0"/>
                                          </p:val>
                                        </p:tav>
                                      </p:tavLst>
                                    </p:anim>
                                    <p:anim calcmode="lin" valueType="num">
                                      <p:cBhvr>
                                        <p:cTn id="17" dur="400" fill="hold"/>
                                        <p:tgtEl>
                                          <p:spTgt spid="9"/>
                                        </p:tgtEl>
                                        <p:attrNameLst>
                                          <p:attrName>ppt_h</p:attrName>
                                        </p:attrNameLst>
                                      </p:cBhvr>
                                      <p:tavLst>
                                        <p:tav tm="0">
                                          <p:val>
                                            <p:fltVal val="0"/>
                                          </p:val>
                                        </p:tav>
                                        <p:tav tm="100000">
                                          <p:val>
                                            <p:strVal val="#ppt_h"/>
                                          </p:val>
                                        </p:tav>
                                      </p:tavLst>
                                    </p:anim>
                                    <p:anim calcmode="lin" valueType="num">
                                      <p:cBhvr>
                                        <p:cTn id="18" dur="400" fill="hold"/>
                                        <p:tgtEl>
                                          <p:spTgt spid="9"/>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400"/>
                                        <p:tgtEl>
                                          <p:spTgt spid="12"/>
                                        </p:tgtEl>
                                      </p:cBhvr>
                                    </p:animEffect>
                                    <p:anim calcmode="lin" valueType="num">
                                      <p:cBhvr>
                                        <p:cTn id="24" dur="400" fill="hold"/>
                                        <p:tgtEl>
                                          <p:spTgt spid="12"/>
                                        </p:tgtEl>
                                        <p:attrNameLst>
                                          <p:attrName>style.rotation</p:attrName>
                                        </p:attrNameLst>
                                      </p:cBhvr>
                                      <p:tavLst>
                                        <p:tav tm="0">
                                          <p:val>
                                            <p:fltVal val="720"/>
                                          </p:val>
                                        </p:tav>
                                        <p:tav tm="100000">
                                          <p:val>
                                            <p:fltVal val="0"/>
                                          </p:val>
                                        </p:tav>
                                      </p:tavLst>
                                    </p:anim>
                                    <p:anim calcmode="lin" valueType="num">
                                      <p:cBhvr>
                                        <p:cTn id="25" dur="400" fill="hold"/>
                                        <p:tgtEl>
                                          <p:spTgt spid="12"/>
                                        </p:tgtEl>
                                        <p:attrNameLst>
                                          <p:attrName>ppt_h</p:attrName>
                                        </p:attrNameLst>
                                      </p:cBhvr>
                                      <p:tavLst>
                                        <p:tav tm="0">
                                          <p:val>
                                            <p:fltVal val="0"/>
                                          </p:val>
                                        </p:tav>
                                        <p:tav tm="100000">
                                          <p:val>
                                            <p:strVal val="#ppt_h"/>
                                          </p:val>
                                        </p:tav>
                                      </p:tavLst>
                                    </p:anim>
                                    <p:anim calcmode="lin" valueType="num">
                                      <p:cBhvr>
                                        <p:cTn id="26" dur="4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style.rotation</p:attrName>
                                        </p:attrNameLst>
                                      </p:cBhvr>
                                      <p:tavLst>
                                        <p:tav tm="0">
                                          <p:val>
                                            <p:fltVal val="720"/>
                                          </p:val>
                                        </p:tav>
                                        <p:tav tm="100000">
                                          <p:val>
                                            <p:fltVal val="0"/>
                                          </p:val>
                                        </p:tav>
                                      </p:tavLst>
                                    </p:anim>
                                    <p:anim calcmode="lin" valueType="num">
                                      <p:cBhvr>
                                        <p:cTn id="33" dur="400" fill="hold"/>
                                        <p:tgtEl>
                                          <p:spTgt spid="13"/>
                                        </p:tgtEl>
                                        <p:attrNameLst>
                                          <p:attrName>ppt_h</p:attrName>
                                        </p:attrNameLst>
                                      </p:cBhvr>
                                      <p:tavLst>
                                        <p:tav tm="0">
                                          <p:val>
                                            <p:fltVal val="0"/>
                                          </p:val>
                                        </p:tav>
                                        <p:tav tm="100000">
                                          <p:val>
                                            <p:strVal val="#ppt_h"/>
                                          </p:val>
                                        </p:tav>
                                      </p:tavLst>
                                    </p:anim>
                                    <p:anim calcmode="lin" valueType="num">
                                      <p:cBhvr>
                                        <p:cTn id="34" dur="4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anim calcmode="lin" valueType="num">
                                      <p:cBhvr>
                                        <p:cTn id="40" dur="300" fill="hold"/>
                                        <p:tgtEl>
                                          <p:spTgt spid="7"/>
                                        </p:tgtEl>
                                        <p:attrNameLst>
                                          <p:attrName>style.rotation</p:attrName>
                                        </p:attrNameLst>
                                      </p:cBhvr>
                                      <p:tavLst>
                                        <p:tav tm="0">
                                          <p:val>
                                            <p:fltVal val="720"/>
                                          </p:val>
                                        </p:tav>
                                        <p:tav tm="100000">
                                          <p:val>
                                            <p:fltVal val="0"/>
                                          </p:val>
                                        </p:tav>
                                      </p:tavLst>
                                    </p:anim>
                                    <p:anim calcmode="lin" valueType="num">
                                      <p:cBhvr>
                                        <p:cTn id="41" dur="300" fill="hold"/>
                                        <p:tgtEl>
                                          <p:spTgt spid="7"/>
                                        </p:tgtEl>
                                        <p:attrNameLst>
                                          <p:attrName>ppt_h</p:attrName>
                                        </p:attrNameLst>
                                      </p:cBhvr>
                                      <p:tavLst>
                                        <p:tav tm="0">
                                          <p:val>
                                            <p:fltVal val="0"/>
                                          </p:val>
                                        </p:tav>
                                        <p:tav tm="100000">
                                          <p:val>
                                            <p:strVal val="#ppt_h"/>
                                          </p:val>
                                        </p:tav>
                                      </p:tavLst>
                                    </p:anim>
                                    <p:anim calcmode="lin" valueType="num">
                                      <p:cBhvr>
                                        <p:cTn id="42" dur="300" fill="hold"/>
                                        <p:tgtEl>
                                          <p:spTgt spid="7"/>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300"/>
                                        <p:tgtEl>
                                          <p:spTgt spid="14"/>
                                        </p:tgtEl>
                                      </p:cBhvr>
                                    </p:animEffect>
                                    <p:anim calcmode="lin" valueType="num">
                                      <p:cBhvr>
                                        <p:cTn id="48" dur="300" fill="hold"/>
                                        <p:tgtEl>
                                          <p:spTgt spid="14"/>
                                        </p:tgtEl>
                                        <p:attrNameLst>
                                          <p:attrName>style.rotation</p:attrName>
                                        </p:attrNameLst>
                                      </p:cBhvr>
                                      <p:tavLst>
                                        <p:tav tm="0">
                                          <p:val>
                                            <p:fltVal val="720"/>
                                          </p:val>
                                        </p:tav>
                                        <p:tav tm="100000">
                                          <p:val>
                                            <p:fltVal val="0"/>
                                          </p:val>
                                        </p:tav>
                                      </p:tavLst>
                                    </p:anim>
                                    <p:anim calcmode="lin" valueType="num">
                                      <p:cBhvr>
                                        <p:cTn id="49" dur="300" fill="hold"/>
                                        <p:tgtEl>
                                          <p:spTgt spid="14"/>
                                        </p:tgtEl>
                                        <p:attrNameLst>
                                          <p:attrName>ppt_h</p:attrName>
                                        </p:attrNameLst>
                                      </p:cBhvr>
                                      <p:tavLst>
                                        <p:tav tm="0">
                                          <p:val>
                                            <p:fltVal val="0"/>
                                          </p:val>
                                        </p:tav>
                                        <p:tav tm="100000">
                                          <p:val>
                                            <p:strVal val="#ppt_h"/>
                                          </p:val>
                                        </p:tav>
                                      </p:tavLst>
                                    </p:anim>
                                    <p:anim calcmode="lin" valueType="num">
                                      <p:cBhvr>
                                        <p:cTn id="50" dur="3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300"/>
                                        <p:tgtEl>
                                          <p:spTgt spid="10"/>
                                        </p:tgtEl>
                                      </p:cBhvr>
                                    </p:animEffect>
                                    <p:anim calcmode="lin" valueType="num">
                                      <p:cBhvr>
                                        <p:cTn id="56" dur="300" fill="hold"/>
                                        <p:tgtEl>
                                          <p:spTgt spid="10"/>
                                        </p:tgtEl>
                                        <p:attrNameLst>
                                          <p:attrName>style.rotation</p:attrName>
                                        </p:attrNameLst>
                                      </p:cBhvr>
                                      <p:tavLst>
                                        <p:tav tm="0">
                                          <p:val>
                                            <p:fltVal val="720"/>
                                          </p:val>
                                        </p:tav>
                                        <p:tav tm="100000">
                                          <p:val>
                                            <p:fltVal val="0"/>
                                          </p:val>
                                        </p:tav>
                                      </p:tavLst>
                                    </p:anim>
                                    <p:anim calcmode="lin" valueType="num">
                                      <p:cBhvr>
                                        <p:cTn id="57" dur="300" fill="hold"/>
                                        <p:tgtEl>
                                          <p:spTgt spid="10"/>
                                        </p:tgtEl>
                                        <p:attrNameLst>
                                          <p:attrName>ppt_h</p:attrName>
                                        </p:attrNameLst>
                                      </p:cBhvr>
                                      <p:tavLst>
                                        <p:tav tm="0">
                                          <p:val>
                                            <p:fltVal val="0"/>
                                          </p:val>
                                        </p:tav>
                                        <p:tav tm="100000">
                                          <p:val>
                                            <p:strVal val="#ppt_h"/>
                                          </p:val>
                                        </p:tav>
                                      </p:tavLst>
                                    </p:anim>
                                    <p:anim calcmode="lin" valueType="num">
                                      <p:cBhvr>
                                        <p:cTn id="58" dur="3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300"/>
                                        <p:tgtEl>
                                          <p:spTgt spid="11"/>
                                        </p:tgtEl>
                                      </p:cBhvr>
                                    </p:animEffect>
                                    <p:anim calcmode="lin" valueType="num">
                                      <p:cBhvr>
                                        <p:cTn id="64" dur="300" fill="hold"/>
                                        <p:tgtEl>
                                          <p:spTgt spid="11"/>
                                        </p:tgtEl>
                                        <p:attrNameLst>
                                          <p:attrName>style.rotation</p:attrName>
                                        </p:attrNameLst>
                                      </p:cBhvr>
                                      <p:tavLst>
                                        <p:tav tm="0">
                                          <p:val>
                                            <p:fltVal val="720"/>
                                          </p:val>
                                        </p:tav>
                                        <p:tav tm="100000">
                                          <p:val>
                                            <p:fltVal val="0"/>
                                          </p:val>
                                        </p:tav>
                                      </p:tavLst>
                                    </p:anim>
                                    <p:anim calcmode="lin" valueType="num">
                                      <p:cBhvr>
                                        <p:cTn id="65" dur="300" fill="hold"/>
                                        <p:tgtEl>
                                          <p:spTgt spid="11"/>
                                        </p:tgtEl>
                                        <p:attrNameLst>
                                          <p:attrName>ppt_h</p:attrName>
                                        </p:attrNameLst>
                                      </p:cBhvr>
                                      <p:tavLst>
                                        <p:tav tm="0">
                                          <p:val>
                                            <p:fltVal val="0"/>
                                          </p:val>
                                        </p:tav>
                                        <p:tav tm="100000">
                                          <p:val>
                                            <p:strVal val="#ppt_h"/>
                                          </p:val>
                                        </p:tav>
                                      </p:tavLst>
                                    </p:anim>
                                    <p:anim calcmode="lin" valueType="num">
                                      <p:cBhvr>
                                        <p:cTn id="66" dur="3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00"/>
                                        <p:tgtEl>
                                          <p:spTgt spid="6"/>
                                        </p:tgtEl>
                                      </p:cBhvr>
                                    </p:animEffect>
                                    <p:anim calcmode="lin" valueType="num">
                                      <p:cBhvr>
                                        <p:cTn id="72" dur="200" fill="hold"/>
                                        <p:tgtEl>
                                          <p:spTgt spid="6"/>
                                        </p:tgtEl>
                                        <p:attrNameLst>
                                          <p:attrName>style.rotation</p:attrName>
                                        </p:attrNameLst>
                                      </p:cBhvr>
                                      <p:tavLst>
                                        <p:tav tm="0">
                                          <p:val>
                                            <p:fltVal val="720"/>
                                          </p:val>
                                        </p:tav>
                                        <p:tav tm="100000">
                                          <p:val>
                                            <p:fltVal val="0"/>
                                          </p:val>
                                        </p:tav>
                                      </p:tavLst>
                                    </p:anim>
                                    <p:anim calcmode="lin" valueType="num">
                                      <p:cBhvr>
                                        <p:cTn id="73" dur="200" fill="hold"/>
                                        <p:tgtEl>
                                          <p:spTgt spid="6"/>
                                        </p:tgtEl>
                                        <p:attrNameLst>
                                          <p:attrName>ppt_h</p:attrName>
                                        </p:attrNameLst>
                                      </p:cBhvr>
                                      <p:tavLst>
                                        <p:tav tm="0">
                                          <p:val>
                                            <p:fltVal val="0"/>
                                          </p:val>
                                        </p:tav>
                                        <p:tav tm="100000">
                                          <p:val>
                                            <p:strVal val="#ppt_h"/>
                                          </p:val>
                                        </p:tav>
                                      </p:tavLst>
                                    </p:anim>
                                    <p:anim calcmode="lin" valueType="num">
                                      <p:cBhvr>
                                        <p:cTn id="74" dur="200" fill="hold"/>
                                        <p:tgtEl>
                                          <p:spTgt spid="6"/>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35"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200"/>
                                        <p:tgtEl>
                                          <p:spTgt spid="15"/>
                                        </p:tgtEl>
                                      </p:cBhvr>
                                    </p:animEffect>
                                    <p:anim calcmode="lin" valueType="num">
                                      <p:cBhvr>
                                        <p:cTn id="80" dur="200" fill="hold"/>
                                        <p:tgtEl>
                                          <p:spTgt spid="15"/>
                                        </p:tgtEl>
                                        <p:attrNameLst>
                                          <p:attrName>style.rotation</p:attrName>
                                        </p:attrNameLst>
                                      </p:cBhvr>
                                      <p:tavLst>
                                        <p:tav tm="0">
                                          <p:val>
                                            <p:fltVal val="720"/>
                                          </p:val>
                                        </p:tav>
                                        <p:tav tm="100000">
                                          <p:val>
                                            <p:fltVal val="0"/>
                                          </p:val>
                                        </p:tav>
                                      </p:tavLst>
                                    </p:anim>
                                    <p:anim calcmode="lin" valueType="num">
                                      <p:cBhvr>
                                        <p:cTn id="81" dur="200" fill="hold"/>
                                        <p:tgtEl>
                                          <p:spTgt spid="15"/>
                                        </p:tgtEl>
                                        <p:attrNameLst>
                                          <p:attrName>ppt_h</p:attrName>
                                        </p:attrNameLst>
                                      </p:cBhvr>
                                      <p:tavLst>
                                        <p:tav tm="0">
                                          <p:val>
                                            <p:fltVal val="0"/>
                                          </p:val>
                                        </p:tav>
                                        <p:tav tm="100000">
                                          <p:val>
                                            <p:strVal val="#ppt_h"/>
                                          </p:val>
                                        </p:tav>
                                      </p:tavLst>
                                    </p:anim>
                                    <p:anim calcmode="lin" valueType="num">
                                      <p:cBhvr>
                                        <p:cTn id="82" dur="2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4" name="Picture 3" descr="Poster - His Girl Friday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4533413" cy="3635087"/>
          </a:xfrm>
          <a:prstGeom prst="rect">
            <a:avLst/>
          </a:prstGeom>
        </p:spPr>
      </p:pic>
      <p:pic>
        <p:nvPicPr>
          <p:cNvPr id="5" name="Picture 4" descr="bringing_up_baby_1938_lobby_car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048" y="2187504"/>
            <a:ext cx="5192068" cy="4063863"/>
          </a:xfrm>
          <a:prstGeom prst="rect">
            <a:avLst/>
          </a:prstGeom>
        </p:spPr>
      </p:pic>
      <p:pic>
        <p:nvPicPr>
          <p:cNvPr id="7" name="Picture 6" descr="8cb0a2bc80b79fa15a9f1712b3650ce4--film-movie-pauli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90" y="1524000"/>
            <a:ext cx="3220725" cy="5014878"/>
          </a:xfrm>
          <a:prstGeom prst="rect">
            <a:avLst/>
          </a:prstGeom>
        </p:spPr>
      </p:pic>
      <p:pic>
        <p:nvPicPr>
          <p:cNvPr id="8" name="Picture 7" descr="timthumb.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343" y="1275417"/>
            <a:ext cx="3603457" cy="5351667"/>
          </a:xfrm>
          <a:prstGeom prst="rect">
            <a:avLst/>
          </a:prstGeom>
        </p:spPr>
      </p:pic>
    </p:spTree>
    <p:extLst>
      <p:ext uri="{BB962C8B-B14F-4D97-AF65-F5344CB8AC3E}">
        <p14:creationId xmlns:p14="http://schemas.microsoft.com/office/powerpoint/2010/main" val="2804347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style.rotation</p:attrName>
                                        </p:attrNameLst>
                                      </p:cBhvr>
                                      <p:tavLst>
                                        <p:tav tm="0">
                                          <p:val>
                                            <p:fltVal val="720"/>
                                          </p:val>
                                        </p:tav>
                                        <p:tav tm="100000">
                                          <p:val>
                                            <p:fltVal val="0"/>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style.rotation</p:attrName>
                                        </p:attrNameLst>
                                      </p:cBhvr>
                                      <p:tavLst>
                                        <p:tav tm="0">
                                          <p:val>
                                            <p:fltVal val="720"/>
                                          </p:val>
                                        </p:tav>
                                        <p:tav tm="100000">
                                          <p:val>
                                            <p:fltVal val="0"/>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style.rotation</p:attrName>
                                        </p:attrNameLst>
                                      </p:cBhvr>
                                      <p:tavLst>
                                        <p:tav tm="0">
                                          <p:val>
                                            <p:fltVal val="720"/>
                                          </p:val>
                                        </p:tav>
                                        <p:tav tm="100000">
                                          <p:val>
                                            <p:fltVal val="0"/>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sp>
        <p:nvSpPr>
          <p:cNvPr id="3" name="Content Placeholder 2"/>
          <p:cNvSpPr>
            <a:spLocks noGrp="1"/>
          </p:cNvSpPr>
          <p:nvPr>
            <p:ph idx="1"/>
          </p:nvPr>
        </p:nvSpPr>
        <p:spPr/>
        <p:txBody>
          <a:bodyPr/>
          <a:lstStyle/>
          <a:p>
            <a:r>
              <a:rPr lang="en-US" dirty="0"/>
              <a:t>V</a:t>
            </a:r>
            <a:r>
              <a:rPr lang="en-US" dirty="0" smtClean="0"/>
              <a:t>oyeurism and fetishism are </a:t>
            </a:r>
            <a:r>
              <a:rPr lang="en-US" b="1" dirty="0" smtClean="0"/>
              <a:t>perversions</a:t>
            </a:r>
            <a:r>
              <a:rPr lang="en-US" dirty="0" smtClean="0"/>
              <a:t>; deriving visual pleasure from cinema is, presumably, not a perversion. So are the comparisons apt?</a:t>
            </a:r>
          </a:p>
          <a:p>
            <a:r>
              <a:rPr lang="en-US" dirty="0" smtClean="0"/>
              <a:t>The </a:t>
            </a:r>
            <a:r>
              <a:rPr lang="en-US" dirty="0"/>
              <a:t>experience of voyeurism is importantly different from cinematic experience.</a:t>
            </a:r>
          </a:p>
          <a:p>
            <a:endParaRPr lang="en-US" dirty="0"/>
          </a:p>
        </p:txBody>
      </p:sp>
    </p:spTree>
    <p:extLst>
      <p:ext uri="{BB962C8B-B14F-4D97-AF65-F5344CB8AC3E}">
        <p14:creationId xmlns:p14="http://schemas.microsoft.com/office/powerpoint/2010/main" val="1862884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4" name="Picture 3" descr="BKDHC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5109" y="1524000"/>
            <a:ext cx="6473783" cy="4991459"/>
          </a:xfrm>
          <a:prstGeom prst="rect">
            <a:avLst/>
          </a:prstGeom>
        </p:spPr>
      </p:pic>
    </p:spTree>
    <p:extLst>
      <p:ext uri="{BB962C8B-B14F-4D97-AF65-F5344CB8AC3E}">
        <p14:creationId xmlns:p14="http://schemas.microsoft.com/office/powerpoint/2010/main" val="33433136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SCOPOPHILIA</a:t>
            </a:r>
            <a:endParaRPr lang="en-US" dirty="0"/>
          </a:p>
        </p:txBody>
      </p:sp>
      <p:pic>
        <p:nvPicPr>
          <p:cNvPr id="4" name="Picture 3" descr="Heather+Stewart+Whyte,+keyhole,+French+Vogue,+1994+LR.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6097" y="3420256"/>
            <a:ext cx="2350147" cy="3176947"/>
          </a:xfrm>
          <a:prstGeom prst="rect">
            <a:avLst/>
          </a:prstGeom>
        </p:spPr>
      </p:pic>
      <p:pic>
        <p:nvPicPr>
          <p:cNvPr id="7" name="Picture 6" descr="back-view-of-people-watching-movie-in-the-cinema-defocused-screen-with-film-lightening-viewers-in-dark-hall_nkzgunci__F00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9719" y="3420256"/>
            <a:ext cx="6024433" cy="3176947"/>
          </a:xfrm>
          <a:prstGeom prst="rect">
            <a:avLst/>
          </a:prstGeom>
        </p:spPr>
      </p:pic>
      <p:sp>
        <p:nvSpPr>
          <p:cNvPr id="15" name="Left Brace 14"/>
          <p:cNvSpPr/>
          <p:nvPr/>
        </p:nvSpPr>
        <p:spPr>
          <a:xfrm rot="5400000">
            <a:off x="3478935" y="575666"/>
            <a:ext cx="549687" cy="48556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extBox 15"/>
          <p:cNvSpPr txBox="1"/>
          <p:nvPr/>
        </p:nvSpPr>
        <p:spPr>
          <a:xfrm>
            <a:off x="1366795" y="1524000"/>
            <a:ext cx="4766697" cy="1754327"/>
          </a:xfrm>
          <a:prstGeom prst="rect">
            <a:avLst/>
          </a:prstGeom>
          <a:noFill/>
        </p:spPr>
        <p:txBody>
          <a:bodyPr wrap="square" rtlCol="0">
            <a:spAutoFit/>
          </a:bodyPr>
          <a:lstStyle/>
          <a:p>
            <a:pPr algn="ctr"/>
            <a:r>
              <a:rPr lang="en-US" dirty="0" smtClean="0"/>
              <a:t>Active gaze </a:t>
            </a:r>
            <a:r>
              <a:rPr lang="en-US" dirty="0">
                <a:latin typeface="Zapf Dingbats"/>
                <a:ea typeface="Zapf Dingbats"/>
                <a:cs typeface="Zapf Dingbats"/>
                <a:sym typeface="Zapf Dingbats"/>
              </a:rPr>
              <a:t>✓</a:t>
            </a:r>
            <a:endParaRPr lang="en-US" dirty="0" smtClean="0"/>
          </a:p>
          <a:p>
            <a:pPr algn="ctr"/>
            <a:r>
              <a:rPr lang="en-US" dirty="0" smtClean="0"/>
              <a:t>Passive object </a:t>
            </a:r>
            <a:r>
              <a:rPr lang="en-US" dirty="0" smtClean="0">
                <a:latin typeface="Zapf Dingbats"/>
                <a:ea typeface="Zapf Dingbats"/>
                <a:cs typeface="Zapf Dingbats"/>
                <a:sym typeface="Zapf Dingbats"/>
              </a:rPr>
              <a:t>✓</a:t>
            </a:r>
          </a:p>
          <a:p>
            <a:pPr algn="ctr"/>
            <a:r>
              <a:rPr lang="en-US" dirty="0"/>
              <a:t>Voyeuristic experience </a:t>
            </a:r>
            <a:r>
              <a:rPr lang="en-US" dirty="0" smtClean="0">
                <a:latin typeface="Zapf Dingbats"/>
                <a:ea typeface="Zapf Dingbats"/>
                <a:cs typeface="Zapf Dingbats"/>
                <a:sym typeface="Zapf Dingbats"/>
              </a:rPr>
              <a:t>✓</a:t>
            </a:r>
          </a:p>
          <a:p>
            <a:pPr algn="ctr"/>
            <a:r>
              <a:rPr lang="en-US" dirty="0" smtClean="0">
                <a:sym typeface="Zapf Dingbats"/>
              </a:rPr>
              <a:t>Literal seeing </a:t>
            </a:r>
            <a:r>
              <a:rPr lang="en-US" dirty="0" smtClean="0">
                <a:latin typeface="Zapf Dingbats"/>
                <a:ea typeface="Zapf Dingbats"/>
                <a:cs typeface="Zapf Dingbats"/>
                <a:sym typeface="Zapf Dingbats"/>
              </a:rPr>
              <a:t>✓</a:t>
            </a:r>
            <a:endParaRPr lang="en-US" dirty="0">
              <a:latin typeface="Zapf Dingbats"/>
              <a:ea typeface="Zapf Dingbats"/>
              <a:cs typeface="Zapf Dingbats"/>
              <a:sym typeface="Zapf Dingbats"/>
            </a:endParaRPr>
          </a:p>
          <a:p>
            <a:pPr algn="ctr"/>
            <a:endParaRPr lang="en-US" dirty="0"/>
          </a:p>
          <a:p>
            <a:pPr algn="ctr"/>
            <a:endParaRPr lang="en-US" dirty="0"/>
          </a:p>
        </p:txBody>
      </p:sp>
    </p:spTree>
    <p:extLst>
      <p:ext uri="{BB962C8B-B14F-4D97-AF65-F5344CB8AC3E}">
        <p14:creationId xmlns:p14="http://schemas.microsoft.com/office/powerpoint/2010/main" val="9790225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OBJECTIFICATION</a:t>
            </a:r>
            <a:endParaRPr lang="en-US" dirty="0"/>
          </a:p>
        </p:txBody>
      </p:sp>
      <p:sp>
        <p:nvSpPr>
          <p:cNvPr id="3" name="Content Placeholder 2"/>
          <p:cNvSpPr>
            <a:spLocks noGrp="1"/>
          </p:cNvSpPr>
          <p:nvPr>
            <p:ph idx="1"/>
          </p:nvPr>
        </p:nvSpPr>
        <p:spPr/>
        <p:txBody>
          <a:bodyPr/>
          <a:lstStyle/>
          <a:p>
            <a:r>
              <a:rPr lang="en-US" dirty="0" smtClean="0"/>
              <a:t>The etymology of the term “</a:t>
            </a:r>
            <a:r>
              <a:rPr lang="en-US" b="1" dirty="0" smtClean="0"/>
              <a:t>objectification</a:t>
            </a:r>
            <a:r>
              <a:rPr lang="en-US" dirty="0" smtClean="0"/>
              <a:t>” suggests that for </a:t>
            </a:r>
            <a:r>
              <a:rPr lang="en-US" i="1" dirty="0" smtClean="0"/>
              <a:t>x </a:t>
            </a:r>
            <a:r>
              <a:rPr lang="en-US" dirty="0" smtClean="0"/>
              <a:t>to objectify </a:t>
            </a:r>
            <a:r>
              <a:rPr lang="en-US" i="1" dirty="0" smtClean="0"/>
              <a:t>y </a:t>
            </a:r>
            <a:r>
              <a:rPr lang="en-US" dirty="0" smtClean="0"/>
              <a:t>is for </a:t>
            </a:r>
            <a:r>
              <a:rPr lang="en-US" i="1" dirty="0" smtClean="0"/>
              <a:t>x </a:t>
            </a:r>
            <a:r>
              <a:rPr lang="en-US" dirty="0" smtClean="0"/>
              <a:t>to take </a:t>
            </a:r>
            <a:r>
              <a:rPr lang="en-US" i="1" dirty="0" smtClean="0"/>
              <a:t>y </a:t>
            </a:r>
            <a:r>
              <a:rPr lang="en-US" dirty="0" smtClean="0"/>
              <a:t>as an object. On that construal, almost all conscious experience is objectifying: </a:t>
            </a:r>
            <a:r>
              <a:rPr lang="en-US" b="1" dirty="0" smtClean="0"/>
              <a:t>consciousness</a:t>
            </a:r>
            <a:r>
              <a:rPr lang="en-US" dirty="0" smtClean="0"/>
              <a:t> is (almost) always </a:t>
            </a:r>
            <a:r>
              <a:rPr lang="en-US" b="1" dirty="0" smtClean="0"/>
              <a:t>consciousness-of</a:t>
            </a:r>
            <a:r>
              <a:rPr lang="en-US" dirty="0" smtClean="0"/>
              <a:t>.</a:t>
            </a:r>
          </a:p>
          <a:p>
            <a:r>
              <a:rPr lang="en-US" dirty="0" smtClean="0"/>
              <a:t>Objectification-as-</a:t>
            </a:r>
            <a:r>
              <a:rPr lang="en-US" b="1" dirty="0" smtClean="0"/>
              <a:t>dehumanization </a:t>
            </a:r>
            <a:r>
              <a:rPr lang="en-US" dirty="0" smtClean="0"/>
              <a:t>involves treating something as an object of </a:t>
            </a:r>
            <a:r>
              <a:rPr lang="en-US" b="1" dirty="0" smtClean="0"/>
              <a:t>aesthetic contemplation</a:t>
            </a:r>
            <a:r>
              <a:rPr lang="en-US" dirty="0" smtClean="0"/>
              <a:t>. But is that problematic?</a:t>
            </a:r>
          </a:p>
          <a:p>
            <a:r>
              <a:rPr lang="en-US" dirty="0" smtClean="0"/>
              <a:t>Objectification-as-</a:t>
            </a:r>
            <a:r>
              <a:rPr lang="en-US" b="1" dirty="0" smtClean="0"/>
              <a:t>debasement </a:t>
            </a:r>
            <a:r>
              <a:rPr lang="en-US" dirty="0" smtClean="0"/>
              <a:t>involves </a:t>
            </a:r>
            <a:r>
              <a:rPr lang="en-US" b="1" dirty="0" smtClean="0"/>
              <a:t>devaluing</a:t>
            </a:r>
            <a:r>
              <a:rPr lang="en-US" dirty="0" smtClean="0"/>
              <a:t> the worth of something through thought or action—for example, treating something as </a:t>
            </a:r>
            <a:r>
              <a:rPr lang="en-US" b="1" dirty="0" smtClean="0"/>
              <a:t>merely-to-be-looked-at</a:t>
            </a:r>
            <a:r>
              <a:rPr lang="en-US" dirty="0" smtClean="0"/>
              <a:t>.</a:t>
            </a:r>
          </a:p>
          <a:p>
            <a:endParaRPr lang="en-US" dirty="0" smtClean="0"/>
          </a:p>
        </p:txBody>
      </p:sp>
    </p:spTree>
    <p:extLst>
      <p:ext uri="{BB962C8B-B14F-4D97-AF65-F5344CB8AC3E}">
        <p14:creationId xmlns:p14="http://schemas.microsoft.com/office/powerpoint/2010/main" val="2674891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FEMALE GAZE (?)</a:t>
            </a:r>
            <a:endParaRPr lang="en-US" dirty="0"/>
          </a:p>
        </p:txBody>
      </p:sp>
      <p:sp>
        <p:nvSpPr>
          <p:cNvPr id="3" name="Content Placeholder 2"/>
          <p:cNvSpPr>
            <a:spLocks noGrp="1"/>
          </p:cNvSpPr>
          <p:nvPr>
            <p:ph idx="1"/>
          </p:nvPr>
        </p:nvSpPr>
        <p:spPr/>
        <p:txBody>
          <a:bodyPr>
            <a:normAutofit/>
          </a:bodyPr>
          <a:lstStyle/>
          <a:p>
            <a:r>
              <a:rPr lang="en-US" dirty="0" smtClean="0"/>
              <a:t>Does the female spectator derive the same kind of visual pleasure from looking at women as men do? </a:t>
            </a:r>
          </a:p>
          <a:p>
            <a:r>
              <a:rPr lang="en-US" dirty="0" smtClean="0"/>
              <a:t>Or is it the masochistic pleasure of enjoying objectification?</a:t>
            </a:r>
          </a:p>
          <a:p>
            <a:r>
              <a:rPr lang="en-US" dirty="0" smtClean="0"/>
              <a:t>Alternatively, is it the sadistic pleasure of identifying with an oppressor? </a:t>
            </a:r>
          </a:p>
          <a:p>
            <a:pPr marL="0" indent="0">
              <a:buNone/>
            </a:pPr>
            <a:endParaRPr lang="en-US" dirty="0" smtClean="0"/>
          </a:p>
          <a:p>
            <a:endParaRPr lang="en-US" dirty="0"/>
          </a:p>
        </p:txBody>
      </p:sp>
    </p:spTree>
    <p:extLst>
      <p:ext uri="{BB962C8B-B14F-4D97-AF65-F5344CB8AC3E}">
        <p14:creationId xmlns:p14="http://schemas.microsoft.com/office/powerpoint/2010/main" val="1920912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FEMALE GAZE (?)</a:t>
            </a:r>
          </a:p>
        </p:txBody>
      </p:sp>
      <p:sp>
        <p:nvSpPr>
          <p:cNvPr id="3" name="Content Placeholder 2"/>
          <p:cNvSpPr>
            <a:spLocks noGrp="1"/>
          </p:cNvSpPr>
          <p:nvPr>
            <p:ph idx="1"/>
          </p:nvPr>
        </p:nvSpPr>
        <p:spPr/>
        <p:txBody>
          <a:bodyPr/>
          <a:lstStyle/>
          <a:p>
            <a:r>
              <a:rPr lang="en-US" dirty="0" smtClean="0"/>
              <a:t>Men </a:t>
            </a:r>
            <a:r>
              <a:rPr lang="en-US" dirty="0"/>
              <a:t>may be objectified or dehumanized on screen, </a:t>
            </a:r>
            <a:r>
              <a:rPr lang="en-US" dirty="0" smtClean="0"/>
              <a:t>but are they ever </a:t>
            </a:r>
            <a:r>
              <a:rPr lang="en-US" b="1" dirty="0" smtClean="0"/>
              <a:t>debased</a:t>
            </a:r>
            <a:r>
              <a:rPr lang="en-US" dirty="0"/>
              <a:t>?</a:t>
            </a:r>
          </a:p>
          <a:p>
            <a:r>
              <a:rPr lang="en-US" dirty="0"/>
              <a:t>“Not only must looking come with some ‘back up’—physical, economic, social—</a:t>
            </a:r>
            <a:r>
              <a:rPr lang="en-US" b="1" dirty="0"/>
              <a:t>‘being looked at’ must </a:t>
            </a:r>
            <a:r>
              <a:rPr lang="en-US" b="1" dirty="0" smtClean="0"/>
              <a:t>activate </a:t>
            </a:r>
            <a:r>
              <a:rPr lang="en-US" b="1" dirty="0"/>
              <a:t>some level of female narcissism. </a:t>
            </a:r>
            <a:r>
              <a:rPr lang="en-US" dirty="0"/>
              <a:t>Women themselves must not be indifferent to the gaze turned upon them; they must have internalized a certain assignment of positions” (</a:t>
            </a:r>
            <a:r>
              <a:rPr lang="en-US" dirty="0" err="1"/>
              <a:t>Devereaux</a:t>
            </a:r>
            <a:r>
              <a:rPr lang="en-US" dirty="0"/>
              <a:t> 1990, 341)</a:t>
            </a:r>
            <a:r>
              <a:rPr lang="en-US" dirty="0" smtClean="0"/>
              <a:t>.</a:t>
            </a:r>
          </a:p>
        </p:txBody>
      </p:sp>
    </p:spTree>
    <p:extLst>
      <p:ext uri="{BB962C8B-B14F-4D97-AF65-F5344CB8AC3E}">
        <p14:creationId xmlns:p14="http://schemas.microsoft.com/office/powerpoint/2010/main" val="2713739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COMBATTING THE GAZE (?)</a:t>
            </a:r>
            <a:endParaRPr lang="en-US" dirty="0"/>
          </a:p>
        </p:txBody>
      </p:sp>
      <p:sp>
        <p:nvSpPr>
          <p:cNvPr id="3" name="Content Placeholder 2"/>
          <p:cNvSpPr>
            <a:spLocks noGrp="1"/>
          </p:cNvSpPr>
          <p:nvPr>
            <p:ph idx="1"/>
          </p:nvPr>
        </p:nvSpPr>
        <p:spPr/>
        <p:txBody>
          <a:bodyPr/>
          <a:lstStyle/>
          <a:p>
            <a:r>
              <a:rPr lang="en-US" dirty="0"/>
              <a:t>Within the Hollywood system, is it possible to </a:t>
            </a:r>
            <a:r>
              <a:rPr lang="en-US" b="1" dirty="0"/>
              <a:t>break </a:t>
            </a:r>
            <a:r>
              <a:rPr lang="en-US" dirty="0" smtClean="0"/>
              <a:t>the structure of </a:t>
            </a:r>
            <a:r>
              <a:rPr lang="en-US" dirty="0"/>
              <a:t>male/</a:t>
            </a:r>
            <a:r>
              <a:rPr lang="en-US" dirty="0" smtClean="0"/>
              <a:t>female, active/passive, </a:t>
            </a:r>
            <a:r>
              <a:rPr lang="en-US" dirty="0"/>
              <a:t>or is the best we can do to simply reverse </a:t>
            </a:r>
            <a:r>
              <a:rPr lang="en-US" dirty="0" smtClean="0"/>
              <a:t>which groups of individuals realize these </a:t>
            </a:r>
            <a:r>
              <a:rPr lang="en-US" dirty="0"/>
              <a:t>roles? </a:t>
            </a:r>
          </a:p>
          <a:p>
            <a:endParaRPr lang="en-US" dirty="0"/>
          </a:p>
        </p:txBody>
      </p:sp>
    </p:spTree>
    <p:extLst>
      <p:ext uri="{BB962C8B-B14F-4D97-AF65-F5344CB8AC3E}">
        <p14:creationId xmlns:p14="http://schemas.microsoft.com/office/powerpoint/2010/main" val="9825257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COMBATTING THE GAZE (?)</a:t>
            </a:r>
            <a:endParaRPr lang="en-US" dirty="0"/>
          </a:p>
        </p:txBody>
      </p:sp>
      <p:pic>
        <p:nvPicPr>
          <p:cNvPr id="5" name="Picture 4" descr="the-tu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525" y="1524000"/>
            <a:ext cx="5958924" cy="3909054"/>
          </a:xfrm>
          <a:prstGeom prst="rect">
            <a:avLst/>
          </a:prstGeom>
        </p:spPr>
      </p:pic>
      <p:sp>
        <p:nvSpPr>
          <p:cNvPr id="6" name="Rectangle 5"/>
          <p:cNvSpPr/>
          <p:nvPr/>
        </p:nvSpPr>
        <p:spPr>
          <a:xfrm>
            <a:off x="1608525" y="5800831"/>
            <a:ext cx="5958924" cy="954107"/>
          </a:xfrm>
          <a:prstGeom prst="rect">
            <a:avLst/>
          </a:prstGeom>
        </p:spPr>
        <p:txBody>
          <a:bodyPr wrap="square">
            <a:spAutoFit/>
          </a:bodyPr>
          <a:lstStyle/>
          <a:p>
            <a:r>
              <a:rPr lang="en-US" sz="2400" baseline="30000" dirty="0" smtClean="0"/>
              <a:t>“[T]he spectator</a:t>
            </a:r>
            <a:r>
              <a:rPr lang="en-US" sz="2400" dirty="0" smtClean="0"/>
              <a:t> </a:t>
            </a:r>
            <a:r>
              <a:rPr lang="en-US" sz="2400" baseline="30000" dirty="0"/>
              <a:t>. . . is made highly conscious of the act of spectating. . . . the subject of Degas’s Bathers is indeed the voyeuristic gaze of the artist/</a:t>
            </a:r>
            <a:r>
              <a:rPr lang="en-US" sz="2400" baseline="30000" dirty="0" smtClean="0"/>
              <a:t>spectator” </a:t>
            </a:r>
            <a:r>
              <a:rPr lang="en-US" sz="2400" baseline="30000" dirty="0"/>
              <a:t>(</a:t>
            </a:r>
            <a:r>
              <a:rPr lang="en-US" sz="2400" baseline="30000" dirty="0" err="1"/>
              <a:t>Callen</a:t>
            </a:r>
            <a:r>
              <a:rPr lang="en-US" sz="2400" baseline="30000" dirty="0"/>
              <a:t> </a:t>
            </a:r>
            <a:r>
              <a:rPr lang="en-US" sz="2400" baseline="30000" dirty="0" smtClean="0"/>
              <a:t>1995, </a:t>
            </a:r>
            <a:r>
              <a:rPr lang="en-US" sz="2400" baseline="30000" dirty="0"/>
              <a:t>137</a:t>
            </a:r>
            <a:r>
              <a:rPr lang="en-US" sz="2400" baseline="30000" dirty="0" smtClean="0"/>
              <a:t>).</a:t>
            </a:r>
            <a:endParaRPr lang="en-US" sz="2400" dirty="0"/>
          </a:p>
        </p:txBody>
      </p:sp>
      <p:sp>
        <p:nvSpPr>
          <p:cNvPr id="7" name="TextBox 6"/>
          <p:cNvSpPr txBox="1"/>
          <p:nvPr/>
        </p:nvSpPr>
        <p:spPr>
          <a:xfrm>
            <a:off x="1608525" y="5433054"/>
            <a:ext cx="5958924" cy="369332"/>
          </a:xfrm>
          <a:prstGeom prst="rect">
            <a:avLst/>
          </a:prstGeom>
          <a:noFill/>
        </p:spPr>
        <p:txBody>
          <a:bodyPr wrap="square" rtlCol="0">
            <a:spAutoFit/>
          </a:bodyPr>
          <a:lstStyle/>
          <a:p>
            <a:pPr algn="ctr"/>
            <a:r>
              <a:rPr lang="en-US" i="1" dirty="0" smtClean="0"/>
              <a:t>The Tub </a:t>
            </a:r>
            <a:r>
              <a:rPr lang="en-US" dirty="0" smtClean="0"/>
              <a:t>– Edgar Degas</a:t>
            </a:r>
          </a:p>
        </p:txBody>
      </p:sp>
    </p:spTree>
    <p:extLst>
      <p:ext uri="{BB962C8B-B14F-4D97-AF65-F5344CB8AC3E}">
        <p14:creationId xmlns:p14="http://schemas.microsoft.com/office/powerpoint/2010/main" val="1247107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SYMBOLIC</a:t>
            </a:r>
            <a:endParaRPr lang="en-US" dirty="0"/>
          </a:p>
        </p:txBody>
      </p:sp>
      <p:sp>
        <p:nvSpPr>
          <p:cNvPr id="3" name="Content Placeholder 2"/>
          <p:cNvSpPr>
            <a:spLocks noGrp="1"/>
          </p:cNvSpPr>
          <p:nvPr>
            <p:ph idx="1"/>
          </p:nvPr>
        </p:nvSpPr>
        <p:spPr/>
        <p:txBody>
          <a:bodyPr/>
          <a:lstStyle/>
          <a:p>
            <a:r>
              <a:rPr lang="en-US" dirty="0" smtClean="0"/>
              <a:t>“He” functions as the unmarked term, “she” as the marked term.</a:t>
            </a:r>
          </a:p>
          <a:p>
            <a:r>
              <a:rPr lang="en-US" dirty="0" smtClean="0"/>
              <a:t>“He or she” connotes an </a:t>
            </a:r>
            <a:r>
              <a:rPr lang="en-US" b="1" dirty="0" smtClean="0"/>
              <a:t>ordering</a:t>
            </a:r>
            <a:r>
              <a:rPr lang="en-US" dirty="0" smtClean="0"/>
              <a:t>.</a:t>
            </a:r>
          </a:p>
          <a:p>
            <a:r>
              <a:rPr lang="en-US" dirty="0" smtClean="0"/>
              <a:t>“She or he” sounds weird. Why?</a:t>
            </a:r>
            <a:endParaRPr lang="en-US" dirty="0"/>
          </a:p>
        </p:txBody>
      </p:sp>
    </p:spTree>
    <p:extLst>
      <p:ext uri="{BB962C8B-B14F-4D97-AF65-F5344CB8AC3E}">
        <p14:creationId xmlns:p14="http://schemas.microsoft.com/office/powerpoint/2010/main" val="1076054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COMBATTING THE GAZE (?)</a:t>
            </a:r>
            <a:endParaRPr lang="en-US" dirty="0"/>
          </a:p>
        </p:txBody>
      </p:sp>
      <p:sp>
        <p:nvSpPr>
          <p:cNvPr id="3" name="Content Placeholder 2"/>
          <p:cNvSpPr>
            <a:spLocks noGrp="1"/>
          </p:cNvSpPr>
          <p:nvPr>
            <p:ph idx="1"/>
          </p:nvPr>
        </p:nvSpPr>
        <p:spPr>
          <a:xfrm>
            <a:off x="457200" y="1600200"/>
            <a:ext cx="5751988" cy="4876800"/>
          </a:xfrm>
        </p:spPr>
        <p:txBody>
          <a:bodyPr>
            <a:normAutofit lnSpcReduction="10000"/>
          </a:bodyPr>
          <a:lstStyle/>
          <a:p>
            <a:r>
              <a:rPr lang="en-US" dirty="0" smtClean="0"/>
              <a:t>“In </a:t>
            </a:r>
            <a:r>
              <a:rPr lang="en-US" i="1" dirty="0"/>
              <a:t>Vertigo</a:t>
            </a:r>
            <a:r>
              <a:rPr lang="en-US" dirty="0"/>
              <a:t>, erotic involvement with the look is disorienting: the spectator’s fascination is turned against him as the narrative carries him through and entwines him with the processes that he is himself exercising. The Hitchcock hero here </a:t>
            </a:r>
            <a:r>
              <a:rPr lang="en-US" dirty="0" smtClean="0"/>
              <a:t>. . . has </a:t>
            </a:r>
            <a:r>
              <a:rPr lang="en-US" dirty="0"/>
              <a:t>all the attributes of the patriarchal super-ego. </a:t>
            </a:r>
            <a:r>
              <a:rPr lang="en-US" b="1" dirty="0"/>
              <a:t>Hence the spectator, lulled into a false sense of security by the apparent legality of his surrogate, sees through his look and finds himself exposed as complicit, caught in the moral ambiguity of </a:t>
            </a:r>
            <a:r>
              <a:rPr lang="en-US" b="1" dirty="0" smtClean="0"/>
              <a:t>looking</a:t>
            </a:r>
            <a:r>
              <a:rPr lang="en-US" dirty="0" smtClean="0"/>
              <a:t>” </a:t>
            </a:r>
            <a:r>
              <a:rPr lang="en-US" dirty="0"/>
              <a:t>(814–15</a:t>
            </a:r>
            <a:r>
              <a:rPr lang="en-US" dirty="0" smtClean="0"/>
              <a:t>).</a:t>
            </a:r>
            <a:endParaRPr lang="en-US" dirty="0"/>
          </a:p>
          <a:p>
            <a:endParaRPr lang="en-US" dirty="0"/>
          </a:p>
        </p:txBody>
      </p:sp>
      <p:pic>
        <p:nvPicPr>
          <p:cNvPr id="4" name="Picture 3" descr="Vertigomovie_restora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188" y="1600200"/>
            <a:ext cx="2549828" cy="3951620"/>
          </a:xfrm>
          <a:prstGeom prst="rect">
            <a:avLst/>
          </a:prstGeom>
        </p:spPr>
      </p:pic>
    </p:spTree>
    <p:extLst>
      <p:ext uri="{BB962C8B-B14F-4D97-AF65-F5344CB8AC3E}">
        <p14:creationId xmlns:p14="http://schemas.microsoft.com/office/powerpoint/2010/main" val="28187650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portrait_laura_mulvey_cbirkbeckuniversity_0.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46123" y="-692654"/>
            <a:ext cx="9612645" cy="7691744"/>
          </a:xfrm>
          <a:prstGeom prst="rect">
            <a:avLst/>
          </a:prstGeom>
          <a:noFill/>
          <a:ln>
            <a:noFill/>
          </a:ln>
        </p:spPr>
      </p:pic>
      <p:sp>
        <p:nvSpPr>
          <p:cNvPr id="2" name="Title 1"/>
          <p:cNvSpPr>
            <a:spLocks noGrp="1"/>
          </p:cNvSpPr>
          <p:nvPr>
            <p:ph type="title"/>
          </p:nvPr>
        </p:nvSpPr>
        <p:spPr/>
        <p:txBody>
          <a:bodyPr>
            <a:normAutofit/>
          </a:bodyPr>
          <a:lstStyle/>
          <a:p>
            <a:r>
              <a:rPr lang="en-US" sz="4100" dirty="0"/>
              <a:t>Visual Pleasure and Narrative Cinema</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08074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SCOPOPHILIA</a:t>
            </a:r>
            <a:endParaRPr lang="en-US" dirty="0"/>
          </a:p>
        </p:txBody>
      </p:sp>
      <p:sp>
        <p:nvSpPr>
          <p:cNvPr id="3" name="Content Placeholder 2"/>
          <p:cNvSpPr>
            <a:spLocks noGrp="1"/>
          </p:cNvSpPr>
          <p:nvPr>
            <p:ph idx="1"/>
          </p:nvPr>
        </p:nvSpPr>
        <p:spPr/>
        <p:txBody>
          <a:bodyPr>
            <a:normAutofit/>
          </a:bodyPr>
          <a:lstStyle/>
          <a:p>
            <a:r>
              <a:rPr lang="en-US" dirty="0" smtClean="0"/>
              <a:t>“It </a:t>
            </a:r>
            <a:r>
              <a:rPr lang="en-US" dirty="0"/>
              <a:t>is said that </a:t>
            </a:r>
            <a:r>
              <a:rPr lang="en-US" dirty="0" err="1"/>
              <a:t>analysing</a:t>
            </a:r>
            <a:r>
              <a:rPr lang="en-US" dirty="0"/>
              <a:t> pleasure, or beauty, destroys it. That is the intention of this article” </a:t>
            </a:r>
            <a:r>
              <a:rPr lang="en-US" dirty="0" smtClean="0"/>
              <a:t>(805).</a:t>
            </a:r>
          </a:p>
          <a:p>
            <a:r>
              <a:rPr lang="en-US" dirty="0" smtClean="0"/>
              <a:t>Hollywood </a:t>
            </a:r>
            <a:r>
              <a:rPr lang="en-US" dirty="0"/>
              <a:t>cinema largely thrives on its ability to produce </a:t>
            </a:r>
            <a:r>
              <a:rPr lang="en-US" b="1" dirty="0">
                <a:solidFill>
                  <a:srgbClr val="0000FF"/>
                </a:solidFill>
              </a:rPr>
              <a:t>scopophilic pleasure</a:t>
            </a:r>
            <a:r>
              <a:rPr lang="en-US" dirty="0"/>
              <a:t>.</a:t>
            </a:r>
          </a:p>
          <a:p>
            <a:r>
              <a:rPr lang="en-US" b="1" dirty="0">
                <a:solidFill>
                  <a:srgbClr val="0000FF"/>
                </a:solidFill>
              </a:rPr>
              <a:t>Scopophilia</a:t>
            </a:r>
            <a:r>
              <a:rPr lang="en-US" dirty="0"/>
              <a:t> is pleasure in looking by taking others as “objects” and “subjecting them to a controlling and curious gaze” (806).</a:t>
            </a:r>
          </a:p>
          <a:p>
            <a:r>
              <a:rPr lang="en-US" dirty="0"/>
              <a:t>This instinct first manifests in childhood and </a:t>
            </a:r>
            <a:r>
              <a:rPr lang="en-US" dirty="0" smtClean="0"/>
              <a:t>then continues </a:t>
            </a:r>
            <a:r>
              <a:rPr lang="en-US" dirty="0"/>
              <a:t>into adulthood. </a:t>
            </a:r>
          </a:p>
          <a:p>
            <a:r>
              <a:rPr lang="en-US" dirty="0" smtClean="0"/>
              <a:t>In extreme cases, this instinct </a:t>
            </a:r>
            <a:r>
              <a:rPr lang="en-US" dirty="0"/>
              <a:t>can become </a:t>
            </a:r>
            <a:r>
              <a:rPr lang="en-US" b="1" dirty="0">
                <a:solidFill>
                  <a:srgbClr val="0000FF"/>
                </a:solidFill>
              </a:rPr>
              <a:t>fixated</a:t>
            </a:r>
            <a:r>
              <a:rPr lang="en-US" dirty="0"/>
              <a:t> into a perversion.</a:t>
            </a:r>
          </a:p>
          <a:p>
            <a:endParaRPr lang="en-US" dirty="0"/>
          </a:p>
        </p:txBody>
      </p:sp>
    </p:spTree>
    <p:extLst>
      <p:ext uri="{BB962C8B-B14F-4D97-AF65-F5344CB8AC3E}">
        <p14:creationId xmlns:p14="http://schemas.microsoft.com/office/powerpoint/2010/main" val="528282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SCOPOPHILIA</a:t>
            </a:r>
            <a:endParaRPr lang="en-US" dirty="0"/>
          </a:p>
        </p:txBody>
      </p:sp>
      <p:sp>
        <p:nvSpPr>
          <p:cNvPr id="3" name="Content Placeholder 2"/>
          <p:cNvSpPr>
            <a:spLocks noGrp="1"/>
          </p:cNvSpPr>
          <p:nvPr>
            <p:ph idx="1"/>
          </p:nvPr>
        </p:nvSpPr>
        <p:spPr/>
        <p:txBody>
          <a:bodyPr/>
          <a:lstStyle/>
          <a:p>
            <a:r>
              <a:rPr lang="en-US" dirty="0" smtClean="0"/>
              <a:t>How should we understand the notion of a “</a:t>
            </a:r>
            <a:r>
              <a:rPr lang="en-US" b="1" dirty="0" smtClean="0"/>
              <a:t>controlling and curious gaze</a:t>
            </a:r>
            <a:r>
              <a:rPr lang="en-US" dirty="0" smtClean="0"/>
              <a:t>”?</a:t>
            </a:r>
            <a:endParaRPr lang="en-US" dirty="0"/>
          </a:p>
        </p:txBody>
      </p:sp>
    </p:spTree>
    <p:extLst>
      <p:ext uri="{BB962C8B-B14F-4D97-AF65-F5344CB8AC3E}">
        <p14:creationId xmlns:p14="http://schemas.microsoft.com/office/powerpoint/2010/main" val="28687061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SCOPOPHILIA</a:t>
            </a:r>
            <a:endParaRPr lang="en-US" dirty="0"/>
          </a:p>
        </p:txBody>
      </p:sp>
      <p:pic>
        <p:nvPicPr>
          <p:cNvPr id="4" name="Picture 3" descr="Heather+Stewart+Whyte,+keyhole,+French+Vogue,+1994+LR.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6097" y="3420256"/>
            <a:ext cx="2350147" cy="3176947"/>
          </a:xfrm>
          <a:prstGeom prst="rect">
            <a:avLst/>
          </a:prstGeom>
        </p:spPr>
      </p:pic>
      <p:pic>
        <p:nvPicPr>
          <p:cNvPr id="7" name="Picture 6" descr="back-view-of-people-watching-movie-in-the-cinema-defocused-screen-with-film-lightening-viewers-in-dark-hall_nkzgunci__F00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9719" y="3420256"/>
            <a:ext cx="6024433" cy="3176947"/>
          </a:xfrm>
          <a:prstGeom prst="rect">
            <a:avLst/>
          </a:prstGeom>
        </p:spPr>
      </p:pic>
      <p:sp>
        <p:nvSpPr>
          <p:cNvPr id="15" name="Left Brace 14"/>
          <p:cNvSpPr/>
          <p:nvPr/>
        </p:nvSpPr>
        <p:spPr>
          <a:xfrm rot="5400000">
            <a:off x="3478935" y="575666"/>
            <a:ext cx="549687" cy="48556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extBox 15"/>
          <p:cNvSpPr txBox="1"/>
          <p:nvPr/>
        </p:nvSpPr>
        <p:spPr>
          <a:xfrm>
            <a:off x="1366795" y="1524000"/>
            <a:ext cx="4766697" cy="1754327"/>
          </a:xfrm>
          <a:prstGeom prst="rect">
            <a:avLst/>
          </a:prstGeom>
          <a:noFill/>
        </p:spPr>
        <p:txBody>
          <a:bodyPr wrap="square" rtlCol="0">
            <a:spAutoFit/>
          </a:bodyPr>
          <a:lstStyle/>
          <a:p>
            <a:pPr algn="ctr"/>
            <a:r>
              <a:rPr lang="en-US" dirty="0" smtClean="0"/>
              <a:t>Active gaze </a:t>
            </a:r>
            <a:r>
              <a:rPr lang="en-US" dirty="0">
                <a:latin typeface="Zapf Dingbats"/>
                <a:ea typeface="Zapf Dingbats"/>
                <a:cs typeface="Zapf Dingbats"/>
                <a:sym typeface="Zapf Dingbats"/>
              </a:rPr>
              <a:t>✓</a:t>
            </a:r>
            <a:endParaRPr lang="en-US" dirty="0" smtClean="0"/>
          </a:p>
          <a:p>
            <a:pPr algn="ctr"/>
            <a:r>
              <a:rPr lang="en-US" dirty="0" smtClean="0"/>
              <a:t>Passive object </a:t>
            </a:r>
            <a:r>
              <a:rPr lang="en-US" dirty="0" smtClean="0">
                <a:latin typeface="Zapf Dingbats"/>
                <a:ea typeface="Zapf Dingbats"/>
                <a:cs typeface="Zapf Dingbats"/>
                <a:sym typeface="Zapf Dingbats"/>
              </a:rPr>
              <a:t>✓</a:t>
            </a:r>
          </a:p>
          <a:p>
            <a:pPr algn="ctr"/>
            <a:r>
              <a:rPr lang="en-US" dirty="0"/>
              <a:t>Voyeuristic experience </a:t>
            </a:r>
            <a:r>
              <a:rPr lang="en-US" dirty="0" smtClean="0">
                <a:latin typeface="Zapf Dingbats"/>
                <a:ea typeface="Zapf Dingbats"/>
                <a:cs typeface="Zapf Dingbats"/>
                <a:sym typeface="Zapf Dingbats"/>
              </a:rPr>
              <a:t>✓</a:t>
            </a:r>
          </a:p>
          <a:p>
            <a:pPr algn="ctr"/>
            <a:r>
              <a:rPr lang="en-US" dirty="0" smtClean="0">
                <a:sym typeface="Zapf Dingbats"/>
              </a:rPr>
              <a:t>Literal seeing </a:t>
            </a:r>
            <a:r>
              <a:rPr lang="en-US" dirty="0" smtClean="0">
                <a:latin typeface="Zapf Dingbats"/>
                <a:ea typeface="Zapf Dingbats"/>
                <a:cs typeface="Zapf Dingbats"/>
                <a:sym typeface="Zapf Dingbats"/>
              </a:rPr>
              <a:t>✓</a:t>
            </a:r>
            <a:endParaRPr lang="en-US" dirty="0">
              <a:latin typeface="Zapf Dingbats"/>
              <a:ea typeface="Zapf Dingbats"/>
              <a:cs typeface="Zapf Dingbats"/>
              <a:sym typeface="Zapf Dingbats"/>
            </a:endParaRPr>
          </a:p>
          <a:p>
            <a:pPr algn="ctr"/>
            <a:endParaRPr lang="en-US" dirty="0"/>
          </a:p>
          <a:p>
            <a:pPr algn="ctr"/>
            <a:endParaRPr lang="en-US" dirty="0"/>
          </a:p>
        </p:txBody>
      </p:sp>
    </p:spTree>
    <p:extLst>
      <p:ext uri="{BB962C8B-B14F-4D97-AF65-F5344CB8AC3E}">
        <p14:creationId xmlns:p14="http://schemas.microsoft.com/office/powerpoint/2010/main" val="242697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NARCISSISM </a:t>
            </a:r>
            <a:endParaRPr lang="en-US" dirty="0"/>
          </a:p>
        </p:txBody>
      </p:sp>
      <p:pic>
        <p:nvPicPr>
          <p:cNvPr id="4" name="Picture 3" descr="Baby-Looking-in-Mirr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265" y="1882588"/>
            <a:ext cx="6357471" cy="4238314"/>
          </a:xfrm>
          <a:prstGeom prst="rect">
            <a:avLst/>
          </a:prstGeom>
        </p:spPr>
      </p:pic>
      <p:sp>
        <p:nvSpPr>
          <p:cNvPr id="5" name="TextBox 4"/>
          <p:cNvSpPr txBox="1"/>
          <p:nvPr/>
        </p:nvSpPr>
        <p:spPr>
          <a:xfrm>
            <a:off x="1393265" y="6120902"/>
            <a:ext cx="6357471" cy="369332"/>
          </a:xfrm>
          <a:prstGeom prst="rect">
            <a:avLst/>
          </a:prstGeom>
          <a:noFill/>
        </p:spPr>
        <p:txBody>
          <a:bodyPr wrap="square" rtlCol="0">
            <a:spAutoFit/>
          </a:bodyPr>
          <a:lstStyle/>
          <a:p>
            <a:pPr algn="ctr"/>
            <a:r>
              <a:rPr lang="en-US" cap="small" dirty="0" smtClean="0"/>
              <a:t>the mirror stage</a:t>
            </a:r>
            <a:endParaRPr lang="en-US" cap="small" dirty="0"/>
          </a:p>
        </p:txBody>
      </p:sp>
    </p:spTree>
    <p:extLst>
      <p:ext uri="{BB962C8B-B14F-4D97-AF65-F5344CB8AC3E}">
        <p14:creationId xmlns:p14="http://schemas.microsoft.com/office/powerpoint/2010/main" val="12744980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NARCISSISM </a:t>
            </a:r>
          </a:p>
        </p:txBody>
      </p:sp>
      <p:pic>
        <p:nvPicPr>
          <p:cNvPr id="4" name="Picture 3" descr="kids-tv-ads-for-unhealthy-food-skyrocketed-in-just-4-years-huffpos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96503"/>
            <a:ext cx="8259602" cy="4324399"/>
          </a:xfrm>
          <a:prstGeom prst="rect">
            <a:avLst/>
          </a:prstGeom>
        </p:spPr>
      </p:pic>
      <p:sp>
        <p:nvSpPr>
          <p:cNvPr id="5" name="TextBox 4"/>
          <p:cNvSpPr txBox="1"/>
          <p:nvPr/>
        </p:nvSpPr>
        <p:spPr>
          <a:xfrm>
            <a:off x="457201" y="6120902"/>
            <a:ext cx="8229600" cy="369332"/>
          </a:xfrm>
          <a:prstGeom prst="rect">
            <a:avLst/>
          </a:prstGeom>
          <a:noFill/>
        </p:spPr>
        <p:txBody>
          <a:bodyPr wrap="square" rtlCol="0">
            <a:spAutoFit/>
          </a:bodyPr>
          <a:lstStyle/>
          <a:p>
            <a:pPr algn="ctr"/>
            <a:r>
              <a:rPr lang="en-US" cap="small" dirty="0" smtClean="0"/>
              <a:t>the “mirror” stage</a:t>
            </a:r>
            <a:endParaRPr lang="en-US" cap="small" dirty="0"/>
          </a:p>
        </p:txBody>
      </p:sp>
    </p:spTree>
    <p:extLst>
      <p:ext uri="{BB962C8B-B14F-4D97-AF65-F5344CB8AC3E}">
        <p14:creationId xmlns:p14="http://schemas.microsoft.com/office/powerpoint/2010/main" val="200622802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9364</TotalTime>
  <Words>2776</Words>
  <Application>Microsoft Macintosh PowerPoint</Application>
  <PresentationFormat>On-screen Show (4:3)</PresentationFormat>
  <Paragraphs>168</Paragraphs>
  <Slides>30</Slides>
  <Notes>22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Clarity</vt:lpstr>
      <vt:lpstr>The male gaze</vt:lpstr>
      <vt:lpstr>THE SYMBOLIC</vt:lpstr>
      <vt:lpstr>THE SYMBOLIC</vt:lpstr>
      <vt:lpstr>Visual Pleasure and Narrative Cinema</vt:lpstr>
      <vt:lpstr>SCOPOPHILIA</vt:lpstr>
      <vt:lpstr>SCOPOPHILIA</vt:lpstr>
      <vt:lpstr>SCOPOPHILIA</vt:lpstr>
      <vt:lpstr>NARCISSISM </vt:lpstr>
      <vt:lpstr>NARCISSISM </vt:lpstr>
      <vt:lpstr>THE MALE GAZE</vt:lpstr>
      <vt:lpstr>THE MALE GAZE</vt:lpstr>
      <vt:lpstr>THE MALE GAZE</vt:lpstr>
      <vt:lpstr>THE MALE GAZE</vt:lpstr>
      <vt:lpstr>THE MALE NARRATIVE</vt:lpstr>
      <vt:lpstr>TWO STRATEGIES </vt:lpstr>
      <vt:lpstr>TWO STRATEGIES </vt:lpstr>
      <vt:lpstr>TWO STRATEGIES</vt:lpstr>
      <vt:lpstr>TWO STRATEGIES</vt:lpstr>
      <vt:lpstr>IMPLICATIONS </vt:lpstr>
      <vt:lpstr>OBJECTION</vt:lpstr>
      <vt:lpstr>OBJECTION</vt:lpstr>
      <vt:lpstr>OBJECTION</vt:lpstr>
      <vt:lpstr>OBJECTION</vt:lpstr>
      <vt:lpstr>SCOPOPHILIA</vt:lpstr>
      <vt:lpstr>OBJECTIFICATION</vt:lpstr>
      <vt:lpstr>THE FEMALE GAZE (?)</vt:lpstr>
      <vt:lpstr>THE FEMALE GAZE (?)</vt:lpstr>
      <vt:lpstr>COMBATTING THE GAZE (?)</vt:lpstr>
      <vt:lpstr>COMBATTING THE GAZE (?)</vt:lpstr>
      <vt:lpstr>COMBATTING THE GAZE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914</cp:revision>
  <dcterms:created xsi:type="dcterms:W3CDTF">2016-04-06T08:49:02Z</dcterms:created>
  <dcterms:modified xsi:type="dcterms:W3CDTF">2019-10-13T07:36:11Z</dcterms:modified>
</cp:coreProperties>
</file>