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32"/>
  </p:notesMasterIdLst>
  <p:sldIdLst>
    <p:sldId id="1408" r:id="rId2"/>
    <p:sldId id="1038" r:id="rId3"/>
    <p:sldId id="1414" r:id="rId4"/>
    <p:sldId id="1409" r:id="rId5"/>
    <p:sldId id="1410" r:id="rId6"/>
    <p:sldId id="1411" r:id="rId7"/>
    <p:sldId id="1412" r:id="rId8"/>
    <p:sldId id="1370" r:id="rId9"/>
    <p:sldId id="1372" r:id="rId10"/>
    <p:sldId id="1394" r:id="rId11"/>
    <p:sldId id="1373" r:id="rId12"/>
    <p:sldId id="1375" r:id="rId13"/>
    <p:sldId id="1377" r:id="rId14"/>
    <p:sldId id="1384" r:id="rId15"/>
    <p:sldId id="1387" r:id="rId16"/>
    <p:sldId id="1388" r:id="rId17"/>
    <p:sldId id="1389" r:id="rId18"/>
    <p:sldId id="1390" r:id="rId19"/>
    <p:sldId id="1392" r:id="rId20"/>
    <p:sldId id="1393" r:id="rId21"/>
    <p:sldId id="1385" r:id="rId22"/>
    <p:sldId id="1399" r:id="rId23"/>
    <p:sldId id="1386" r:id="rId24"/>
    <p:sldId id="1402" r:id="rId25"/>
    <p:sldId id="1403" r:id="rId26"/>
    <p:sldId id="1404" r:id="rId27"/>
    <p:sldId id="1415" r:id="rId28"/>
    <p:sldId id="1416" r:id="rId29"/>
    <p:sldId id="1405" r:id="rId30"/>
    <p:sldId id="1406"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9CCD"/>
    <a:srgbClr val="B7C8F0"/>
    <a:srgbClr val="000000"/>
    <a:srgbClr val="00BA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90" autoAdjust="0"/>
    <p:restoredTop sz="77912" autoAdjust="0"/>
  </p:normalViewPr>
  <p:slideViewPr>
    <p:cSldViewPr snapToGrid="0" snapToObjects="1">
      <p:cViewPr>
        <p:scale>
          <a:sx n="72" d="100"/>
          <a:sy n="72" d="100"/>
        </p:scale>
        <p:origin x="-768" y="-80"/>
      </p:cViewPr>
      <p:guideLst>
        <p:guide orient="horz" pos="2160"/>
        <p:guide pos="2880"/>
      </p:guideLst>
    </p:cSldViewPr>
  </p:slideViewPr>
  <p:notesTextViewPr>
    <p:cViewPr>
      <p:scale>
        <a:sx n="100" d="100"/>
        <a:sy n="100" d="100"/>
      </p:scale>
      <p:origin x="0" y="1032"/>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025C21-09F6-8747-A488-1AA892EEEB6D}" type="datetimeFigureOut">
              <a:rPr lang="en-US" smtClean="0"/>
              <a:t>10/11/19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50A182-F080-BA40-A1F2-AB9B5BAA0E59}" type="slidenum">
              <a:rPr lang="en-US" smtClean="0"/>
              <a:t>‹#›</a:t>
            </a:fld>
            <a:endParaRPr lang="en-US"/>
          </a:p>
        </p:txBody>
      </p:sp>
    </p:spTree>
    <p:extLst>
      <p:ext uri="{BB962C8B-B14F-4D97-AF65-F5344CB8AC3E}">
        <p14:creationId xmlns:p14="http://schemas.microsoft.com/office/powerpoint/2010/main" val="13564236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i="0" dirty="0"/>
          </a:p>
        </p:txBody>
      </p:sp>
      <p:sp>
        <p:nvSpPr>
          <p:cNvPr id="4" name="Slide Number Placeholder 3"/>
          <p:cNvSpPr>
            <a:spLocks noGrp="1"/>
          </p:cNvSpPr>
          <p:nvPr>
            <p:ph type="sldNum" sz="quarter" idx="10"/>
          </p:nvPr>
        </p:nvSpPr>
        <p:spPr/>
        <p:txBody>
          <a:bodyPr/>
          <a:lstStyle/>
          <a:p>
            <a:fld id="{A750A182-F080-BA40-A1F2-AB9B5BAA0E59}" type="slidenum">
              <a:rPr lang="en-US" smtClean="0"/>
              <a:t>2</a:t>
            </a:fld>
            <a:endParaRPr lang="en-US"/>
          </a:p>
        </p:txBody>
      </p:sp>
    </p:spTree>
    <p:extLst>
      <p:ext uri="{BB962C8B-B14F-4D97-AF65-F5344CB8AC3E}">
        <p14:creationId xmlns:p14="http://schemas.microsoft.com/office/powerpoint/2010/main" val="1924964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“Consider, for example, a policy for admitting persons to medical school which resulted in better and better medical service for white people, but worse and worse medical service for black people. This policy would be unjust, however great the medical expertise—certainly a good—it produced, unless color is relevant to the receiving of good medical attention” (16)</a:t>
            </a:r>
          </a:p>
          <a:p>
            <a:pPr marL="171450" indent="-171450">
              <a:buFont typeface="Arial"/>
              <a:buChar char="•"/>
            </a:pPr>
            <a:r>
              <a:rPr lang="en-US" dirty="0" smtClean="0"/>
              <a:t>“The point is that if black clients tend to trust and confide more in black lawyers and doctors, then color—functioning as merit—enables a good to be produced and distributed according to some principle of justice” (16)</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15</a:t>
            </a:fld>
            <a:endParaRPr lang="en-US"/>
          </a:p>
        </p:txBody>
      </p:sp>
    </p:spTree>
    <p:extLst>
      <p:ext uri="{BB962C8B-B14F-4D97-AF65-F5344CB8AC3E}">
        <p14:creationId xmlns:p14="http://schemas.microsoft.com/office/powerpoint/2010/main" val="1525217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“For example,</a:t>
            </a:r>
            <a:r>
              <a:rPr lang="en-US" baseline="0" dirty="0" smtClean="0"/>
              <a:t> a policy denying university admission to people who parted their hair on the right side would be unjust because the way in which people part their hair is irrelevant to a just policy of school admission. It does not matter in the least, in relation to the nature and object of education, that they choose how they part their hair” (16)</a:t>
            </a:r>
          </a:p>
          <a:p>
            <a:pPr marL="171450" indent="-171450">
              <a:buFont typeface="Arial"/>
              <a:buChar char="•"/>
            </a:pPr>
            <a:r>
              <a:rPr lang="en-US" baseline="0" dirty="0" smtClean="0"/>
              <a:t>“Similarly, even if black people could choose to become white, or could all easily pass as white, a law school or medical school that excluded blacks because they were black would still act unjustly. Nothing would have changed” (16)</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“The arguments in support of color-blindness tend to make the harmfulness of discrimination depend on the difficulty of avoiding it” (16)</a:t>
            </a:r>
            <a:endParaRPr lang="en-US" dirty="0" smtClean="0"/>
          </a:p>
          <a:p>
            <a:pPr marL="171450" indent="-171450">
              <a:buFont typeface="Arial"/>
              <a:buChar char="•"/>
            </a:pPr>
            <a:r>
              <a:rPr lang="en-US" dirty="0" smtClean="0"/>
              <a:t>“It diverts attention from the potential harmfulness of discrimination that </a:t>
            </a:r>
            <a:r>
              <a:rPr lang="en-US" b="0" i="1" dirty="0" smtClean="0"/>
              <a:t>can </a:t>
            </a:r>
            <a:r>
              <a:rPr lang="en-US" b="0" i="0" dirty="0" smtClean="0"/>
              <a:t>be avoided and brings the specious responsibility criterion into play” (16)</a:t>
            </a:r>
          </a:p>
          <a:p>
            <a:pPr marL="171450" indent="-171450">
              <a:buFont typeface="Arial"/>
              <a:buChar char="•"/>
            </a:pPr>
            <a:r>
              <a:rPr lang="en-US" b="0" i="0" dirty="0" smtClean="0"/>
              <a:t>“If</a:t>
            </a:r>
            <a:r>
              <a:rPr lang="en-US" b="0" i="0" baseline="0" dirty="0" smtClean="0"/>
              <a:t> he parts his hair on the left side he will presumably be admitted to law school. But then he will have knowingly complied with a foolish and unjust rule and this may well make him expedient and servile” (16)</a:t>
            </a:r>
          </a:p>
          <a:p>
            <a:pPr marL="171450" indent="-171450">
              <a:buFont typeface="Arial"/>
              <a:buChar char="•"/>
            </a:pPr>
            <a:r>
              <a:rPr lang="en-US" b="0" i="0" baseline="0" dirty="0" smtClean="0"/>
              <a:t>“Of course, he will not be harmed to the same extent and in the same way as the victim of racial discrimination. For example, he probably will not hate himself. Unlike color, the cause of his ill-treatment is too easily changed for him to conceive of it as essential to himself. Moreover, if he chooses to keep his hair parted on the right side and thus to forego law school, he </a:t>
            </a:r>
            <a:r>
              <a:rPr lang="en-US" b="0" i="1" baseline="0" dirty="0" smtClean="0"/>
              <a:t>knows </a:t>
            </a:r>
            <a:r>
              <a:rPr lang="en-US" b="0" i="0" baseline="0" dirty="0" smtClean="0"/>
              <a:t>that he is not going to law school because he freely chose to place a greater value on his integrity or on his taste in hairstyles than on a legal education. He knows this because he knows he could have chosen to change his hairstyle” (16</a:t>
            </a:r>
            <a:r>
              <a:rPr lang="mr-IN" b="0" i="0" baseline="0" dirty="0" smtClean="0"/>
              <a:t>–</a:t>
            </a:r>
            <a:r>
              <a:rPr lang="en-US" b="0" i="0" baseline="0" dirty="0" smtClean="0"/>
              <a:t>17) </a:t>
            </a:r>
          </a:p>
          <a:p>
            <a:pPr marL="171450" indent="-171450">
              <a:buFont typeface="Arial"/>
              <a:buChar char="•"/>
            </a:pPr>
            <a:r>
              <a:rPr lang="en-US" b="0" i="0" baseline="0" dirty="0" smtClean="0"/>
              <a:t>“As I noted earlier, this opportunity for self-assertion, and thus for self-knowledge and self-confidence, is denied the black person who is discriminated against on the basis of color” (17)</a:t>
            </a:r>
            <a:endParaRPr lang="en-US" dirty="0" smtClean="0"/>
          </a:p>
          <a:p>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16</a:t>
            </a:fld>
            <a:endParaRPr lang="en-US"/>
          </a:p>
        </p:txBody>
      </p:sp>
    </p:spTree>
    <p:extLst>
      <p:ext uri="{BB962C8B-B14F-4D97-AF65-F5344CB8AC3E}">
        <p14:creationId xmlns:p14="http://schemas.microsoft.com/office/powerpoint/2010/main" val="1521635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“The arguments in support of color-blindness tend to make the harmfulness of discrimination depend on the difficulty of avoiding it” (16)</a:t>
            </a:r>
            <a:endParaRPr lang="en-US" dirty="0" smtClean="0"/>
          </a:p>
          <a:p>
            <a:pPr marL="171450" indent="-171450">
              <a:buFont typeface="Arial"/>
              <a:buChar char="•"/>
            </a:pPr>
            <a:r>
              <a:rPr lang="en-US" dirty="0" smtClean="0"/>
              <a:t>“It diverts attention from the potential harmfulness of discrimination that </a:t>
            </a:r>
            <a:r>
              <a:rPr lang="en-US" b="0" i="1" dirty="0" smtClean="0"/>
              <a:t>can </a:t>
            </a:r>
            <a:r>
              <a:rPr lang="en-US" b="0" i="0" dirty="0" smtClean="0"/>
              <a:t>be avoided and brings the specious responsibility criterion into play” (16)</a:t>
            </a:r>
          </a:p>
          <a:p>
            <a:pPr marL="171450" indent="-171450">
              <a:buFont typeface="Arial"/>
              <a:buChar char="•"/>
            </a:pPr>
            <a:r>
              <a:rPr lang="en-US" b="0" i="0" dirty="0" smtClean="0"/>
              <a:t>“If</a:t>
            </a:r>
            <a:r>
              <a:rPr lang="en-US" b="0" i="0" baseline="0" dirty="0" smtClean="0"/>
              <a:t> he parts his hair on the left side he will presumably be admitted to law school. But then he will have knowingly complied with a foolish and unjust rule and this may well make him expedient and servile” (16)</a:t>
            </a:r>
          </a:p>
          <a:p>
            <a:pPr marL="171450" indent="-171450">
              <a:buFont typeface="Arial"/>
              <a:buChar char="•"/>
            </a:pPr>
            <a:r>
              <a:rPr lang="en-US" b="0" i="0" baseline="0" dirty="0" smtClean="0"/>
              <a:t>“Of course, he will not be harmed to the same extent and in the same way as the victim of racial discrimination. For example, he probably will not hate himself. Unlike color, the cause of his ill-treatment is too easily changed for him to conceive of it as essential to himself. Moreover, if he chooses to keep his hair parted on the right side and thus to forego law school, he </a:t>
            </a:r>
            <a:r>
              <a:rPr lang="en-US" b="0" i="1" baseline="0" dirty="0" smtClean="0"/>
              <a:t>knows </a:t>
            </a:r>
            <a:r>
              <a:rPr lang="en-US" b="0" i="0" baseline="0" dirty="0" smtClean="0"/>
              <a:t>that he is not going to law school because he freely chose to place a greater value on his integrity or on his taste in hairstyles than on a legal education. He knows this because he knows he could have chosen to change his hairstyle” (16</a:t>
            </a:r>
            <a:r>
              <a:rPr lang="mr-IN" b="0" i="0" baseline="0" dirty="0" smtClean="0"/>
              <a:t>–</a:t>
            </a:r>
            <a:r>
              <a:rPr lang="en-US" b="0" i="0" baseline="0" dirty="0" smtClean="0"/>
              <a:t>17) </a:t>
            </a:r>
          </a:p>
          <a:p>
            <a:pPr marL="171450" indent="-171450">
              <a:buFont typeface="Arial"/>
              <a:buChar char="•"/>
            </a:pPr>
            <a:r>
              <a:rPr lang="en-US" b="0" i="0" baseline="0" dirty="0" smtClean="0"/>
              <a:t>“As I noted earlier, this opportunity for self-assertion, and thus for self-knowledge and self-confidence, is denied the black person who is discriminated against on the basis of color” (17)</a:t>
            </a:r>
            <a:endParaRPr lang="en-US" dirty="0" smtClean="0"/>
          </a:p>
          <a:p>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17</a:t>
            </a:fld>
            <a:endParaRPr lang="en-US"/>
          </a:p>
        </p:txBody>
      </p:sp>
    </p:spTree>
    <p:extLst>
      <p:ext uri="{BB962C8B-B14F-4D97-AF65-F5344CB8AC3E}">
        <p14:creationId xmlns:p14="http://schemas.microsoft.com/office/powerpoint/2010/main" val="3255495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“The arguments in support of color-blindness tend to make the harmfulness of discrimination depend on the difficulty of avoiding it” (16)</a:t>
            </a:r>
            <a:endParaRPr lang="en-US" dirty="0" smtClean="0"/>
          </a:p>
          <a:p>
            <a:pPr marL="171450" indent="-171450">
              <a:buFont typeface="Arial"/>
              <a:buChar char="•"/>
            </a:pPr>
            <a:r>
              <a:rPr lang="en-US" dirty="0" smtClean="0"/>
              <a:t>“It diverts attention from the potential harmfulness of discrimination that </a:t>
            </a:r>
            <a:r>
              <a:rPr lang="en-US" b="0" i="1" dirty="0" smtClean="0"/>
              <a:t>can </a:t>
            </a:r>
            <a:r>
              <a:rPr lang="en-US" b="0" i="0" dirty="0" smtClean="0"/>
              <a:t>be avoided and brings the specious responsibility criterion into play” (16)</a:t>
            </a:r>
          </a:p>
          <a:p>
            <a:pPr marL="171450" indent="-171450">
              <a:buFont typeface="Arial"/>
              <a:buChar char="•"/>
            </a:pPr>
            <a:r>
              <a:rPr lang="en-US" b="0" i="0" dirty="0" smtClean="0"/>
              <a:t>“If</a:t>
            </a:r>
            <a:r>
              <a:rPr lang="en-US" b="0" i="0" baseline="0" dirty="0" smtClean="0"/>
              <a:t> he parts his hair on the left side he will presumably be admitted to law school. But then he will have knowingly complied with a foolish and unjust rule and this may well make him expedient and servile” (16)</a:t>
            </a:r>
          </a:p>
          <a:p>
            <a:pPr marL="171450" indent="-171450">
              <a:buFont typeface="Arial"/>
              <a:buChar char="•"/>
            </a:pPr>
            <a:r>
              <a:rPr lang="en-US" b="0" i="0" baseline="0" dirty="0" smtClean="0"/>
              <a:t>“Of course, he will not be harmed to the same extent and in the same way as the victim of racial discrimination. For example, he probably will not hate himself. Unlike color, the cause of his ill-treatment is too easily changed for him to conceive of it as essential to himself. Moreover, if he chooses to keep his hair parted on the right side and thus to forego law school, he </a:t>
            </a:r>
            <a:r>
              <a:rPr lang="en-US" b="0" i="1" baseline="0" dirty="0" smtClean="0"/>
              <a:t>knows </a:t>
            </a:r>
            <a:r>
              <a:rPr lang="en-US" b="0" i="0" baseline="0" dirty="0" smtClean="0"/>
              <a:t>that he is not going to law school because he freely chose to place a greater value on his integrity or on his taste in hairstyles than on a legal education. He knows this because he knows he could have chosen to change his hairstyle” (16</a:t>
            </a:r>
            <a:r>
              <a:rPr lang="mr-IN" b="0" i="0" baseline="0" dirty="0" smtClean="0"/>
              <a:t>–</a:t>
            </a:r>
            <a:r>
              <a:rPr lang="en-US" b="0" i="0" baseline="0" dirty="0" smtClean="0"/>
              <a:t>17) </a:t>
            </a:r>
          </a:p>
          <a:p>
            <a:pPr marL="171450" indent="-171450">
              <a:buFont typeface="Arial"/>
              <a:buChar char="•"/>
            </a:pPr>
            <a:r>
              <a:rPr lang="en-US" b="0" i="0" baseline="0" dirty="0" smtClean="0"/>
              <a:t>“As I noted earlier, this opportunity for self-assertion, and thus for self-knowledge and self-confidence, is denied the black person who is discriminated against on the basis of color” (17)</a:t>
            </a:r>
            <a:endParaRPr lang="en-US" dirty="0" smtClean="0"/>
          </a:p>
          <a:p>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18</a:t>
            </a:fld>
            <a:endParaRPr lang="en-US"/>
          </a:p>
        </p:txBody>
      </p:sp>
    </p:spTree>
    <p:extLst>
      <p:ext uri="{BB962C8B-B14F-4D97-AF65-F5344CB8AC3E}">
        <p14:creationId xmlns:p14="http://schemas.microsoft.com/office/powerpoint/2010/main" val="3911918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“Suppose, for example, that a person is not admitted to medical school to train to be a surgeon because he was born without fingers. If all things he wants require that he have fingers, he may conceivably come to suffer the same self-hatred and self-doubts as the victim of racial</a:t>
            </a:r>
            <a:r>
              <a:rPr lang="en-US" baseline="0" dirty="0" smtClean="0"/>
              <a:t> discrimination” (17)</a:t>
            </a:r>
          </a:p>
          <a:p>
            <a:pPr marL="171450" indent="-171450">
              <a:buFont typeface="Arial"/>
              <a:buChar char="•"/>
            </a:pPr>
            <a:r>
              <a:rPr lang="en-US" baseline="0" dirty="0" smtClean="0"/>
              <a:t>“Yet his case is different, and if he attends to the difference, he will not suffer as the victim of racial discrimination suffers. The discrimination that excludes him from the practice of surgery is not denigrating his interests because they are his. It is a policy that takes into account a just object—the needs of others in the community for competent surgery” (17)</a:t>
            </a:r>
          </a:p>
          <a:p>
            <a:pPr marL="171450" indent="-171450">
              <a:buFont typeface="Arial"/>
              <a:buChar char="•"/>
            </a:pPr>
            <a:r>
              <a:rPr lang="en-US" baseline="0" dirty="0" smtClean="0"/>
              <a:t>“Allowing him to be a surgeon would rate other, equally important, interests below his” (17)</a:t>
            </a:r>
          </a:p>
          <a:p>
            <a:pPr marL="171450" indent="-171450">
              <a:buFont typeface="Arial"/>
              <a:buChar char="•"/>
            </a:pPr>
            <a:r>
              <a:rPr lang="en-US" baseline="0" dirty="0" smtClean="0"/>
              <a:t>“But racial discrimination excludes its victim from opportunities on the basis of a belief that their interests are ipso facto less important than the interests of whites. The man without fingers may regret not being born differently, but he cannot resent how he is treated. Though his ambitions may be thwarted, he himself is still treated as a moral equal” (17)</a:t>
            </a:r>
          </a:p>
          <a:p>
            <a:pPr marL="171450" indent="-171450">
              <a:buFont typeface="Arial"/>
              <a:buChar char="•"/>
            </a:pPr>
            <a:r>
              <a:rPr lang="en-US" baseline="0" dirty="0" smtClean="0"/>
              <a:t>“Racial discrimination, however, undermines its victims’ self-respect through their awareness that they are considered morally inferior. The fact that racial discrimination, or any color-conscious policy, is difficult to avoid through personal choice merely adds to its basic harmfulness if it is in the first place unjust, but is not the </a:t>
            </a:r>
            <a:r>
              <a:rPr lang="en-US" i="1" baseline="0" dirty="0" smtClean="0"/>
              <a:t>reason </a:t>
            </a:r>
            <a:r>
              <a:rPr lang="en-US" i="0" baseline="0" dirty="0" smtClean="0"/>
              <a:t>for its being unjust” (17)</a:t>
            </a:r>
            <a:endParaRPr lang="en-US" baseline="0"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19</a:t>
            </a:fld>
            <a:endParaRPr lang="en-US"/>
          </a:p>
        </p:txBody>
      </p:sp>
    </p:spTree>
    <p:extLst>
      <p:ext uri="{BB962C8B-B14F-4D97-AF65-F5344CB8AC3E}">
        <p14:creationId xmlns:p14="http://schemas.microsoft.com/office/powerpoint/2010/main" val="368587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“As I argue later, equal opportunity is not a fundamental principle</a:t>
            </a:r>
            <a:r>
              <a:rPr lang="en-US" baseline="0" dirty="0" smtClean="0"/>
              <a:t> of justice, but is derived from its basic principles. Often these basic principles require that opportunities be made more equal. Invariably, however, these same principles require that the process of equalization stop before a condition of perfect equality of opportunity is reached” (18)</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20</a:t>
            </a:fld>
            <a:endParaRPr lang="en-US"/>
          </a:p>
        </p:txBody>
      </p:sp>
    </p:spTree>
    <p:extLst>
      <p:ext uri="{BB962C8B-B14F-4D97-AF65-F5344CB8AC3E}">
        <p14:creationId xmlns:p14="http://schemas.microsoft.com/office/powerpoint/2010/main" val="3676917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“We seek to provide each citizen regardless of race or gender a fair chance to the most favored positions in society. There is no more moral requirement to guarantee that 12% of professors are Black than to guarantee that 85% of the players in the National Basketball Association are White” (98) </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21</a:t>
            </a:fld>
            <a:endParaRPr lang="en-US"/>
          </a:p>
        </p:txBody>
      </p:sp>
    </p:spTree>
    <p:extLst>
      <p:ext uri="{BB962C8B-B14F-4D97-AF65-F5344CB8AC3E}">
        <p14:creationId xmlns:p14="http://schemas.microsoft.com/office/powerpoint/2010/main" val="4189051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“We seek to provide each citizen regardless of race or gender a fair chance to the most favored positions in society. There is no more moral requirement to guarantee that 12% of professors are Black than to guarantee that 85% of the players in the National Basketball Association are White” (98) </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22</a:t>
            </a:fld>
            <a:endParaRPr lang="en-US"/>
          </a:p>
        </p:txBody>
      </p:sp>
    </p:spTree>
    <p:extLst>
      <p:ext uri="{BB962C8B-B14F-4D97-AF65-F5344CB8AC3E}">
        <p14:creationId xmlns:p14="http://schemas.microsoft.com/office/powerpoint/2010/main" val="4189051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“Drake gambles away almost $200K in Atlantic City”</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a:t>
            </a:r>
            <a:r>
              <a:rPr lang="en-US" sz="1200" kern="1200" dirty="0" smtClean="0">
                <a:solidFill>
                  <a:schemeClr val="tx1"/>
                </a:solidFill>
                <a:effectLst/>
                <a:latin typeface="+mn-lt"/>
                <a:ea typeface="+mn-ea"/>
                <a:cs typeface="+mn-cs"/>
              </a:rPr>
              <a:t>My response: Premise 4 is false. To see this, reflect that just because I do not deserve the money that I have been given as a gift (for instance) does not mean that I am not entitled to what I get with that money” (107)</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“If you and I both get a gift of $100 and I bury mine in the sand for 5 years while you invest yours wisely and double its value at the end of five years, I cannot complain that you should split the increase 50/50 since neither of us deserved the original gift” (107)</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“If we accept the notion of responsibility at all, we must hold that persons deserve the fruits of their labor and conscious choices. Of course, we might want to distinguish moral from legal desert and argue that, morally speaking, effort is more important than outcome, whereas, legally speaking, outcome may be more important. Nevertheless, there are good reasons in terms of efficiency, motivation, and rough justice for holding a strong prima facie principle of giving scarce high positions to those most competent” (108)</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smtClean="0"/>
          </a:p>
          <a:p>
            <a:pPr marL="171450" indent="-171450">
              <a:buFont typeface="Arial"/>
              <a:buChar char="•"/>
            </a:pP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24</a:t>
            </a:fld>
            <a:endParaRPr lang="en-US"/>
          </a:p>
        </p:txBody>
      </p:sp>
    </p:spTree>
    <p:extLst>
      <p:ext uri="{BB962C8B-B14F-4D97-AF65-F5344CB8AC3E}">
        <p14:creationId xmlns:p14="http://schemas.microsoft.com/office/powerpoint/2010/main" val="2762043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a:t>
            </a:r>
            <a:r>
              <a:rPr lang="en-US" sz="1200" kern="1200" dirty="0" smtClean="0">
                <a:solidFill>
                  <a:schemeClr val="tx1"/>
                </a:solidFill>
                <a:effectLst/>
                <a:latin typeface="+mn-lt"/>
                <a:ea typeface="+mn-ea"/>
                <a:cs typeface="+mn-cs"/>
              </a:rPr>
              <a:t>Here are some implications: Since I do not deserve my two good eyes or two good kidneys, the social engineers may take one of each from me to give to those needing an eye or a kidney-even if they have damaged their organs by their own voluntary actions; Since no one deserves anything, we do not deserve pay for our labors or praise for a job well done or first prize in the race we win. The notion of moral responsibility vanishes in a system of </a:t>
            </a:r>
            <a:r>
              <a:rPr lang="en-US" sz="1200" kern="1200" dirty="0" err="1" smtClean="0">
                <a:solidFill>
                  <a:schemeClr val="tx1"/>
                </a:solidFill>
                <a:effectLst/>
                <a:latin typeface="+mn-lt"/>
                <a:ea typeface="+mn-ea"/>
                <a:cs typeface="+mn-cs"/>
              </a:rPr>
              <a:t>levelling</a:t>
            </a:r>
            <a:r>
              <a:rPr lang="en-US" sz="1200" kern="1200" dirty="0" smtClean="0">
                <a:solidFill>
                  <a:schemeClr val="tx1"/>
                </a:solidFill>
                <a:effectLst/>
                <a:latin typeface="+mn-lt"/>
                <a:ea typeface="+mn-ea"/>
                <a:cs typeface="+mn-cs"/>
              </a:rPr>
              <a:t>” (108)</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a:t>
            </a:r>
            <a:r>
              <a:rPr lang="en-US" sz="1200" kern="1200" dirty="0" smtClean="0">
                <a:solidFill>
                  <a:schemeClr val="tx1"/>
                </a:solidFill>
                <a:effectLst/>
                <a:latin typeface="+mn-lt"/>
                <a:ea typeface="+mn-ea"/>
                <a:cs typeface="+mn-cs"/>
              </a:rPr>
              <a:t>But there is no good reason to accept the argument against desert. We do act freely and, as such, we are responsible for our actions. We deserve the fruits of our labor, reward for our noble feats and punishment for our misbehavior” (108)</a:t>
            </a: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25</a:t>
            </a:fld>
            <a:endParaRPr lang="en-US"/>
          </a:p>
        </p:txBody>
      </p:sp>
    </p:spTree>
    <p:extLst>
      <p:ext uri="{BB962C8B-B14F-4D97-AF65-F5344CB8AC3E}">
        <p14:creationId xmlns:p14="http://schemas.microsoft.com/office/powerpoint/2010/main" val="3793722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“Justice Harlan found</a:t>
            </a:r>
            <a:r>
              <a:rPr lang="en-US" baseline="0" dirty="0" smtClean="0"/>
              <a:t> that the ‘separation of citizens on the basis of race [was a] badge of servitude . . . wholly inconsistent [with] equality before the law’” (10)</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5</a:t>
            </a:fld>
            <a:endParaRPr lang="en-US"/>
          </a:p>
        </p:txBody>
      </p:sp>
    </p:spTree>
    <p:extLst>
      <p:ext uri="{BB962C8B-B14F-4D97-AF65-F5344CB8AC3E}">
        <p14:creationId xmlns:p14="http://schemas.microsoft.com/office/powerpoint/2010/main" val="3456372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“Rewarding excellence both seems just to the individuals in competition and makes for efficiency” (111)</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a:t>
            </a:r>
            <a:r>
              <a:rPr lang="en-US" sz="1200" kern="1200" dirty="0" smtClean="0">
                <a:solidFill>
                  <a:schemeClr val="tx1"/>
                </a:solidFill>
                <a:effectLst/>
                <a:latin typeface="+mn-lt"/>
                <a:ea typeface="+mn-ea"/>
                <a:cs typeface="+mn-cs"/>
              </a:rPr>
              <a:t>If you and I take a test, and you get 95% of the answers correct, and I only get 50% correct, it would be unfair to you for both of us to receive the same grade, say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 A, and even more unfair to give me a higher grade A+ than your B+. Al- though I have heard cases where teachers have been instructed to ‘race norm’ in grading (giving Blacks and Hispanics higher grades for the same numerical scores), most proponents of AA stop short of advocating such a practice. But, I would ask them, what's really the difference between taking the overall average of a White and a Black and ‘race norming’ it? If teachers shouldn't do it, why should administrators?” (112)</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“The second pillar for meritocracy is utilitarian. In the end, we will be better off by honoring excellence. We want the best leaders, teachers, policemen, physicians, generals, lawyers, and airplane pilots that we can possibly pro- duce in society. So our program should be to promote equal opportunity, as much as is feasible in a free market economy, and reward people according to their individual merit” (112)</a:t>
            </a:r>
            <a:endParaRPr lang="en-US"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smtClean="0"/>
          </a:p>
          <a:p>
            <a:pPr marL="171450" indent="-171450">
              <a:buFont typeface="Arial"/>
              <a:buChar char="•"/>
            </a:pP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30</a:t>
            </a:fld>
            <a:endParaRPr lang="en-US"/>
          </a:p>
        </p:txBody>
      </p:sp>
    </p:spTree>
    <p:extLst>
      <p:ext uri="{BB962C8B-B14F-4D97-AF65-F5344CB8AC3E}">
        <p14:creationId xmlns:p14="http://schemas.microsoft.com/office/powerpoint/2010/main" val="1902146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Emphasize that this should</a:t>
            </a:r>
            <a:r>
              <a:rPr lang="en-US" baseline="0" dirty="0" smtClean="0"/>
              <a:t> be construed as a</a:t>
            </a:r>
            <a:r>
              <a:rPr lang="en-US" dirty="0" smtClean="0"/>
              <a:t> catchall for sex, gender, etc.</a:t>
            </a:r>
          </a:p>
          <a:p>
            <a:pPr marL="171450" indent="-171450">
              <a:buFont typeface="Arial"/>
              <a:buChar char="•"/>
            </a:pPr>
            <a:r>
              <a:rPr lang="en-US" dirty="0" smtClean="0"/>
              <a:t>“Some color-conscious policies explicitly state that persons should be treated differently because of their race, for example the segregation laws at issue in </a:t>
            </a:r>
            <a:r>
              <a:rPr lang="en-US" i="1" dirty="0" smtClean="0"/>
              <a:t>Plessy</a:t>
            </a:r>
            <a:r>
              <a:rPr lang="en-US" i="0" dirty="0" smtClean="0"/>
              <a:t>; others make no mention</a:t>
            </a:r>
            <a:r>
              <a:rPr lang="en-US" i="0" baseline="0" dirty="0" smtClean="0"/>
              <a:t> of race, but are still designed so that blacks and whites are treated differently, for example, the ‘grandfather’ clauses in voting laws that many states adopted at the turn of the century” (11)</a:t>
            </a:r>
          </a:p>
          <a:p>
            <a:pPr marL="171450" indent="-171450">
              <a:buFont typeface="Arial"/>
              <a:buChar char="•"/>
            </a:pPr>
            <a:r>
              <a:rPr lang="en-US" i="0" baseline="0" dirty="0" smtClean="0"/>
              <a:t>“To give one instance, in Louisiana this clause stated that those who had the right to vote before or on 1 January 1867, or their lineal descendants, did not have to meet the educational, property, or tax requirements for voting” (11)</a:t>
            </a:r>
          </a:p>
          <a:p>
            <a:pPr marL="171450" indent="-171450">
              <a:buFont typeface="Arial"/>
              <a:buChar char="•"/>
            </a:pPr>
            <a:r>
              <a:rPr lang="en-US" i="0" baseline="0" dirty="0" smtClean="0"/>
              <a:t>“Since no blacks had had the right to vote by that time, this law worked effectively to keep blacks from voting while at the same time allowing many impoverished and illiterate whites to vote—yet it made no mention of race” (11)</a:t>
            </a:r>
          </a:p>
          <a:p>
            <a:pPr marL="171450" indent="-171450">
              <a:buFont typeface="Arial"/>
              <a:buChar char="•"/>
            </a:pPr>
            <a:endParaRPr lang="en-US" i="0" baseline="0"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6</a:t>
            </a:fld>
            <a:endParaRPr lang="en-US"/>
          </a:p>
        </p:txBody>
      </p:sp>
    </p:spTree>
    <p:extLst>
      <p:ext uri="{BB962C8B-B14F-4D97-AF65-F5344CB8AC3E}">
        <p14:creationId xmlns:p14="http://schemas.microsoft.com/office/powerpoint/2010/main" val="2021914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Emphasize that this should</a:t>
            </a:r>
            <a:r>
              <a:rPr lang="en-US" baseline="0" dirty="0" smtClean="0"/>
              <a:t> be construed as a</a:t>
            </a:r>
            <a:r>
              <a:rPr lang="en-US" dirty="0" smtClean="0"/>
              <a:t> catchall for sex, gender, etc.</a:t>
            </a:r>
          </a:p>
          <a:p>
            <a:pPr marL="171450" indent="-171450">
              <a:buFont typeface="Arial"/>
              <a:buChar char="•"/>
            </a:pPr>
            <a:r>
              <a:rPr lang="en-US" dirty="0" smtClean="0"/>
              <a:t>“Some color-conscious policies explicitly state that persons should be treated differently because of their race, for example the segregation laws at issue in </a:t>
            </a:r>
            <a:r>
              <a:rPr lang="en-US" i="1" dirty="0" smtClean="0"/>
              <a:t>Plessy</a:t>
            </a:r>
            <a:r>
              <a:rPr lang="en-US" i="0" dirty="0" smtClean="0"/>
              <a:t>; others make no mention</a:t>
            </a:r>
            <a:r>
              <a:rPr lang="en-US" i="0" baseline="0" dirty="0" smtClean="0"/>
              <a:t> of race, but are still designed so that blacks and whites are treated differently, for example, the ‘grandfather’ clauses in voting laws that many states adopted at the turn of the century” (11)</a:t>
            </a:r>
          </a:p>
          <a:p>
            <a:pPr marL="171450" indent="-171450">
              <a:buFont typeface="Arial"/>
              <a:buChar char="•"/>
            </a:pPr>
            <a:r>
              <a:rPr lang="en-US" i="0" baseline="0" dirty="0" smtClean="0"/>
              <a:t>“To give one instance, in Louisiana this clause stated that those who had the right to vote before or on 1 January 1867, or their lineal descendants, did not have to meet the educational, property, or tax requirements for voting” (11)</a:t>
            </a:r>
          </a:p>
          <a:p>
            <a:pPr marL="171450" indent="-171450">
              <a:buFont typeface="Arial"/>
              <a:buChar char="•"/>
            </a:pPr>
            <a:r>
              <a:rPr lang="en-US" i="0" baseline="0" dirty="0" smtClean="0"/>
              <a:t>“Since no blacks had had the right to vote by that time, this law worked effectively to keep blacks from voting while at the same time allowing many impoverished and illiterate whites to vote—yet it made no mention of race” (11)</a:t>
            </a:r>
          </a:p>
          <a:p>
            <a:pPr marL="171450" indent="-171450">
              <a:buFont typeface="Arial"/>
              <a:buChar char="•"/>
            </a:pPr>
            <a:r>
              <a:rPr lang="en-US" i="0" baseline="0" dirty="0" smtClean="0"/>
              <a:t>“President Lyndon Johnson used the term ‘affirmative action’ to refer to special efforts to ensure that applicants were employed at government contracting agencies without regard to race, creed, color, or national origin” (118)</a:t>
            </a:r>
          </a:p>
          <a:p>
            <a:pPr marL="171450" indent="-171450">
              <a:buFont typeface="Arial"/>
              <a:buChar char="•"/>
            </a:pPr>
            <a:endParaRPr lang="en-US" i="0" baseline="0"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7</a:t>
            </a:fld>
            <a:endParaRPr lang="en-US"/>
          </a:p>
        </p:txBody>
      </p:sp>
    </p:spTree>
    <p:extLst>
      <p:ext uri="{BB962C8B-B14F-4D97-AF65-F5344CB8AC3E}">
        <p14:creationId xmlns:p14="http://schemas.microsoft.com/office/powerpoint/2010/main" val="2021914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i="0" baseline="0" dirty="0" smtClean="0"/>
              <a:t>“I do not deny that many color-conscious policies are wrong. Jim Crow was certainly wrong, and, for different reasons, proposals for black control of inner cities and inner city schools are probably wrong” (11)</a:t>
            </a:r>
          </a:p>
          <a:p>
            <a:pPr marL="171450" indent="-171450">
              <a:buFont typeface="Arial"/>
              <a:buChar char="•"/>
            </a:pPr>
            <a:r>
              <a:rPr lang="en-US" i="0" baseline="0" dirty="0" smtClean="0"/>
              <a:t>“But this is not because they are color-conscious, but for reasons which indicate that color-conscious policies like busing and affirmative action could be correct” (11)</a:t>
            </a:r>
          </a:p>
          <a:p>
            <a:pPr marL="0" indent="0">
              <a:buFont typeface="Arial"/>
              <a:buNone/>
            </a:pP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8</a:t>
            </a:fld>
            <a:endParaRPr lang="en-US"/>
          </a:p>
        </p:txBody>
      </p:sp>
    </p:spTree>
    <p:extLst>
      <p:ext uri="{BB962C8B-B14F-4D97-AF65-F5344CB8AC3E}">
        <p14:creationId xmlns:p14="http://schemas.microsoft.com/office/powerpoint/2010/main" val="2021914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“No one can help being white or being black, and so it seems to follow that it is wicked, unfair, and unreasonable to disqualify a person from any consideration just because he is white or black” (11)</a:t>
            </a:r>
          </a:p>
          <a:p>
            <a:pPr marL="171450" indent="-171450">
              <a:buFont typeface="Arial"/>
              <a:buChar char="•"/>
            </a:pPr>
            <a:r>
              <a:rPr lang="en-US" dirty="0" smtClean="0"/>
              <a:t>“This,</a:t>
            </a:r>
            <a:r>
              <a:rPr lang="en-US" baseline="0" dirty="0" smtClean="0"/>
              <a:t> the advocates of color-blindness declare, is what made Jim Crow law heinous, and it is what makes affirmative action just as heinous” (11)</a:t>
            </a:r>
          </a:p>
          <a:p>
            <a:pPr marL="171450" indent="-171450">
              <a:buFont typeface="Arial"/>
              <a:buChar char="•"/>
            </a:pPr>
            <a:r>
              <a:rPr lang="en-US" dirty="0" smtClean="0"/>
              <a:t>“The force of this consideration is enhanced because it seems to account for one peculiar harmfulness of racial discrimination—its effect on self-respect and self-esteem” (11</a:t>
            </a:r>
            <a:r>
              <a:rPr lang="mr-IN" dirty="0" smtClean="0"/>
              <a:t>–</a:t>
            </a:r>
            <a:r>
              <a:rPr lang="en-US" dirty="0" smtClean="0"/>
              <a:t>12)</a:t>
            </a:r>
          </a:p>
          <a:p>
            <a:pPr marL="171450" indent="-171450">
              <a:buFont typeface="Arial"/>
              <a:buChar char="•"/>
            </a:pPr>
            <a:r>
              <a:rPr lang="en-US" dirty="0" smtClean="0"/>
              <a:t>“For racial discrimination makes some black people hate their color, and succeeds in doing so because color cannot be changed. Furthermore, a racially conscious society has made color seem an important part of the individual’s very essence, and since color is immutable it is easily susceptible to this approach. As a result, the black individual may come, in the end, to hate even himself” (12)</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9</a:t>
            </a:fld>
            <a:endParaRPr lang="en-US"/>
          </a:p>
        </p:txBody>
      </p:sp>
    </p:spTree>
    <p:extLst>
      <p:ext uri="{BB962C8B-B14F-4D97-AF65-F5344CB8AC3E}">
        <p14:creationId xmlns:p14="http://schemas.microsoft.com/office/powerpoint/2010/main" val="3417724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“[P]</a:t>
            </a:r>
            <a:r>
              <a:rPr lang="en-US" dirty="0" err="1" smtClean="0"/>
              <a:t>eople</a:t>
            </a:r>
            <a:r>
              <a:rPr lang="en-US" dirty="0" smtClean="0"/>
              <a:t> do not choose to be, and cannot avoid being, black or white” (12</a:t>
            </a:r>
            <a:r>
              <a:rPr lang="mr-IN" dirty="0" smtClean="0"/>
              <a:t>–</a:t>
            </a:r>
            <a:r>
              <a:rPr lang="en-US" dirty="0" smtClean="0"/>
              <a:t>13)</a:t>
            </a:r>
          </a:p>
          <a:p>
            <a:pPr marL="171450" indent="-171450">
              <a:buFont typeface="Arial"/>
              <a:buChar char="•"/>
            </a:pPr>
            <a:r>
              <a:rPr lang="en-US" dirty="0" smtClean="0"/>
              <a:t>“This links the question of color-blindness to the protean idea of individual responsibility” (13)</a:t>
            </a:r>
          </a:p>
          <a:p>
            <a:pPr marL="171450" indent="-171450">
              <a:buFont typeface="Arial"/>
              <a:buChar char="•"/>
            </a:pPr>
            <a:r>
              <a:rPr lang="en-US" dirty="0" smtClean="0"/>
              <a:t>“Thus, William Frankena writes, that to use color as a fundamental basis for distributing ‘opportunities, offices, etc.’ to persons is ‘unjust in itself,’ because it is to distribute goods on the basis of a feature ‘which the individual has not done, and can do nothing about; we are treating people differently in ways that profoundly affect their lives because of differences for which they have no responsibility’” (13)</a:t>
            </a:r>
          </a:p>
          <a:p>
            <a:pPr marL="171450" indent="-171450">
              <a:buFont typeface="Arial"/>
              <a:buChar char="•"/>
            </a:pPr>
            <a:r>
              <a:rPr lang="en-US" dirty="0" smtClean="0"/>
              <a:t>“Since this argument requires that people be treated differently in ways which profoundly affect their lives only on the basis of features for which they are responsible, I call it the responsibility criterion” (13)</a:t>
            </a:r>
          </a:p>
          <a:p>
            <a:pPr marL="171450" indent="-171450">
              <a:buFont typeface="Arial"/>
              <a:buChar char="•"/>
            </a:pPr>
            <a:r>
              <a:rPr lang="en-US" dirty="0" smtClean="0"/>
              <a:t>“The responsibility criterion also</a:t>
            </a:r>
            <a:r>
              <a:rPr lang="en-US" baseline="0" dirty="0" smtClean="0"/>
              <a:t> seems to make the principle of color-blindness follow from principles of equal opportunity” (13)</a:t>
            </a:r>
          </a:p>
          <a:p>
            <a:pPr marL="171450" indent="-171450">
              <a:buFont typeface="Arial"/>
              <a:buChar char="•"/>
            </a:pPr>
            <a:r>
              <a:rPr lang="en-US" baseline="0" dirty="0" smtClean="0"/>
              <a:t>“This implies that to discriminate between persons on the basis of a feature for which they can have no responsibility is to violate the principle of fair opportunity. But color (or sex) is a feature of persons for which they can have no responsibility” (13)</a:t>
            </a:r>
          </a:p>
          <a:p>
            <a:pPr marL="171450" indent="-171450">
              <a:buFont typeface="Arial"/>
              <a:buChar char="•"/>
            </a:pPr>
            <a:r>
              <a:rPr lang="en-US" baseline="0" dirty="0" smtClean="0"/>
              <a:t>“[This] could support the argument that black and white children should go to the same schools because being white is a reliable indicator of being middle-class, and black children, who are often lower-class, learn better when their peers are middle-class. Similarly, it might support the argument that preferential hiring is compensation for the harm of being discriminated against on the basis of color, and that being black is a reliable sign of having been harmed by that discrimination” (13)</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11</a:t>
            </a:fld>
            <a:endParaRPr lang="en-US"/>
          </a:p>
        </p:txBody>
      </p:sp>
    </p:spTree>
    <p:extLst>
      <p:ext uri="{BB962C8B-B14F-4D97-AF65-F5344CB8AC3E}">
        <p14:creationId xmlns:p14="http://schemas.microsoft.com/office/powerpoint/2010/main" val="2390105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a:t>
            </a:r>
            <a:r>
              <a:rPr lang="en-US" baseline="0" dirty="0" smtClean="0"/>
              <a:t>‘If quick hands count as ‘merit’ in the case of a prospective surgeon this is because quick hands will enable him to serve the public better and for no other reason. If a black skin will, as a matter of regrettable fact, enable another doctor to do a different medical job better, then that black skin is by the same token ‘merit’ as well’” (13)</a:t>
            </a:r>
          </a:p>
          <a:p>
            <a:pPr marL="171450" indent="-171450">
              <a:buFont typeface="Arial"/>
              <a:buChar char="•"/>
            </a:pPr>
            <a:r>
              <a:rPr lang="en-US" baseline="0" dirty="0" smtClean="0"/>
              <a:t>“What is proposed here is not that a black skin is a justifiable basis of discrimination because it is a reliable sign of merit or some other factor Q. A closely related argument does make such a proposal, viz., that blacks should be preferentially admitted to medical school because being black is a reliable sign of a desire to serve the black community” (13</a:t>
            </a:r>
            <a:r>
              <a:rPr lang="mr-IN" baseline="0" dirty="0" smtClean="0"/>
              <a:t>–</a:t>
            </a:r>
            <a:r>
              <a:rPr lang="en-US" baseline="0" dirty="0" smtClean="0"/>
              <a:t>14)</a:t>
            </a:r>
          </a:p>
          <a:p>
            <a:pPr marL="171450" indent="-171450">
              <a:buFont typeface="Arial"/>
              <a:buChar char="•"/>
            </a:pPr>
            <a:r>
              <a:rPr lang="en-US" baseline="0" dirty="0" smtClean="0"/>
              <a:t>“But this is not the argument that Dworkin poses. In the example quoted above what he suggests is that being black is in </a:t>
            </a:r>
            <a:r>
              <a:rPr lang="en-US" i="1" baseline="0" dirty="0" smtClean="0"/>
              <a:t>itself </a:t>
            </a:r>
            <a:r>
              <a:rPr lang="en-US" i="0" baseline="0" dirty="0" smtClean="0"/>
              <a:t>merit, or, at least, something very like merit” (14)</a:t>
            </a:r>
          </a:p>
          <a:p>
            <a:pPr marL="171450" indent="-171450">
              <a:buFont typeface="Arial"/>
              <a:buChar char="•"/>
            </a:pPr>
            <a:r>
              <a:rPr lang="en-US" i="0" baseline="0" dirty="0" smtClean="0"/>
              <a:t>“According to the responsibility criterion, we ought not to give [Dr. House] a job in surgery rather than [Dr. Flat], if [Dr. House] is a better surgeon than [Dr. Flat] only because he was born with quicker hands” (14)</a:t>
            </a:r>
          </a:p>
          <a:p>
            <a:pPr marL="171450" indent="-171450">
              <a:buFont typeface="Arial"/>
              <a:buChar char="•"/>
            </a:pPr>
            <a:r>
              <a:rPr lang="en-US" i="0" baseline="0" dirty="0" smtClean="0"/>
              <a:t>“For if we do, we treat [Dr. House and Dr. Flat] ‘differently in ways that profoundly affect their lives because of differences for which they have no responsibility” (14)</a:t>
            </a:r>
          </a:p>
          <a:p>
            <a:pPr marL="171450" indent="-171450">
              <a:buFont typeface="Arial"/>
              <a:buChar char="•"/>
            </a:pPr>
            <a:endParaRPr lang="en-US" baseline="0" dirty="0" smtClean="0"/>
          </a:p>
          <a:p>
            <a:pPr marL="171450" indent="-171450">
              <a:buFont typeface="Arial"/>
              <a:buChar char="•"/>
            </a:pPr>
            <a:endParaRPr lang="en-US" baseline="0"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12</a:t>
            </a:fld>
            <a:endParaRPr lang="en-US"/>
          </a:p>
        </p:txBody>
      </p:sp>
    </p:spTree>
    <p:extLst>
      <p:ext uri="{BB962C8B-B14F-4D97-AF65-F5344CB8AC3E}">
        <p14:creationId xmlns:p14="http://schemas.microsoft.com/office/powerpoint/2010/main" val="368587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“To</a:t>
            </a:r>
            <a:r>
              <a:rPr lang="en-US" baseline="0" dirty="0" smtClean="0"/>
              <a:t> that end, the responsibility criterion is irrelevant” (15)</a:t>
            </a:r>
          </a:p>
          <a:p>
            <a:pPr marL="171450" indent="-171450">
              <a:buFont typeface="Arial"/>
              <a:buChar char="•"/>
            </a:pPr>
            <a:r>
              <a:rPr lang="en-US" baseline="0" dirty="0" smtClean="0"/>
              <a:t>“For example, the purpose of admitting people to medical schools and law schools is to provide the community with good medical and legal service. It does not matter whether those who provide them are responsible for having the skills by virtue of which they provide the goods, or whether the positions they occupy are ‘goods’ for them” (15)</a:t>
            </a:r>
          </a:p>
          <a:p>
            <a:pPr marL="171450" indent="-171450">
              <a:buFont typeface="Arial"/>
              <a:buChar char="•"/>
            </a:pPr>
            <a:r>
              <a:rPr lang="en-US" baseline="0" dirty="0" smtClean="0"/>
              <a:t>“No just society makes a person a surgeon just because he is responsible for his skills or because making him a surgeon will be good for him. It makes him a surgeon because he will do good surgery” (15)</a:t>
            </a:r>
          </a:p>
          <a:p>
            <a:pPr marL="171450" indent="-171450">
              <a:buFont typeface="Arial"/>
              <a:buChar char="•"/>
            </a:pPr>
            <a:r>
              <a:rPr lang="en-US" baseline="0" dirty="0" smtClean="0"/>
              <a:t>“It may be permissible for the admissions policies of professional schools to give preference to those with higher scores, even if their scores are higher than others only because they have higher native ability (for which they cannot, of course, be considered responsible), if the object is to provide the community with good professional service” (15)</a:t>
            </a:r>
          </a:p>
          <a:p>
            <a:pPr marL="171450" indent="-171450">
              <a:buFont typeface="Arial"/>
              <a:buChar char="•"/>
            </a:pPr>
            <a:r>
              <a:rPr lang="en-US" baseline="0" dirty="0" smtClean="0"/>
              <a:t>“And, given the same object, if for some reason a black skin, whether or not it can be defined as merit, helps a black lawyer or doctor to provide good legal or medical service to black people who would otherwise not have access to it, or avail themselves of it, it is difficult to see how there can be a principled objection to admissions policies which prefer people with black skins—though, again, they are not responsible for the quality by virtue of which they are preferred” (15)</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14</a:t>
            </a:fld>
            <a:endParaRPr lang="en-US"/>
          </a:p>
        </p:txBody>
      </p:sp>
    </p:spTree>
    <p:extLst>
      <p:ext uri="{BB962C8B-B14F-4D97-AF65-F5344CB8AC3E}">
        <p14:creationId xmlns:p14="http://schemas.microsoft.com/office/powerpoint/2010/main" val="2495796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Friday, October 11,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Friday, October 11,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Friday, October 11,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Friday, October 11,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Friday, October 11,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Friday, October 11,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Friday, October 11, 19</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Friday, October 11, 19</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Friday, October 11, 19</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Friday, October 11,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Friday, October 11,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Friday, October 11, 19</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1" Type="http://schemas.microsoft.com/office/2007/relationships/media" Target="../media/media1.mp4"/><Relationship Id="rId2" Type="http://schemas.openxmlformats.org/officeDocument/2006/relationships/video" Target="../media/media1.mp4"/></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 Id="rId3"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11.gif"/><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eg"/><Relationship Id="rId5"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Sj54KP16Ilw"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HcnoV_S9258" TargetMode="External"/><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EXAMPLE</a:t>
            </a:r>
            <a:endParaRPr lang="en-US" dirty="0"/>
          </a:p>
        </p:txBody>
      </p:sp>
      <p:sp>
        <p:nvSpPr>
          <p:cNvPr id="3" name="Content Placeholder 2"/>
          <p:cNvSpPr>
            <a:spLocks noGrp="1"/>
          </p:cNvSpPr>
          <p:nvPr>
            <p:ph idx="1"/>
          </p:nvPr>
        </p:nvSpPr>
        <p:spPr/>
        <p:txBody>
          <a:bodyPr/>
          <a:lstStyle/>
          <a:p>
            <a:r>
              <a:rPr lang="en-US" dirty="0"/>
              <a:t>https://</a:t>
            </a:r>
            <a:r>
              <a:rPr lang="en-US" dirty="0" err="1"/>
              <a:t>www.youtube.com</a:t>
            </a:r>
            <a:r>
              <a:rPr lang="en-US" dirty="0"/>
              <a:t>/</a:t>
            </a:r>
            <a:r>
              <a:rPr lang="en-US" dirty="0" err="1"/>
              <a:t>watch?v</a:t>
            </a:r>
            <a:r>
              <a:rPr lang="en-US" dirty="0"/>
              <a:t>=8ixzZYxM7Hc</a:t>
            </a:r>
          </a:p>
        </p:txBody>
      </p:sp>
    </p:spTree>
    <p:extLst>
      <p:ext uri="{BB962C8B-B14F-4D97-AF65-F5344CB8AC3E}">
        <p14:creationId xmlns:p14="http://schemas.microsoft.com/office/powerpoint/2010/main" val="5645669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RESPONSIBILITY ARGUMENT</a:t>
            </a:r>
          </a:p>
        </p:txBody>
      </p:sp>
      <p:pic>
        <p:nvPicPr>
          <p:cNvPr id="4" name="Does Affirmative Action Hurt Asian American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524000"/>
            <a:ext cx="9144000" cy="5143500"/>
          </a:xfrm>
          <a:prstGeom prst="rect">
            <a:avLst/>
          </a:prstGeom>
        </p:spPr>
      </p:pic>
    </p:spTree>
    <p:extLst>
      <p:ext uri="{BB962C8B-B14F-4D97-AF65-F5344CB8AC3E}">
        <p14:creationId xmlns:p14="http://schemas.microsoft.com/office/powerpoint/2010/main" val="244436628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RESPONSIBILITY CRITERION</a:t>
            </a:r>
            <a:endParaRPr lang="en-US" dirty="0"/>
          </a:p>
        </p:txBody>
      </p:sp>
      <p:sp>
        <p:nvSpPr>
          <p:cNvPr id="3" name="Content Placeholder 2"/>
          <p:cNvSpPr>
            <a:spLocks noGrp="1"/>
          </p:cNvSpPr>
          <p:nvPr>
            <p:ph idx="1"/>
          </p:nvPr>
        </p:nvSpPr>
        <p:spPr/>
        <p:txBody>
          <a:bodyPr>
            <a:normAutofit lnSpcReduction="10000"/>
          </a:bodyPr>
          <a:lstStyle/>
          <a:p>
            <a:r>
              <a:rPr lang="en-US" b="1" dirty="0" smtClean="0">
                <a:solidFill>
                  <a:srgbClr val="0000FF"/>
                </a:solidFill>
              </a:rPr>
              <a:t>The responsibility criterion: </a:t>
            </a:r>
            <a:r>
              <a:rPr lang="en-US" dirty="0" smtClean="0"/>
              <a:t>It is intrinsically unjust to distribute goods on the basis of a feature for which individuals are not responsible. </a:t>
            </a:r>
          </a:p>
          <a:p>
            <a:r>
              <a:rPr lang="en-US" b="1" dirty="0" smtClean="0">
                <a:solidFill>
                  <a:srgbClr val="0000FF"/>
                </a:solidFill>
              </a:rPr>
              <a:t>The principle of equal opportunity: </a:t>
            </a:r>
            <a:r>
              <a:rPr lang="en-US" dirty="0" smtClean="0"/>
              <a:t>It is just to discriminate on the basis of people’s having a certain feature only if those people had a fair opportunity to acquire or avoid that feature.</a:t>
            </a:r>
          </a:p>
          <a:p>
            <a:r>
              <a:rPr lang="en-US" dirty="0" smtClean="0"/>
              <a:t>These principles are consistent with discriminating in favor of people who have a certain feature for which they are not responsible so long as that feature is a </a:t>
            </a:r>
            <a:r>
              <a:rPr lang="en-US" b="1" dirty="0" smtClean="0"/>
              <a:t>reliable indicator </a:t>
            </a:r>
            <a:r>
              <a:rPr lang="en-US" dirty="0" smtClean="0"/>
              <a:t>of some </a:t>
            </a:r>
            <a:r>
              <a:rPr lang="en-US" b="1" dirty="0" smtClean="0"/>
              <a:t>other </a:t>
            </a:r>
            <a:r>
              <a:rPr lang="en-US" dirty="0" smtClean="0"/>
              <a:t>feature (such as </a:t>
            </a:r>
            <a:r>
              <a:rPr lang="en-US" b="1" dirty="0" smtClean="0"/>
              <a:t>ability</a:t>
            </a:r>
            <a:r>
              <a:rPr lang="en-US" dirty="0" smtClean="0"/>
              <a:t> or </a:t>
            </a:r>
            <a:r>
              <a:rPr lang="en-US" b="1" dirty="0" smtClean="0"/>
              <a:t>merit</a:t>
            </a:r>
            <a:r>
              <a:rPr lang="en-US" dirty="0" smtClean="0"/>
              <a:t>) such that it is not unjust to discriminate in favor of people who have </a:t>
            </a:r>
            <a:r>
              <a:rPr lang="en-US" b="1" dirty="0" smtClean="0"/>
              <a:t>that </a:t>
            </a:r>
            <a:r>
              <a:rPr lang="en-US" dirty="0" smtClean="0"/>
              <a:t>feature.</a:t>
            </a:r>
          </a:p>
        </p:txBody>
      </p:sp>
    </p:spTree>
    <p:extLst>
      <p:ext uri="{BB962C8B-B14F-4D97-AF65-F5344CB8AC3E}">
        <p14:creationId xmlns:p14="http://schemas.microsoft.com/office/powerpoint/2010/main" val="14111876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QUICK HANDS ANALOGY</a:t>
            </a:r>
            <a:endParaRPr lang="en-US" dirty="0"/>
          </a:p>
        </p:txBody>
      </p:sp>
      <p:pic>
        <p:nvPicPr>
          <p:cNvPr id="4" name="Picture 3" descr="MedClean-Value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3173968"/>
            <a:ext cx="3946058" cy="2632021"/>
          </a:xfrm>
          <a:prstGeom prst="rect">
            <a:avLst/>
          </a:prstGeom>
        </p:spPr>
      </p:pic>
      <p:pic>
        <p:nvPicPr>
          <p:cNvPr id="5" name="Picture 4" descr="6fffbc0f-4fd2-4af8-beff-e19d4b9d6df7.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1777" y="3173968"/>
            <a:ext cx="3955023" cy="2636682"/>
          </a:xfrm>
          <a:prstGeom prst="rect">
            <a:avLst/>
          </a:prstGeom>
        </p:spPr>
      </p:pic>
      <p:sp>
        <p:nvSpPr>
          <p:cNvPr id="6" name="TextBox 5"/>
          <p:cNvSpPr txBox="1"/>
          <p:nvPr/>
        </p:nvSpPr>
        <p:spPr>
          <a:xfrm>
            <a:off x="457200" y="5805989"/>
            <a:ext cx="3946058" cy="369332"/>
          </a:xfrm>
          <a:prstGeom prst="rect">
            <a:avLst/>
          </a:prstGeom>
          <a:noFill/>
        </p:spPr>
        <p:txBody>
          <a:bodyPr wrap="square" rtlCol="0">
            <a:spAutoFit/>
          </a:bodyPr>
          <a:lstStyle/>
          <a:p>
            <a:pPr algn="ctr"/>
            <a:r>
              <a:rPr lang="en-US" b="1" dirty="0" smtClean="0"/>
              <a:t>Dr. Flat</a:t>
            </a:r>
            <a:endParaRPr lang="en-US" b="1" dirty="0"/>
          </a:p>
        </p:txBody>
      </p:sp>
      <p:sp>
        <p:nvSpPr>
          <p:cNvPr id="7" name="TextBox 6"/>
          <p:cNvSpPr txBox="1"/>
          <p:nvPr/>
        </p:nvSpPr>
        <p:spPr>
          <a:xfrm>
            <a:off x="4740742" y="5815265"/>
            <a:ext cx="3946058" cy="369332"/>
          </a:xfrm>
          <a:prstGeom prst="rect">
            <a:avLst/>
          </a:prstGeom>
          <a:noFill/>
        </p:spPr>
        <p:txBody>
          <a:bodyPr wrap="square" rtlCol="0">
            <a:spAutoFit/>
          </a:bodyPr>
          <a:lstStyle/>
          <a:p>
            <a:pPr algn="ctr"/>
            <a:r>
              <a:rPr lang="en-US" b="1" dirty="0" smtClean="0"/>
              <a:t>Dr. House</a:t>
            </a:r>
            <a:endParaRPr lang="en-US" b="1" dirty="0"/>
          </a:p>
        </p:txBody>
      </p:sp>
      <p:sp>
        <p:nvSpPr>
          <p:cNvPr id="8" name="TextBox 7"/>
          <p:cNvSpPr txBox="1"/>
          <p:nvPr/>
        </p:nvSpPr>
        <p:spPr>
          <a:xfrm>
            <a:off x="457200" y="1973639"/>
            <a:ext cx="3946058" cy="1200329"/>
          </a:xfrm>
          <a:prstGeom prst="rect">
            <a:avLst/>
          </a:prstGeom>
          <a:noFill/>
        </p:spPr>
        <p:txBody>
          <a:bodyPr wrap="square" rtlCol="0">
            <a:spAutoFit/>
          </a:bodyPr>
          <a:lstStyle/>
          <a:p>
            <a:pPr marL="285750" indent="-285750">
              <a:buFontTx/>
              <a:buChar char="-"/>
            </a:pPr>
            <a:r>
              <a:rPr lang="en-US" dirty="0" smtClean="0"/>
              <a:t>Attended a prestigious university</a:t>
            </a:r>
          </a:p>
          <a:p>
            <a:pPr marL="285750" indent="-285750">
              <a:buFontTx/>
              <a:buChar char="-"/>
            </a:pPr>
            <a:r>
              <a:rPr lang="en-US" dirty="0" smtClean="0"/>
              <a:t>Graduated top of his class</a:t>
            </a:r>
          </a:p>
          <a:p>
            <a:pPr marL="285750" indent="-285750">
              <a:buFontTx/>
              <a:buChar char="-"/>
            </a:pPr>
            <a:r>
              <a:rPr lang="en-US" dirty="0" smtClean="0"/>
              <a:t>Moderately unsteady hands</a:t>
            </a:r>
          </a:p>
          <a:p>
            <a:pPr marL="285750" indent="-285750">
              <a:buFontTx/>
              <a:buChar char="-"/>
            </a:pPr>
            <a:endParaRPr lang="en-US" dirty="0"/>
          </a:p>
        </p:txBody>
      </p:sp>
      <p:sp>
        <p:nvSpPr>
          <p:cNvPr id="9" name="TextBox 8"/>
          <p:cNvSpPr txBox="1"/>
          <p:nvPr/>
        </p:nvSpPr>
        <p:spPr>
          <a:xfrm>
            <a:off x="4740742" y="1973639"/>
            <a:ext cx="3946058" cy="1200329"/>
          </a:xfrm>
          <a:prstGeom prst="rect">
            <a:avLst/>
          </a:prstGeom>
          <a:noFill/>
        </p:spPr>
        <p:txBody>
          <a:bodyPr wrap="square" rtlCol="0">
            <a:spAutoFit/>
          </a:bodyPr>
          <a:lstStyle/>
          <a:p>
            <a:pPr marL="285750" indent="-285750">
              <a:buFontTx/>
              <a:buChar char="-"/>
            </a:pPr>
            <a:r>
              <a:rPr lang="en-US" dirty="0" smtClean="0"/>
              <a:t>Attended a prestigious university</a:t>
            </a:r>
          </a:p>
          <a:p>
            <a:pPr marL="285750" indent="-285750">
              <a:buFontTx/>
              <a:buChar char="-"/>
            </a:pPr>
            <a:r>
              <a:rPr lang="en-US" dirty="0" smtClean="0"/>
              <a:t>Graduated top of his class</a:t>
            </a:r>
          </a:p>
          <a:p>
            <a:pPr marL="285750" indent="-285750">
              <a:buFontTx/>
              <a:buChar char="-"/>
            </a:pPr>
            <a:r>
              <a:rPr lang="en-US" dirty="0" smtClean="0"/>
              <a:t>Very steady hands</a:t>
            </a:r>
          </a:p>
          <a:p>
            <a:pPr marL="285750" indent="-285750">
              <a:buFontTx/>
              <a:buChar char="-"/>
            </a:pPr>
            <a:endParaRPr lang="en-US" dirty="0"/>
          </a:p>
        </p:txBody>
      </p:sp>
    </p:spTree>
    <p:extLst>
      <p:ext uri="{BB962C8B-B14F-4D97-AF65-F5344CB8AC3E}">
        <p14:creationId xmlns:p14="http://schemas.microsoft.com/office/powerpoint/2010/main" val="375668726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QUICK HANDS ANALOGY</a:t>
            </a:r>
            <a:endParaRPr lang="en-US" dirty="0"/>
          </a:p>
        </p:txBody>
      </p:sp>
      <p:sp>
        <p:nvSpPr>
          <p:cNvPr id="6" name="TextBox 5"/>
          <p:cNvSpPr txBox="1"/>
          <p:nvPr/>
        </p:nvSpPr>
        <p:spPr>
          <a:xfrm>
            <a:off x="875553" y="5805989"/>
            <a:ext cx="2849376" cy="369332"/>
          </a:xfrm>
          <a:prstGeom prst="rect">
            <a:avLst/>
          </a:prstGeom>
          <a:noFill/>
        </p:spPr>
        <p:txBody>
          <a:bodyPr wrap="square" rtlCol="0">
            <a:spAutoFit/>
          </a:bodyPr>
          <a:lstStyle/>
          <a:p>
            <a:pPr algn="ctr"/>
            <a:r>
              <a:rPr lang="en-US" b="1" dirty="0" smtClean="0"/>
              <a:t>Black applicant</a:t>
            </a:r>
            <a:endParaRPr lang="en-US" b="1" dirty="0"/>
          </a:p>
        </p:txBody>
      </p:sp>
      <p:sp>
        <p:nvSpPr>
          <p:cNvPr id="7" name="TextBox 6"/>
          <p:cNvSpPr txBox="1"/>
          <p:nvPr/>
        </p:nvSpPr>
        <p:spPr>
          <a:xfrm>
            <a:off x="5144153" y="5824432"/>
            <a:ext cx="2844801" cy="369332"/>
          </a:xfrm>
          <a:prstGeom prst="rect">
            <a:avLst/>
          </a:prstGeom>
          <a:noFill/>
        </p:spPr>
        <p:txBody>
          <a:bodyPr wrap="square" rtlCol="0">
            <a:spAutoFit/>
          </a:bodyPr>
          <a:lstStyle/>
          <a:p>
            <a:pPr algn="ctr"/>
            <a:r>
              <a:rPr lang="en-US" b="1" dirty="0" smtClean="0"/>
              <a:t>White applicant</a:t>
            </a:r>
            <a:endParaRPr lang="en-US" b="1" dirty="0"/>
          </a:p>
        </p:txBody>
      </p:sp>
      <p:sp>
        <p:nvSpPr>
          <p:cNvPr id="8" name="TextBox 7"/>
          <p:cNvSpPr txBox="1"/>
          <p:nvPr/>
        </p:nvSpPr>
        <p:spPr>
          <a:xfrm>
            <a:off x="457200" y="1973639"/>
            <a:ext cx="3946058" cy="1200329"/>
          </a:xfrm>
          <a:prstGeom prst="rect">
            <a:avLst/>
          </a:prstGeom>
          <a:noFill/>
        </p:spPr>
        <p:txBody>
          <a:bodyPr wrap="square" rtlCol="0">
            <a:spAutoFit/>
          </a:bodyPr>
          <a:lstStyle/>
          <a:p>
            <a:pPr marL="285750" indent="-285750">
              <a:buFontTx/>
              <a:buChar char="-"/>
            </a:pPr>
            <a:r>
              <a:rPr lang="en-US" dirty="0" smtClean="0"/>
              <a:t>Attended a prestigious university</a:t>
            </a:r>
          </a:p>
          <a:p>
            <a:pPr marL="285750" indent="-285750">
              <a:buFontTx/>
              <a:buChar char="-"/>
            </a:pPr>
            <a:r>
              <a:rPr lang="en-US" dirty="0" smtClean="0"/>
              <a:t>Graduated top of her class</a:t>
            </a:r>
          </a:p>
          <a:p>
            <a:pPr marL="285750" indent="-285750">
              <a:buFontTx/>
              <a:buChar char="-"/>
            </a:pPr>
            <a:r>
              <a:rPr lang="en-US" dirty="0" smtClean="0"/>
              <a:t>Best equipped to treat black patients</a:t>
            </a:r>
          </a:p>
        </p:txBody>
      </p:sp>
      <p:sp>
        <p:nvSpPr>
          <p:cNvPr id="9" name="TextBox 8"/>
          <p:cNvSpPr txBox="1"/>
          <p:nvPr/>
        </p:nvSpPr>
        <p:spPr>
          <a:xfrm>
            <a:off x="4740741" y="1973639"/>
            <a:ext cx="4089494" cy="646331"/>
          </a:xfrm>
          <a:prstGeom prst="rect">
            <a:avLst/>
          </a:prstGeom>
          <a:noFill/>
        </p:spPr>
        <p:txBody>
          <a:bodyPr wrap="square" rtlCol="0">
            <a:spAutoFit/>
          </a:bodyPr>
          <a:lstStyle/>
          <a:p>
            <a:pPr marL="285750" indent="-285750">
              <a:buFontTx/>
              <a:buChar char="-"/>
            </a:pPr>
            <a:r>
              <a:rPr lang="en-US" dirty="0" smtClean="0"/>
              <a:t>Attended a prestigious university</a:t>
            </a:r>
          </a:p>
          <a:p>
            <a:pPr marL="285750" indent="-285750">
              <a:buFontTx/>
              <a:buChar char="-"/>
            </a:pPr>
            <a:r>
              <a:rPr lang="en-US" dirty="0" smtClean="0"/>
              <a:t>Graduated top of her class</a:t>
            </a:r>
          </a:p>
        </p:txBody>
      </p:sp>
      <p:pic>
        <p:nvPicPr>
          <p:cNvPr id="10" name="Picture 9" descr="Female-Doct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553" y="3173968"/>
            <a:ext cx="2849376" cy="2645849"/>
          </a:xfrm>
          <a:prstGeom prst="rect">
            <a:avLst/>
          </a:prstGeom>
        </p:spPr>
      </p:pic>
      <p:pic>
        <p:nvPicPr>
          <p:cNvPr id="11" name="Picture 10" descr="bullet-aprimoramento-da-gestao-de-ativos-em-hospitais.jpg"/>
          <p:cNvPicPr>
            <a:picLocks noChangeAspect="1"/>
          </p:cNvPicPr>
          <p:nvPr/>
        </p:nvPicPr>
        <p:blipFill rotWithShape="1">
          <a:blip r:embed="rId3" cstate="print">
            <a:extLst>
              <a:ext uri="{28A0092B-C50C-407E-A947-70E740481C1C}">
                <a14:useLocalDpi xmlns:a14="http://schemas.microsoft.com/office/drawing/2010/main" val="0"/>
              </a:ext>
            </a:extLst>
          </a:blip>
          <a:srcRect l="19430"/>
          <a:stretch/>
        </p:blipFill>
        <p:spPr>
          <a:xfrm>
            <a:off x="5144154" y="3173968"/>
            <a:ext cx="2844800" cy="2641600"/>
          </a:xfrm>
          <a:prstGeom prst="rect">
            <a:avLst/>
          </a:prstGeom>
        </p:spPr>
      </p:pic>
    </p:spTree>
    <p:extLst>
      <p:ext uri="{BB962C8B-B14F-4D97-AF65-F5344CB8AC3E}">
        <p14:creationId xmlns:p14="http://schemas.microsoft.com/office/powerpoint/2010/main" val="113907274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QUICK HANDS ANALOGY</a:t>
            </a:r>
            <a:endParaRPr lang="en-US" dirty="0"/>
          </a:p>
        </p:txBody>
      </p:sp>
      <p:sp>
        <p:nvSpPr>
          <p:cNvPr id="3" name="Content Placeholder 2"/>
          <p:cNvSpPr>
            <a:spLocks noGrp="1"/>
          </p:cNvSpPr>
          <p:nvPr>
            <p:ph idx="1"/>
          </p:nvPr>
        </p:nvSpPr>
        <p:spPr/>
        <p:txBody>
          <a:bodyPr>
            <a:normAutofit/>
          </a:bodyPr>
          <a:lstStyle/>
          <a:p>
            <a:r>
              <a:rPr lang="en-US" dirty="0" smtClean="0"/>
              <a:t>Affirmative action primarily concerns the distribution of </a:t>
            </a:r>
            <a:r>
              <a:rPr lang="en-US" b="1" dirty="0" smtClean="0"/>
              <a:t>jobs</a:t>
            </a:r>
            <a:r>
              <a:rPr lang="en-US" dirty="0" smtClean="0"/>
              <a:t> and </a:t>
            </a:r>
            <a:r>
              <a:rPr lang="en-US" b="1" dirty="0" smtClean="0"/>
              <a:t>offices</a:t>
            </a:r>
            <a:r>
              <a:rPr lang="en-US" dirty="0" smtClean="0"/>
              <a:t>.</a:t>
            </a:r>
          </a:p>
          <a:p>
            <a:r>
              <a:rPr lang="en-US" dirty="0" smtClean="0"/>
              <a:t>Most jobs and offices are distributed to people for the purpose of producing </a:t>
            </a:r>
            <a:r>
              <a:rPr lang="en-US" b="1" dirty="0" smtClean="0"/>
              <a:t>goods</a:t>
            </a:r>
            <a:r>
              <a:rPr lang="en-US" dirty="0" smtClean="0"/>
              <a:t> and </a:t>
            </a:r>
            <a:r>
              <a:rPr lang="en-US" b="1" dirty="0" smtClean="0"/>
              <a:t>services </a:t>
            </a:r>
            <a:r>
              <a:rPr lang="en-US" dirty="0" smtClean="0"/>
              <a:t>to a larger public.</a:t>
            </a:r>
          </a:p>
          <a:p>
            <a:r>
              <a:rPr lang="en-US" dirty="0" smtClean="0"/>
              <a:t>It is</a:t>
            </a:r>
            <a:r>
              <a:rPr lang="en-US" b="1" dirty="0" smtClean="0"/>
              <a:t> irrelevant </a:t>
            </a:r>
            <a:r>
              <a:rPr lang="en-US" dirty="0" smtClean="0"/>
              <a:t>whether the people who produce those goods or provide those services are </a:t>
            </a:r>
            <a:r>
              <a:rPr lang="en-US" b="1" dirty="0" smtClean="0"/>
              <a:t>responsible</a:t>
            </a:r>
            <a:r>
              <a:rPr lang="en-US" dirty="0" smtClean="0"/>
              <a:t> for the qualities that enable them to do so.</a:t>
            </a:r>
          </a:p>
          <a:p>
            <a:r>
              <a:rPr lang="en-US" dirty="0" smtClean="0"/>
              <a:t>So long as it serves a “</a:t>
            </a:r>
            <a:r>
              <a:rPr lang="en-US" b="1" dirty="0" smtClean="0"/>
              <a:t>worthy end</a:t>
            </a:r>
            <a:r>
              <a:rPr lang="en-US" dirty="0" smtClean="0"/>
              <a:t>,” </a:t>
            </a:r>
            <a:r>
              <a:rPr lang="en-US" dirty="0"/>
              <a:t>i</a:t>
            </a:r>
            <a:r>
              <a:rPr lang="en-US" dirty="0" smtClean="0"/>
              <a:t>t is </a:t>
            </a:r>
            <a:r>
              <a:rPr lang="en-US" b="1" dirty="0" smtClean="0"/>
              <a:t>not</a:t>
            </a:r>
            <a:r>
              <a:rPr lang="en-US" dirty="0" smtClean="0"/>
              <a:t> unjust to </a:t>
            </a:r>
            <a:r>
              <a:rPr lang="en-US" b="1" dirty="0" smtClean="0"/>
              <a:t>discriminate</a:t>
            </a:r>
            <a:r>
              <a:rPr lang="en-US" dirty="0" smtClean="0"/>
              <a:t> between two individuals on the basis of a feature for which one of them is not responsible.</a:t>
            </a:r>
          </a:p>
          <a:p>
            <a:pPr marL="0" indent="0">
              <a:buNone/>
            </a:pPr>
            <a:endParaRPr lang="en-US" dirty="0" smtClean="0"/>
          </a:p>
          <a:p>
            <a:endParaRPr lang="en-US" dirty="0" smtClean="0"/>
          </a:p>
        </p:txBody>
      </p:sp>
    </p:spTree>
    <p:extLst>
      <p:ext uri="{BB962C8B-B14F-4D97-AF65-F5344CB8AC3E}">
        <p14:creationId xmlns:p14="http://schemas.microsoft.com/office/powerpoint/2010/main" val="240585274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CONSIDERATIONS OF JUSTICE</a:t>
            </a:r>
            <a:endParaRPr lang="en-US" dirty="0"/>
          </a:p>
        </p:txBody>
      </p:sp>
      <p:sp>
        <p:nvSpPr>
          <p:cNvPr id="3" name="Content Placeholder 2"/>
          <p:cNvSpPr>
            <a:spLocks noGrp="1"/>
          </p:cNvSpPr>
          <p:nvPr>
            <p:ph idx="1"/>
          </p:nvPr>
        </p:nvSpPr>
        <p:spPr/>
        <p:txBody>
          <a:bodyPr/>
          <a:lstStyle/>
          <a:p>
            <a:r>
              <a:rPr lang="en-US" dirty="0" smtClean="0"/>
              <a:t>Justice is </a:t>
            </a:r>
            <a:r>
              <a:rPr lang="en-US" b="1" dirty="0" smtClean="0">
                <a:solidFill>
                  <a:srgbClr val="0000FF"/>
                </a:solidFill>
              </a:rPr>
              <a:t>distributive</a:t>
            </a:r>
            <a:r>
              <a:rPr lang="en-US" dirty="0" smtClean="0"/>
              <a:t>: it is concerned with not only increasing the total amount of a good a society enjoys, but also with how that good should be distributed among individuals.</a:t>
            </a:r>
          </a:p>
          <a:p>
            <a:r>
              <a:rPr lang="en-US" dirty="0" smtClean="0"/>
              <a:t>People who are </a:t>
            </a:r>
            <a:r>
              <a:rPr lang="en-US" b="1" dirty="0" smtClean="0"/>
              <a:t>similar</a:t>
            </a:r>
            <a:r>
              <a:rPr lang="en-US" dirty="0" smtClean="0"/>
              <a:t> in ways that are relevant to justice should get </a:t>
            </a:r>
            <a:r>
              <a:rPr lang="en-US" b="1" dirty="0" smtClean="0"/>
              <a:t>equal</a:t>
            </a:r>
            <a:r>
              <a:rPr lang="en-US" dirty="0" smtClean="0"/>
              <a:t> amounts of a good, whereas people who are </a:t>
            </a:r>
            <a:r>
              <a:rPr lang="en-US" b="1" dirty="0" smtClean="0"/>
              <a:t>dissimilar </a:t>
            </a:r>
            <a:r>
              <a:rPr lang="en-US" dirty="0" smtClean="0"/>
              <a:t>in ways that that are relevant to justice should get </a:t>
            </a:r>
            <a:r>
              <a:rPr lang="en-US" b="1" dirty="0" smtClean="0"/>
              <a:t>unequal</a:t>
            </a:r>
            <a:r>
              <a:rPr lang="en-US" dirty="0" smtClean="0"/>
              <a:t> amounts of the good.</a:t>
            </a:r>
          </a:p>
          <a:p>
            <a:r>
              <a:rPr lang="en-US" dirty="0" smtClean="0"/>
              <a:t>This may make for a morally relevant difference between two different policies that discriminate on the basis of a characteristic like race.</a:t>
            </a:r>
            <a:endParaRPr lang="en-US" dirty="0"/>
          </a:p>
        </p:txBody>
      </p:sp>
    </p:spTree>
    <p:extLst>
      <p:ext uri="{BB962C8B-B14F-4D97-AF65-F5344CB8AC3E}">
        <p14:creationId xmlns:p14="http://schemas.microsoft.com/office/powerpoint/2010/main" val="36448871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ABOUT RACIST POLICIES?</a:t>
            </a:r>
            <a:endParaRPr lang="en-US" dirty="0"/>
          </a:p>
        </p:txBody>
      </p:sp>
      <p:sp>
        <p:nvSpPr>
          <p:cNvPr id="3" name="Content Placeholder 2"/>
          <p:cNvSpPr>
            <a:spLocks noGrp="1"/>
          </p:cNvSpPr>
          <p:nvPr>
            <p:ph idx="1"/>
          </p:nvPr>
        </p:nvSpPr>
        <p:spPr/>
        <p:txBody>
          <a:bodyPr/>
          <a:lstStyle/>
          <a:p>
            <a:r>
              <a:rPr lang="en-US" dirty="0" smtClean="0"/>
              <a:t>The responsibility criterion implies that racist policies designed to discriminate against black people are morally problematic </a:t>
            </a:r>
            <a:r>
              <a:rPr lang="en-US" b="1" dirty="0" smtClean="0"/>
              <a:t>because </a:t>
            </a:r>
            <a:r>
              <a:rPr lang="en-US" dirty="0" smtClean="0"/>
              <a:t>black people do not </a:t>
            </a:r>
            <a:r>
              <a:rPr lang="en-US" b="1" dirty="0" smtClean="0"/>
              <a:t>choose</a:t>
            </a:r>
            <a:r>
              <a:rPr lang="en-US" dirty="0" smtClean="0"/>
              <a:t> to be black, cannot </a:t>
            </a:r>
            <a:r>
              <a:rPr lang="en-US" b="1" dirty="0" smtClean="0"/>
              <a:t>not </a:t>
            </a:r>
            <a:r>
              <a:rPr lang="en-US" dirty="0" smtClean="0"/>
              <a:t>be black, and are not </a:t>
            </a:r>
            <a:r>
              <a:rPr lang="en-US" b="1" dirty="0" smtClean="0"/>
              <a:t>responsible</a:t>
            </a:r>
            <a:r>
              <a:rPr lang="en-US" dirty="0" smtClean="0"/>
              <a:t> for being black. </a:t>
            </a:r>
          </a:p>
          <a:p>
            <a:r>
              <a:rPr lang="en-US" dirty="0" smtClean="0"/>
              <a:t>This might explain why these policies are </a:t>
            </a:r>
            <a:r>
              <a:rPr lang="en-US" b="1" dirty="0" smtClean="0"/>
              <a:t>especially </a:t>
            </a:r>
            <a:r>
              <a:rPr lang="en-US" dirty="0" smtClean="0"/>
              <a:t>morally problematic.</a:t>
            </a:r>
          </a:p>
          <a:p>
            <a:r>
              <a:rPr lang="en-US" dirty="0" smtClean="0"/>
              <a:t>But it is not an adequate explanation of why they are morally problematic </a:t>
            </a:r>
            <a:r>
              <a:rPr lang="en-US" b="1" dirty="0" smtClean="0"/>
              <a:t>in the first place</a:t>
            </a:r>
            <a:r>
              <a:rPr lang="en-US" b="1" dirty="0"/>
              <a:t>.</a:t>
            </a:r>
            <a:endParaRPr lang="en-US" dirty="0" smtClean="0"/>
          </a:p>
          <a:p>
            <a:r>
              <a:rPr lang="en-US" dirty="0" smtClean="0"/>
              <a:t>These policies are unjust because they do not enable goods to be produced and distributed according to principles of justice.</a:t>
            </a:r>
            <a:endParaRPr lang="en-US" dirty="0"/>
          </a:p>
        </p:txBody>
      </p:sp>
    </p:spTree>
    <p:extLst>
      <p:ext uri="{BB962C8B-B14F-4D97-AF65-F5344CB8AC3E}">
        <p14:creationId xmlns:p14="http://schemas.microsoft.com/office/powerpoint/2010/main" val="22958275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RACIST POLICIES?</a:t>
            </a:r>
            <a:endParaRPr lang="en-US" dirty="0"/>
          </a:p>
        </p:txBody>
      </p:sp>
      <p:pic>
        <p:nvPicPr>
          <p:cNvPr id="4" name="Picture 3" descr="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002118"/>
            <a:ext cx="3854824" cy="3854824"/>
          </a:xfrm>
          <a:prstGeom prst="rect">
            <a:avLst/>
          </a:prstGeom>
        </p:spPr>
      </p:pic>
      <p:pic>
        <p:nvPicPr>
          <p:cNvPr id="5" name="Picture 4" descr="download.jpeg"/>
          <p:cNvPicPr>
            <a:picLocks noChangeAspect="1"/>
          </p:cNvPicPr>
          <p:nvPr/>
        </p:nvPicPr>
        <p:blipFill rotWithShape="1">
          <a:blip r:embed="rId4">
            <a:extLst>
              <a:ext uri="{28A0092B-C50C-407E-A947-70E740481C1C}">
                <a14:useLocalDpi xmlns:a14="http://schemas.microsoft.com/office/drawing/2010/main" val="0"/>
              </a:ext>
            </a:extLst>
          </a:blip>
          <a:srcRect l="17461" r="15836"/>
          <a:stretch/>
        </p:blipFill>
        <p:spPr>
          <a:xfrm>
            <a:off x="4831976" y="2002118"/>
            <a:ext cx="3854824" cy="3854824"/>
          </a:xfrm>
          <a:prstGeom prst="rect">
            <a:avLst/>
          </a:prstGeom>
        </p:spPr>
      </p:pic>
      <p:sp>
        <p:nvSpPr>
          <p:cNvPr id="6" name="TextBox 5"/>
          <p:cNvSpPr txBox="1"/>
          <p:nvPr/>
        </p:nvSpPr>
        <p:spPr>
          <a:xfrm>
            <a:off x="457200" y="5856942"/>
            <a:ext cx="3854824" cy="369332"/>
          </a:xfrm>
          <a:prstGeom prst="rect">
            <a:avLst/>
          </a:prstGeom>
          <a:noFill/>
        </p:spPr>
        <p:txBody>
          <a:bodyPr wrap="square" rtlCol="0">
            <a:spAutoFit/>
          </a:bodyPr>
          <a:lstStyle/>
          <a:p>
            <a:r>
              <a:rPr lang="en-US" b="1" cap="small" dirty="0">
                <a:solidFill>
                  <a:srgbClr val="0000FF"/>
                </a:solidFill>
              </a:rPr>
              <a:t>r</a:t>
            </a:r>
            <a:r>
              <a:rPr lang="en-US" b="1" cap="small" dirty="0" smtClean="0">
                <a:solidFill>
                  <a:srgbClr val="0000FF"/>
                </a:solidFill>
              </a:rPr>
              <a:t>esponsible for parting his hair</a:t>
            </a:r>
            <a:endParaRPr lang="en-US" b="1" cap="small" dirty="0">
              <a:solidFill>
                <a:srgbClr val="0000FF"/>
              </a:solidFill>
            </a:endParaRPr>
          </a:p>
        </p:txBody>
      </p:sp>
    </p:spTree>
    <p:extLst>
      <p:ext uri="{BB962C8B-B14F-4D97-AF65-F5344CB8AC3E}">
        <p14:creationId xmlns:p14="http://schemas.microsoft.com/office/powerpoint/2010/main" val="21136117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RACIST POLICIES?</a:t>
            </a:r>
            <a:endParaRPr lang="en-US" dirty="0"/>
          </a:p>
        </p:txBody>
      </p:sp>
      <p:pic>
        <p:nvPicPr>
          <p:cNvPr id="5" name="Picture 4" descr="download.jpeg"/>
          <p:cNvPicPr>
            <a:picLocks noChangeAspect="1"/>
          </p:cNvPicPr>
          <p:nvPr/>
        </p:nvPicPr>
        <p:blipFill rotWithShape="1">
          <a:blip r:embed="rId3">
            <a:extLst>
              <a:ext uri="{28A0092B-C50C-407E-A947-70E740481C1C}">
                <a14:useLocalDpi xmlns:a14="http://schemas.microsoft.com/office/drawing/2010/main" val="0"/>
              </a:ext>
            </a:extLst>
          </a:blip>
          <a:srcRect l="17461" r="15836"/>
          <a:stretch/>
        </p:blipFill>
        <p:spPr>
          <a:xfrm>
            <a:off x="4831976" y="2002118"/>
            <a:ext cx="3854824" cy="3854824"/>
          </a:xfrm>
          <a:prstGeom prst="rect">
            <a:avLst/>
          </a:prstGeom>
        </p:spPr>
      </p:pic>
      <p:sp>
        <p:nvSpPr>
          <p:cNvPr id="6" name="TextBox 5"/>
          <p:cNvSpPr txBox="1"/>
          <p:nvPr/>
        </p:nvSpPr>
        <p:spPr>
          <a:xfrm>
            <a:off x="457200" y="5856942"/>
            <a:ext cx="3854824" cy="369332"/>
          </a:xfrm>
          <a:prstGeom prst="rect">
            <a:avLst/>
          </a:prstGeom>
          <a:noFill/>
        </p:spPr>
        <p:txBody>
          <a:bodyPr wrap="square" rtlCol="0">
            <a:spAutoFit/>
          </a:bodyPr>
          <a:lstStyle/>
          <a:p>
            <a:r>
              <a:rPr lang="en-US" b="1" cap="small" dirty="0">
                <a:solidFill>
                  <a:srgbClr val="0000FF"/>
                </a:solidFill>
              </a:rPr>
              <a:t>n</a:t>
            </a:r>
            <a:r>
              <a:rPr lang="en-US" b="1" cap="small" dirty="0" smtClean="0">
                <a:solidFill>
                  <a:srgbClr val="0000FF"/>
                </a:solidFill>
              </a:rPr>
              <a:t>ot responsible for being black</a:t>
            </a:r>
            <a:endParaRPr lang="en-US" b="1" cap="small" dirty="0">
              <a:solidFill>
                <a:srgbClr val="0000FF"/>
              </a:solidFill>
            </a:endParaRPr>
          </a:p>
        </p:txBody>
      </p:sp>
      <p:pic>
        <p:nvPicPr>
          <p:cNvPr id="3" name="Picture 2" descr="lionel.png"/>
          <p:cNvPicPr>
            <a:picLocks noChangeAspect="1"/>
          </p:cNvPicPr>
          <p:nvPr/>
        </p:nvPicPr>
        <p:blipFill rotWithShape="1">
          <a:blip r:embed="rId4">
            <a:extLst>
              <a:ext uri="{28A0092B-C50C-407E-A947-70E740481C1C}">
                <a14:useLocalDpi xmlns:a14="http://schemas.microsoft.com/office/drawing/2010/main" val="0"/>
              </a:ext>
            </a:extLst>
          </a:blip>
          <a:srcRect l="41689" t="12500" r="-2"/>
          <a:stretch/>
        </p:blipFill>
        <p:spPr>
          <a:xfrm>
            <a:off x="457200" y="2000700"/>
            <a:ext cx="3854824" cy="3856242"/>
          </a:xfrm>
          <a:prstGeom prst="rect">
            <a:avLst/>
          </a:prstGeom>
        </p:spPr>
      </p:pic>
    </p:spTree>
    <p:extLst>
      <p:ext uri="{BB962C8B-B14F-4D97-AF65-F5344CB8AC3E}">
        <p14:creationId xmlns:p14="http://schemas.microsoft.com/office/powerpoint/2010/main" val="186520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RACIST POLICIES?</a:t>
            </a:r>
          </a:p>
        </p:txBody>
      </p:sp>
      <p:pic>
        <p:nvPicPr>
          <p:cNvPr id="5" name="Picture 4" descr="6fffbc0f-4fd2-4af8-beff-e19d4b9d6df7.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1777" y="3173968"/>
            <a:ext cx="3955023" cy="2636682"/>
          </a:xfrm>
          <a:prstGeom prst="rect">
            <a:avLst/>
          </a:prstGeom>
        </p:spPr>
      </p:pic>
      <p:sp>
        <p:nvSpPr>
          <p:cNvPr id="6" name="TextBox 5"/>
          <p:cNvSpPr txBox="1"/>
          <p:nvPr/>
        </p:nvSpPr>
        <p:spPr>
          <a:xfrm>
            <a:off x="457200" y="5805188"/>
            <a:ext cx="3946058" cy="369332"/>
          </a:xfrm>
          <a:prstGeom prst="rect">
            <a:avLst/>
          </a:prstGeom>
          <a:noFill/>
        </p:spPr>
        <p:txBody>
          <a:bodyPr wrap="square" rtlCol="0">
            <a:spAutoFit/>
          </a:bodyPr>
          <a:lstStyle/>
          <a:p>
            <a:pPr algn="ctr"/>
            <a:r>
              <a:rPr lang="en-US" b="1" dirty="0" smtClean="0"/>
              <a:t>Post-injury Dr. Strange</a:t>
            </a:r>
            <a:endParaRPr lang="en-US" b="1" dirty="0"/>
          </a:p>
        </p:txBody>
      </p:sp>
      <p:sp>
        <p:nvSpPr>
          <p:cNvPr id="7" name="TextBox 6"/>
          <p:cNvSpPr txBox="1"/>
          <p:nvPr/>
        </p:nvSpPr>
        <p:spPr>
          <a:xfrm>
            <a:off x="4740742" y="5815265"/>
            <a:ext cx="3946058" cy="369332"/>
          </a:xfrm>
          <a:prstGeom prst="rect">
            <a:avLst/>
          </a:prstGeom>
          <a:noFill/>
        </p:spPr>
        <p:txBody>
          <a:bodyPr wrap="square" rtlCol="0">
            <a:spAutoFit/>
          </a:bodyPr>
          <a:lstStyle/>
          <a:p>
            <a:pPr algn="ctr"/>
            <a:r>
              <a:rPr lang="en-US" b="1" dirty="0" smtClean="0"/>
              <a:t>Dr. House</a:t>
            </a:r>
            <a:endParaRPr lang="en-US" b="1" dirty="0"/>
          </a:p>
        </p:txBody>
      </p:sp>
      <p:sp>
        <p:nvSpPr>
          <p:cNvPr id="8" name="TextBox 7"/>
          <p:cNvSpPr txBox="1"/>
          <p:nvPr/>
        </p:nvSpPr>
        <p:spPr>
          <a:xfrm>
            <a:off x="457200" y="1973639"/>
            <a:ext cx="3946058" cy="1200329"/>
          </a:xfrm>
          <a:prstGeom prst="rect">
            <a:avLst/>
          </a:prstGeom>
          <a:noFill/>
        </p:spPr>
        <p:txBody>
          <a:bodyPr wrap="square" rtlCol="0">
            <a:spAutoFit/>
          </a:bodyPr>
          <a:lstStyle/>
          <a:p>
            <a:pPr marL="285750" indent="-285750">
              <a:buFontTx/>
              <a:buChar char="-"/>
            </a:pPr>
            <a:r>
              <a:rPr lang="en-US" dirty="0" smtClean="0"/>
              <a:t>Attended a prestigious university</a:t>
            </a:r>
          </a:p>
          <a:p>
            <a:pPr marL="285750" indent="-285750">
              <a:buFontTx/>
              <a:buChar char="-"/>
            </a:pPr>
            <a:r>
              <a:rPr lang="en-US" dirty="0" smtClean="0"/>
              <a:t>Graduated top of his class</a:t>
            </a:r>
          </a:p>
          <a:p>
            <a:pPr marL="285750" indent="-285750">
              <a:buFontTx/>
              <a:buChar char="-"/>
            </a:pPr>
            <a:r>
              <a:rPr lang="en-US" dirty="0" smtClean="0"/>
              <a:t>Severely injured hands</a:t>
            </a:r>
          </a:p>
          <a:p>
            <a:pPr marL="285750" indent="-285750">
              <a:buFontTx/>
              <a:buChar char="-"/>
            </a:pPr>
            <a:endParaRPr lang="en-US" dirty="0"/>
          </a:p>
        </p:txBody>
      </p:sp>
      <p:sp>
        <p:nvSpPr>
          <p:cNvPr id="9" name="TextBox 8"/>
          <p:cNvSpPr txBox="1"/>
          <p:nvPr/>
        </p:nvSpPr>
        <p:spPr>
          <a:xfrm>
            <a:off x="4740742" y="1973639"/>
            <a:ext cx="3946058" cy="1200329"/>
          </a:xfrm>
          <a:prstGeom prst="rect">
            <a:avLst/>
          </a:prstGeom>
          <a:noFill/>
        </p:spPr>
        <p:txBody>
          <a:bodyPr wrap="square" rtlCol="0">
            <a:spAutoFit/>
          </a:bodyPr>
          <a:lstStyle/>
          <a:p>
            <a:pPr marL="285750" indent="-285750">
              <a:buFontTx/>
              <a:buChar char="-"/>
            </a:pPr>
            <a:r>
              <a:rPr lang="en-US" dirty="0" smtClean="0"/>
              <a:t>Attended a prestigious university</a:t>
            </a:r>
          </a:p>
          <a:p>
            <a:pPr marL="285750" indent="-285750">
              <a:buFontTx/>
              <a:buChar char="-"/>
            </a:pPr>
            <a:r>
              <a:rPr lang="en-US" dirty="0" smtClean="0"/>
              <a:t>Graduated top of his class</a:t>
            </a:r>
          </a:p>
          <a:p>
            <a:pPr marL="285750" indent="-285750">
              <a:buFontTx/>
              <a:buChar char="-"/>
            </a:pPr>
            <a:r>
              <a:rPr lang="en-US" dirty="0" smtClean="0"/>
              <a:t>Very steady hands</a:t>
            </a:r>
          </a:p>
          <a:p>
            <a:pPr marL="285750" indent="-285750">
              <a:buFontTx/>
              <a:buChar char="-"/>
            </a:pPr>
            <a:endParaRPr lang="en-US" dirty="0"/>
          </a:p>
        </p:txBody>
      </p:sp>
      <p:pic>
        <p:nvPicPr>
          <p:cNvPr id="10" name="Picture 9" descr="benedict-cumberbatch-doctor-strange-image-2.jpg"/>
          <p:cNvPicPr>
            <a:picLocks noChangeAspect="1"/>
          </p:cNvPicPr>
          <p:nvPr/>
        </p:nvPicPr>
        <p:blipFill rotWithShape="1">
          <a:blip r:embed="rId4">
            <a:extLst>
              <a:ext uri="{28A0092B-C50C-407E-A947-70E740481C1C}">
                <a14:useLocalDpi xmlns:a14="http://schemas.microsoft.com/office/drawing/2010/main" val="0"/>
              </a:ext>
            </a:extLst>
          </a:blip>
          <a:srcRect l="2854" r="38072" b="7160"/>
          <a:stretch/>
        </p:blipFill>
        <p:spPr>
          <a:xfrm>
            <a:off x="457200" y="3173968"/>
            <a:ext cx="3946058" cy="2631220"/>
          </a:xfrm>
          <a:prstGeom prst="rect">
            <a:avLst/>
          </a:prstGeom>
        </p:spPr>
      </p:pic>
    </p:spTree>
    <p:extLst>
      <p:ext uri="{BB962C8B-B14F-4D97-AF65-F5344CB8AC3E}">
        <p14:creationId xmlns:p14="http://schemas.microsoft.com/office/powerpoint/2010/main" val="1350494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kkecrop.jpg"/>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32784" r="31078"/>
          <a:stretch/>
        </p:blipFill>
        <p:spPr>
          <a:xfrm>
            <a:off x="-663267" y="-987901"/>
            <a:ext cx="5345269" cy="8178339"/>
          </a:xfrm>
          <a:prstGeom prst="rect">
            <a:avLst/>
          </a:prstGeom>
        </p:spPr>
      </p:pic>
      <p:pic>
        <p:nvPicPr>
          <p:cNvPr id="4" name="Picture 3" descr="affirmative-action-harvard-trial (1).jpg"/>
          <p:cNvPicPr>
            <a:picLocks noChangeAspect="1"/>
          </p:cNvPicPr>
          <p:nvPr/>
        </p:nvPicPr>
        <p:blipFill rotWithShape="1">
          <a:blip r:embed="rId4" cstate="print">
            <a:alphaModFix amt="26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1807" r="45424"/>
          <a:stretch/>
        </p:blipFill>
        <p:spPr>
          <a:xfrm>
            <a:off x="4682002" y="9515"/>
            <a:ext cx="4483960" cy="6988175"/>
          </a:xfrm>
          <a:prstGeom prst="rect">
            <a:avLst/>
          </a:prstGeom>
        </p:spPr>
      </p:pic>
      <p:sp>
        <p:nvSpPr>
          <p:cNvPr id="2" name="Title 1"/>
          <p:cNvSpPr>
            <a:spLocks noGrp="1"/>
          </p:cNvSpPr>
          <p:nvPr>
            <p:ph type="ctrTitle"/>
          </p:nvPr>
        </p:nvSpPr>
        <p:spPr>
          <a:xfrm>
            <a:off x="534163" y="1371600"/>
            <a:ext cx="7848600" cy="1927225"/>
          </a:xfrm>
        </p:spPr>
        <p:txBody>
          <a:bodyPr/>
          <a:lstStyle/>
          <a:p>
            <a:r>
              <a:rPr lang="en-US" sz="3200" dirty="0" smtClean="0"/>
              <a:t>Affirmative action</a:t>
            </a:r>
            <a:endParaRPr lang="en-US" sz="3200" dirty="0"/>
          </a:p>
        </p:txBody>
      </p:sp>
      <p:sp>
        <p:nvSpPr>
          <p:cNvPr id="3" name="Subtitle 2"/>
          <p:cNvSpPr>
            <a:spLocks noGrp="1"/>
          </p:cNvSpPr>
          <p:nvPr>
            <p:ph type="subTitle" idx="1"/>
          </p:nvPr>
        </p:nvSpPr>
        <p:spPr>
          <a:xfrm>
            <a:off x="534163" y="3503603"/>
            <a:ext cx="6400800" cy="1752600"/>
          </a:xfrm>
        </p:spPr>
        <p:txBody>
          <a:bodyPr/>
          <a:lstStyle/>
          <a:p>
            <a:r>
              <a:rPr lang="en-US" dirty="0" smtClean="0"/>
              <a:t>PHL 304</a:t>
            </a:r>
          </a:p>
          <a:p>
            <a:r>
              <a:rPr lang="en-US" dirty="0" smtClean="0"/>
              <a:t>Fall 2018</a:t>
            </a:r>
            <a:endParaRPr lang="en-US" dirty="0"/>
          </a:p>
        </p:txBody>
      </p:sp>
    </p:spTree>
    <p:extLst>
      <p:ext uri="{BB962C8B-B14F-4D97-AF65-F5344CB8AC3E}">
        <p14:creationId xmlns:p14="http://schemas.microsoft.com/office/powerpoint/2010/main" val="2021222673"/>
      </p:ext>
    </p:extLst>
  </p:cSld>
  <p:clrMapOvr>
    <a:masterClrMapping/>
  </p:clrMapOvr>
  <mc:AlternateContent xmlns:mc="http://schemas.openxmlformats.org/markup-compatibility/2006" xmlns:p14="http://schemas.microsoft.com/office/powerpoint/2010/main">
    <mc:Choice Requires="p14">
      <p:transition p14:dur="0" advTm="902"/>
    </mc:Choice>
    <mc:Fallback xmlns="">
      <p:transition xmlns:p14="http://schemas.microsoft.com/office/powerpoint/2010/main" advTm="902"/>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ABOUT EQUAL OPPORTUNITY?</a:t>
            </a:r>
            <a:endParaRPr lang="en-US" dirty="0"/>
          </a:p>
        </p:txBody>
      </p:sp>
      <p:sp>
        <p:nvSpPr>
          <p:cNvPr id="3" name="Content Placeholder 2"/>
          <p:cNvSpPr>
            <a:spLocks noGrp="1"/>
          </p:cNvSpPr>
          <p:nvPr>
            <p:ph idx="1"/>
          </p:nvPr>
        </p:nvSpPr>
        <p:spPr/>
        <p:txBody>
          <a:bodyPr/>
          <a:lstStyle/>
          <a:p>
            <a:r>
              <a:rPr lang="en-US" dirty="0" smtClean="0"/>
              <a:t>Boxill concedes that </a:t>
            </a:r>
            <a:r>
              <a:rPr lang="en-US" b="1" dirty="0" smtClean="0"/>
              <a:t>color-conscious</a:t>
            </a:r>
            <a:r>
              <a:rPr lang="en-US" dirty="0" smtClean="0"/>
              <a:t> policies giving preference to black people place obstacles in the path of white people. </a:t>
            </a:r>
          </a:p>
          <a:p>
            <a:r>
              <a:rPr lang="en-US" dirty="0" smtClean="0"/>
              <a:t>Since these obstacles reduce opportunities, these policies may make opportunities unequal.</a:t>
            </a:r>
          </a:p>
          <a:p>
            <a:r>
              <a:rPr lang="en-US" dirty="0" smtClean="0"/>
              <a:t>But so do </a:t>
            </a:r>
            <a:r>
              <a:rPr lang="en-US" b="1" dirty="0" smtClean="0"/>
              <a:t>talent-conscious </a:t>
            </a:r>
            <a:r>
              <a:rPr lang="en-US" dirty="0" smtClean="0"/>
              <a:t>policies.</a:t>
            </a:r>
          </a:p>
          <a:p>
            <a:r>
              <a:rPr lang="en-US" dirty="0" smtClean="0"/>
              <a:t>It is inconsistent to oppose color-conscious policies on the grounds that they conflict with equal opportunity and yet support talent-conscious policies.</a:t>
            </a:r>
          </a:p>
          <a:p>
            <a:endParaRPr lang="en-US" dirty="0"/>
          </a:p>
        </p:txBody>
      </p:sp>
    </p:spTree>
    <p:extLst>
      <p:ext uri="{BB962C8B-B14F-4D97-AF65-F5344CB8AC3E}">
        <p14:creationId xmlns:p14="http://schemas.microsoft.com/office/powerpoint/2010/main" val="64434474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WEAK AFFIRMATIVE ACTION</a:t>
            </a:r>
            <a:endParaRPr lang="en-US" dirty="0"/>
          </a:p>
        </p:txBody>
      </p:sp>
      <p:sp>
        <p:nvSpPr>
          <p:cNvPr id="3" name="Content Placeholder 2"/>
          <p:cNvSpPr>
            <a:spLocks noGrp="1"/>
          </p:cNvSpPr>
          <p:nvPr>
            <p:ph idx="1"/>
          </p:nvPr>
        </p:nvSpPr>
        <p:spPr>
          <a:xfrm>
            <a:off x="457200" y="1600200"/>
            <a:ext cx="6699624" cy="4876800"/>
          </a:xfrm>
        </p:spPr>
        <p:txBody>
          <a:bodyPr>
            <a:normAutofit lnSpcReduction="10000"/>
          </a:bodyPr>
          <a:lstStyle/>
          <a:p>
            <a:r>
              <a:rPr lang="en-US" b="1" dirty="0" smtClean="0">
                <a:solidFill>
                  <a:srgbClr val="0000FF"/>
                </a:solidFill>
              </a:rPr>
              <a:t>Weak affirmative action </a:t>
            </a:r>
            <a:r>
              <a:rPr lang="en-US" dirty="0" smtClean="0"/>
              <a:t>involves policies that are designed to increase the opportunities of disadvantaged people to attain social </a:t>
            </a:r>
            <a:r>
              <a:rPr lang="en-US" dirty="0" smtClean="0">
                <a:solidFill>
                  <a:srgbClr val="000000"/>
                </a:solidFill>
              </a:rPr>
              <a:t>goods and offices.</a:t>
            </a:r>
          </a:p>
          <a:p>
            <a:pPr lvl="1">
              <a:buFontTx/>
              <a:buChar char="-"/>
            </a:pPr>
            <a:r>
              <a:rPr lang="en-US" dirty="0" smtClean="0">
                <a:solidFill>
                  <a:srgbClr val="000000"/>
                </a:solidFill>
              </a:rPr>
              <a:t>Dismantling segregated institutions</a:t>
            </a:r>
          </a:p>
          <a:p>
            <a:pPr lvl="1">
              <a:buFontTx/>
              <a:buChar char="-"/>
            </a:pPr>
            <a:r>
              <a:rPr lang="en-US" dirty="0" smtClean="0">
                <a:solidFill>
                  <a:srgbClr val="000000"/>
                </a:solidFill>
              </a:rPr>
              <a:t>Advertising to groups not previously represented in privileged positions</a:t>
            </a:r>
          </a:p>
          <a:p>
            <a:pPr lvl="1">
              <a:buFontTx/>
              <a:buChar char="-"/>
            </a:pPr>
            <a:r>
              <a:rPr lang="en-US" dirty="0" smtClean="0">
                <a:solidFill>
                  <a:srgbClr val="000000"/>
                </a:solidFill>
              </a:rPr>
              <a:t>Developing special scholarships for disadvantaged classes</a:t>
            </a:r>
          </a:p>
          <a:p>
            <a:pPr lvl="1">
              <a:buFontTx/>
              <a:buChar char="-"/>
            </a:pPr>
            <a:r>
              <a:rPr lang="en-US" dirty="0" smtClean="0">
                <a:solidFill>
                  <a:srgbClr val="000000"/>
                </a:solidFill>
              </a:rPr>
              <a:t>Using diversity or under-representation of groups with a history of past discrimination as a tie breaker when candidates are relatively equal</a:t>
            </a:r>
          </a:p>
          <a:p>
            <a:r>
              <a:rPr lang="en-US" dirty="0" smtClean="0">
                <a:solidFill>
                  <a:srgbClr val="000000"/>
                </a:solidFill>
              </a:rPr>
              <a:t>The goal of weak affirmative action is equal opportunity to compete, not equal results.</a:t>
            </a:r>
          </a:p>
        </p:txBody>
      </p:sp>
      <p:pic>
        <p:nvPicPr>
          <p:cNvPr id="4" name="Picture 3" descr="pojm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341" y="1600200"/>
            <a:ext cx="1676400" cy="1816100"/>
          </a:xfrm>
          <a:prstGeom prst="rect">
            <a:avLst/>
          </a:prstGeom>
        </p:spPr>
      </p:pic>
      <p:sp>
        <p:nvSpPr>
          <p:cNvPr id="5" name="TextBox 4"/>
          <p:cNvSpPr txBox="1"/>
          <p:nvPr/>
        </p:nvSpPr>
        <p:spPr>
          <a:xfrm>
            <a:off x="7220404" y="3429895"/>
            <a:ext cx="1923596" cy="369332"/>
          </a:xfrm>
          <a:prstGeom prst="rect">
            <a:avLst/>
          </a:prstGeom>
          <a:noFill/>
        </p:spPr>
        <p:txBody>
          <a:bodyPr wrap="square" rtlCol="0">
            <a:spAutoFit/>
          </a:bodyPr>
          <a:lstStyle/>
          <a:p>
            <a:r>
              <a:rPr lang="en-US" dirty="0" smtClean="0"/>
              <a:t>Louis P. Pojman</a:t>
            </a:r>
            <a:endParaRPr lang="en-US" dirty="0"/>
          </a:p>
        </p:txBody>
      </p:sp>
    </p:spTree>
    <p:extLst>
      <p:ext uri="{BB962C8B-B14F-4D97-AF65-F5344CB8AC3E}">
        <p14:creationId xmlns:p14="http://schemas.microsoft.com/office/powerpoint/2010/main" val="2063613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STRONG AFFIRMATIVE ACTION</a:t>
            </a:r>
            <a:endParaRPr lang="en-US" dirty="0"/>
          </a:p>
        </p:txBody>
      </p:sp>
      <p:sp>
        <p:nvSpPr>
          <p:cNvPr id="3" name="Content Placeholder 2"/>
          <p:cNvSpPr>
            <a:spLocks noGrp="1"/>
          </p:cNvSpPr>
          <p:nvPr>
            <p:ph idx="1"/>
          </p:nvPr>
        </p:nvSpPr>
        <p:spPr>
          <a:xfrm>
            <a:off x="457200" y="1600200"/>
            <a:ext cx="6699624" cy="4876800"/>
          </a:xfrm>
        </p:spPr>
        <p:txBody>
          <a:bodyPr>
            <a:normAutofit/>
          </a:bodyPr>
          <a:lstStyle/>
          <a:p>
            <a:r>
              <a:rPr lang="en-US" b="1" dirty="0" smtClean="0">
                <a:solidFill>
                  <a:srgbClr val="0000FF"/>
                </a:solidFill>
              </a:rPr>
              <a:t>Strong affirmative action </a:t>
            </a:r>
            <a:r>
              <a:rPr lang="en-US" dirty="0"/>
              <a:t>involves preferential treatment on the basis of race, </a:t>
            </a:r>
            <a:r>
              <a:rPr lang="en-US" dirty="0" smtClean="0"/>
              <a:t>ethnicity, sex, gender, etc., discriminating </a:t>
            </a:r>
            <a:r>
              <a:rPr lang="en-US" dirty="0"/>
              <a:t>in favor of underrepresented groups against overrepresented </a:t>
            </a:r>
            <a:r>
              <a:rPr lang="en-US" dirty="0" smtClean="0"/>
              <a:t>groups.</a:t>
            </a:r>
            <a:endParaRPr lang="en-US" dirty="0" smtClean="0">
              <a:solidFill>
                <a:srgbClr val="000000"/>
              </a:solidFill>
            </a:endParaRPr>
          </a:p>
          <a:p>
            <a:r>
              <a:rPr lang="en-US" dirty="0" smtClean="0">
                <a:solidFill>
                  <a:srgbClr val="000000"/>
                </a:solidFill>
              </a:rPr>
              <a:t>According to Pojman, Strong AA is aimed at not only equal opportunity to compete but also equal results.</a:t>
            </a:r>
          </a:p>
          <a:p>
            <a:r>
              <a:rPr lang="en-US" dirty="0" smtClean="0">
                <a:solidFill>
                  <a:srgbClr val="000000"/>
                </a:solidFill>
              </a:rPr>
              <a:t>Pojman argues that </a:t>
            </a:r>
            <a:r>
              <a:rPr lang="en-US" b="1" dirty="0" smtClean="0">
                <a:solidFill>
                  <a:srgbClr val="000000"/>
                </a:solidFill>
              </a:rPr>
              <a:t>Strong AA</a:t>
            </a:r>
            <a:r>
              <a:rPr lang="en-US" dirty="0" smtClean="0">
                <a:solidFill>
                  <a:srgbClr val="000000"/>
                </a:solidFill>
              </a:rPr>
              <a:t>—but not necessarily Weak AA—is </a:t>
            </a:r>
            <a:r>
              <a:rPr lang="en-US" b="1" dirty="0" smtClean="0">
                <a:solidFill>
                  <a:srgbClr val="000000"/>
                </a:solidFill>
              </a:rPr>
              <a:t>morally problematic</a:t>
            </a:r>
            <a:r>
              <a:rPr lang="en-US" dirty="0" smtClean="0">
                <a:solidFill>
                  <a:srgbClr val="000000"/>
                </a:solidFill>
              </a:rPr>
              <a:t>.</a:t>
            </a:r>
          </a:p>
        </p:txBody>
      </p:sp>
      <p:pic>
        <p:nvPicPr>
          <p:cNvPr id="4" name="Picture 3" descr="pojm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341" y="1600200"/>
            <a:ext cx="1676400" cy="1816100"/>
          </a:xfrm>
          <a:prstGeom prst="rect">
            <a:avLst/>
          </a:prstGeom>
        </p:spPr>
      </p:pic>
      <p:sp>
        <p:nvSpPr>
          <p:cNvPr id="5" name="TextBox 4"/>
          <p:cNvSpPr txBox="1"/>
          <p:nvPr/>
        </p:nvSpPr>
        <p:spPr>
          <a:xfrm>
            <a:off x="7220404" y="3429895"/>
            <a:ext cx="1923596" cy="369332"/>
          </a:xfrm>
          <a:prstGeom prst="rect">
            <a:avLst/>
          </a:prstGeom>
          <a:noFill/>
        </p:spPr>
        <p:txBody>
          <a:bodyPr wrap="square" rtlCol="0">
            <a:spAutoFit/>
          </a:bodyPr>
          <a:lstStyle/>
          <a:p>
            <a:r>
              <a:rPr lang="en-US" dirty="0" smtClean="0"/>
              <a:t>Louis P. Pojman</a:t>
            </a:r>
            <a:endParaRPr lang="en-US" dirty="0"/>
          </a:p>
        </p:txBody>
      </p:sp>
    </p:spTree>
    <p:extLst>
      <p:ext uri="{BB962C8B-B14F-4D97-AF65-F5344CB8AC3E}">
        <p14:creationId xmlns:p14="http://schemas.microsoft.com/office/powerpoint/2010/main" val="30991246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ONE DESERVES TALENT”</a:t>
            </a:r>
            <a:endParaRPr lang="en-US" dirty="0"/>
          </a:p>
        </p:txBody>
      </p:sp>
      <p:sp>
        <p:nvSpPr>
          <p:cNvPr id="3" name="Content Placeholder 2"/>
          <p:cNvSpPr>
            <a:spLocks noGrp="1"/>
          </p:cNvSpPr>
          <p:nvPr>
            <p:ph idx="1"/>
          </p:nvPr>
        </p:nvSpPr>
        <p:spPr/>
        <p:txBody>
          <a:bodyPr>
            <a:normAutofit fontScale="92500" lnSpcReduction="10000"/>
          </a:bodyPr>
          <a:lstStyle/>
          <a:p>
            <a:pPr marL="457200" indent="-457200">
              <a:buFont typeface="+mj-lt"/>
              <a:buAutoNum type="arabicParenR"/>
            </a:pPr>
            <a:r>
              <a:rPr lang="en-US" dirty="0"/>
              <a:t>Society may award jobs and positions as it sees fit as long as individuals </a:t>
            </a:r>
            <a:r>
              <a:rPr lang="en-US" dirty="0" smtClean="0"/>
              <a:t>have </a:t>
            </a:r>
            <a:r>
              <a:rPr lang="en-US" dirty="0"/>
              <a:t>no claim to these positions. </a:t>
            </a:r>
          </a:p>
          <a:p>
            <a:pPr marL="457200" indent="-457200">
              <a:buFont typeface="+mj-lt"/>
              <a:buAutoNum type="arabicParenR"/>
            </a:pPr>
            <a:r>
              <a:rPr lang="en-US" dirty="0"/>
              <a:t>To have a claim to something means that one has earned it or deserves it. </a:t>
            </a:r>
          </a:p>
          <a:p>
            <a:pPr marL="457200" indent="-457200">
              <a:buFont typeface="+mj-lt"/>
              <a:buAutoNum type="arabicParenR"/>
            </a:pPr>
            <a:r>
              <a:rPr lang="en-US" dirty="0"/>
              <a:t>But no one has earned or deserves his intelligence, talent, education or cultural values which produce superior qualifications. </a:t>
            </a:r>
          </a:p>
          <a:p>
            <a:pPr marL="457200" indent="-457200">
              <a:buFont typeface="+mj-lt"/>
              <a:buAutoNum type="arabicParenR"/>
            </a:pPr>
            <a:r>
              <a:rPr lang="en-US" dirty="0"/>
              <a:t>If a person does not deserve what produces something, he does not </a:t>
            </a:r>
            <a:r>
              <a:rPr lang="en-US" dirty="0" smtClean="0"/>
              <a:t>deserve </a:t>
            </a:r>
            <a:r>
              <a:rPr lang="en-US" dirty="0"/>
              <a:t>its products. </a:t>
            </a:r>
          </a:p>
          <a:p>
            <a:pPr marL="457200" indent="-457200">
              <a:buFont typeface="+mj-lt"/>
              <a:buAutoNum type="arabicParenR"/>
            </a:pPr>
            <a:r>
              <a:rPr lang="en-US" dirty="0"/>
              <a:t>Therefore better qualified people do not deserve their qualifications. </a:t>
            </a:r>
          </a:p>
          <a:p>
            <a:pPr marL="457200" indent="-457200">
              <a:buFont typeface="+mj-lt"/>
              <a:buAutoNum type="arabicParenR"/>
            </a:pPr>
            <a:r>
              <a:rPr lang="en-US" dirty="0"/>
              <a:t>Therefore</a:t>
            </a:r>
            <a:r>
              <a:rPr lang="en-US" dirty="0" smtClean="0"/>
              <a:t>, society may override their qualifications in awarding jobs and </a:t>
            </a:r>
            <a:r>
              <a:rPr lang="en-US" dirty="0"/>
              <a:t>positions as it sees fit (for social utility or to compensate for previous wrongs). </a:t>
            </a:r>
          </a:p>
          <a:p>
            <a:pPr marL="457200" indent="-457200">
              <a:buFont typeface="+mj-lt"/>
              <a:buAutoNum type="arabicParenR"/>
            </a:pPr>
            <a:endParaRPr lang="en-US" dirty="0"/>
          </a:p>
        </p:txBody>
      </p:sp>
    </p:spTree>
    <p:extLst>
      <p:ext uri="{BB962C8B-B14F-4D97-AF65-F5344CB8AC3E}">
        <p14:creationId xmlns:p14="http://schemas.microsoft.com/office/powerpoint/2010/main" val="86551297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 ONE DESERVES TALENT”</a:t>
            </a:r>
          </a:p>
        </p:txBody>
      </p:sp>
      <p:pic>
        <p:nvPicPr>
          <p:cNvPr id="4" name="Picture 3" descr="How-to-Give-Your-Grown-Kids-the-Gift-of-Money-Smarts-1521130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996" y="4285702"/>
            <a:ext cx="2935190" cy="1898090"/>
          </a:xfrm>
          <a:prstGeom prst="rect">
            <a:avLst/>
          </a:prstGeom>
        </p:spPr>
      </p:pic>
      <p:sp>
        <p:nvSpPr>
          <p:cNvPr id="5" name="TextBox 4"/>
          <p:cNvSpPr txBox="1"/>
          <p:nvPr/>
        </p:nvSpPr>
        <p:spPr>
          <a:xfrm>
            <a:off x="809996" y="6183792"/>
            <a:ext cx="2935189" cy="369332"/>
          </a:xfrm>
          <a:prstGeom prst="rect">
            <a:avLst/>
          </a:prstGeom>
          <a:noFill/>
        </p:spPr>
        <p:txBody>
          <a:bodyPr wrap="square" rtlCol="0">
            <a:spAutoFit/>
          </a:bodyPr>
          <a:lstStyle/>
          <a:p>
            <a:pPr algn="ctr"/>
            <a:r>
              <a:rPr lang="en-US" b="1" dirty="0" smtClean="0"/>
              <a:t>Mr. Frugal</a:t>
            </a:r>
            <a:endParaRPr lang="en-US" b="1" dirty="0"/>
          </a:p>
        </p:txBody>
      </p:sp>
      <p:pic>
        <p:nvPicPr>
          <p:cNvPr id="7" name="Picture 6" descr="FNB-Media-Image-_Save-vs-Invest.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524000"/>
            <a:ext cx="3863103" cy="2575402"/>
          </a:xfrm>
          <a:prstGeom prst="rect">
            <a:avLst/>
          </a:prstGeom>
        </p:spPr>
      </p:pic>
      <p:pic>
        <p:nvPicPr>
          <p:cNvPr id="8" name="Picture 7" descr="How-to-Give-Your-Grown-Kids-the-Gift-of-Money-Smarts-1521130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4132" y="4285702"/>
            <a:ext cx="2935190" cy="1898090"/>
          </a:xfrm>
          <a:prstGeom prst="rect">
            <a:avLst/>
          </a:prstGeom>
        </p:spPr>
      </p:pic>
      <p:sp>
        <p:nvSpPr>
          <p:cNvPr id="9" name="TextBox 8"/>
          <p:cNvSpPr txBox="1"/>
          <p:nvPr/>
        </p:nvSpPr>
        <p:spPr>
          <a:xfrm>
            <a:off x="5284132" y="6183792"/>
            <a:ext cx="2935189" cy="369332"/>
          </a:xfrm>
          <a:prstGeom prst="rect">
            <a:avLst/>
          </a:prstGeom>
          <a:noFill/>
        </p:spPr>
        <p:txBody>
          <a:bodyPr wrap="square" rtlCol="0">
            <a:spAutoFit/>
          </a:bodyPr>
          <a:lstStyle/>
          <a:p>
            <a:pPr algn="ctr"/>
            <a:r>
              <a:rPr lang="en-US" b="1" dirty="0" smtClean="0"/>
              <a:t>Mr. Wasteful</a:t>
            </a:r>
            <a:endParaRPr lang="en-US" b="1" dirty="0"/>
          </a:p>
        </p:txBody>
      </p:sp>
      <p:pic>
        <p:nvPicPr>
          <p:cNvPr id="10" name="Picture 9" descr="drake-gambling.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3697" y="1524000"/>
            <a:ext cx="3863103" cy="2576690"/>
          </a:xfrm>
          <a:prstGeom prst="rect">
            <a:avLst/>
          </a:prstGeom>
        </p:spPr>
      </p:pic>
    </p:spTree>
    <p:extLst>
      <p:ext uri="{BB962C8B-B14F-4D97-AF65-F5344CB8AC3E}">
        <p14:creationId xmlns:p14="http://schemas.microsoft.com/office/powerpoint/2010/main" val="144585496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ONE DESERVES TALENT”</a:t>
            </a:r>
            <a:endParaRPr lang="en-US" dirty="0"/>
          </a:p>
        </p:txBody>
      </p:sp>
      <p:pic>
        <p:nvPicPr>
          <p:cNvPr id="4" name="Picture 3" descr="maxresdefaul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685316"/>
            <a:ext cx="5172192" cy="2909358"/>
          </a:xfrm>
          <a:prstGeom prst="rect">
            <a:avLst/>
          </a:prstGeom>
        </p:spPr>
      </p:pic>
      <p:pic>
        <p:nvPicPr>
          <p:cNvPr id="5" name="Picture 4" descr="000024217_1_RawlspeqOKbyn.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7510" y="2695141"/>
            <a:ext cx="2899533" cy="2899533"/>
          </a:xfrm>
          <a:prstGeom prst="rect">
            <a:avLst/>
          </a:prstGeom>
        </p:spPr>
      </p:pic>
      <p:sp>
        <p:nvSpPr>
          <p:cNvPr id="6" name="TextBox 5"/>
          <p:cNvSpPr txBox="1"/>
          <p:nvPr/>
        </p:nvSpPr>
        <p:spPr>
          <a:xfrm>
            <a:off x="5997510" y="5594674"/>
            <a:ext cx="2689290" cy="369332"/>
          </a:xfrm>
          <a:prstGeom prst="rect">
            <a:avLst/>
          </a:prstGeom>
          <a:noFill/>
        </p:spPr>
        <p:txBody>
          <a:bodyPr wrap="square" rtlCol="0">
            <a:spAutoFit/>
          </a:bodyPr>
          <a:lstStyle/>
          <a:p>
            <a:pPr algn="ctr"/>
            <a:r>
              <a:rPr lang="en-US" b="1" dirty="0" smtClean="0"/>
              <a:t>John Rawls</a:t>
            </a:r>
            <a:endParaRPr lang="en-US" b="1" dirty="0"/>
          </a:p>
        </p:txBody>
      </p:sp>
      <p:sp>
        <p:nvSpPr>
          <p:cNvPr id="7" name="Cloud Callout 6"/>
          <p:cNvSpPr/>
          <p:nvPr/>
        </p:nvSpPr>
        <p:spPr>
          <a:xfrm>
            <a:off x="3492668" y="1329947"/>
            <a:ext cx="3519127" cy="1580844"/>
          </a:xfrm>
          <a:prstGeom prst="cloudCallout">
            <a:avLst>
              <a:gd name="adj1" fmla="val 40159"/>
              <a:gd name="adj2" fmla="val 15289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Sorry, we gave them to the worst off.</a:t>
            </a:r>
            <a:endParaRPr lang="en-US" sz="2400" dirty="0"/>
          </a:p>
        </p:txBody>
      </p:sp>
    </p:spTree>
    <p:extLst>
      <p:ext uri="{BB962C8B-B14F-4D97-AF65-F5344CB8AC3E}">
        <p14:creationId xmlns:p14="http://schemas.microsoft.com/office/powerpoint/2010/main" val="14245121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INEVITABLE DISCRIMINATION</a:t>
            </a:r>
            <a:endParaRPr lang="en-US" dirty="0"/>
          </a:p>
        </p:txBody>
      </p:sp>
      <p:sp>
        <p:nvSpPr>
          <p:cNvPr id="3" name="Content Placeholder 2"/>
          <p:cNvSpPr>
            <a:spLocks noGrp="1"/>
          </p:cNvSpPr>
          <p:nvPr>
            <p:ph idx="1"/>
          </p:nvPr>
        </p:nvSpPr>
        <p:spPr/>
        <p:txBody>
          <a:bodyPr/>
          <a:lstStyle/>
          <a:p>
            <a:r>
              <a:rPr lang="en-US" dirty="0" smtClean="0"/>
              <a:t>Perhaps race, sex, gender, etc. are correlated with class.</a:t>
            </a:r>
          </a:p>
          <a:p>
            <a:r>
              <a:rPr lang="en-US" dirty="0" smtClean="0"/>
              <a:t>But at least </a:t>
            </a:r>
            <a:r>
              <a:rPr lang="en-US" b="1" dirty="0" smtClean="0"/>
              <a:t>some </a:t>
            </a:r>
            <a:r>
              <a:rPr lang="en-US" dirty="0" smtClean="0"/>
              <a:t>individuals that belong to disadvantaged groups come from very rich families while at least </a:t>
            </a:r>
            <a:r>
              <a:rPr lang="en-US" b="1" dirty="0" smtClean="0"/>
              <a:t>some </a:t>
            </a:r>
            <a:r>
              <a:rPr lang="en-US" dirty="0" smtClean="0"/>
              <a:t>individuals that belong to advantaged groups come from very poor families.</a:t>
            </a:r>
          </a:p>
          <a:p>
            <a:r>
              <a:rPr lang="en-US" dirty="0" smtClean="0"/>
              <a:t>Strong AA discriminates in favor of these rich individuals and against these poor individuals.</a:t>
            </a:r>
          </a:p>
          <a:p>
            <a:r>
              <a:rPr lang="en-US" dirty="0" smtClean="0"/>
              <a:t>This is counterproductive to achieving the end of equal opportunity for all.</a:t>
            </a:r>
          </a:p>
          <a:p>
            <a:r>
              <a:rPr lang="en-US" dirty="0" smtClean="0"/>
              <a:t>It merely creates new injustices.</a:t>
            </a:r>
          </a:p>
        </p:txBody>
      </p:sp>
    </p:spTree>
    <p:extLst>
      <p:ext uri="{BB962C8B-B14F-4D97-AF65-F5344CB8AC3E}">
        <p14:creationId xmlns:p14="http://schemas.microsoft.com/office/powerpoint/2010/main" val="42232070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ARBITRARINESS WORRY</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26410100"/>
              </p:ext>
            </p:extLst>
          </p:nvPr>
        </p:nvGraphicFramePr>
        <p:xfrm>
          <a:off x="457200" y="1746474"/>
          <a:ext cx="8229600" cy="4445000"/>
        </p:xfrm>
        <a:graphic>
          <a:graphicData uri="http://schemas.openxmlformats.org/drawingml/2006/table">
            <a:tbl>
              <a:tblPr firstRow="1" bandRow="1">
                <a:tableStyleId>{5C22544A-7EE6-4342-B048-85BDC9FD1C3A}</a:tableStyleId>
              </a:tblPr>
              <a:tblGrid>
                <a:gridCol w="4266360"/>
                <a:gridCol w="3963240"/>
              </a:tblGrid>
              <a:tr h="268342">
                <a:tc gridSpan="2">
                  <a:txBody>
                    <a:bodyPr/>
                    <a:lstStyle/>
                    <a:p>
                      <a:pPr algn="ctr"/>
                      <a:r>
                        <a:rPr lang="en-US" dirty="0" smtClean="0"/>
                        <a:t>Eligible</a:t>
                      </a:r>
                      <a:r>
                        <a:rPr lang="en-US" baseline="0" dirty="0" smtClean="0"/>
                        <a:t> for AA programs (reported by Pojman 1998)</a:t>
                      </a:r>
                      <a:endParaRPr lang="en-US" dirty="0"/>
                    </a:p>
                  </a:txBody>
                  <a:tcPr/>
                </a:tc>
                <a:tc hMerge="1">
                  <a:txBody>
                    <a:bodyPr/>
                    <a:lstStyle/>
                    <a:p>
                      <a:endParaRPr lang="en-US" dirty="0"/>
                    </a:p>
                  </a:txBody>
                  <a:tcPr/>
                </a:tc>
              </a:tr>
              <a:tr h="370840">
                <a:tc>
                  <a:txBody>
                    <a:bodyPr/>
                    <a:lstStyle/>
                    <a:p>
                      <a:pPr algn="ctr"/>
                      <a:r>
                        <a:rPr lang="en-US" b="1" cap="small" dirty="0" smtClean="0"/>
                        <a:t>group</a:t>
                      </a:r>
                      <a:endParaRPr lang="en-US" b="1" cap="small" dirty="0"/>
                    </a:p>
                  </a:txBody>
                  <a:tcPr/>
                </a:tc>
                <a:tc>
                  <a:txBody>
                    <a:bodyPr/>
                    <a:lstStyle/>
                    <a:p>
                      <a:pPr algn="ctr"/>
                      <a:r>
                        <a:rPr lang="en-US" b="1" cap="small" dirty="0" smtClean="0"/>
                        <a:t>percentage in population</a:t>
                      </a:r>
                      <a:endParaRPr lang="en-US" b="1" cap="small" dirty="0"/>
                    </a:p>
                  </a:txBody>
                  <a:tcPr/>
                </a:tc>
              </a:tr>
              <a:tr h="370840">
                <a:tc>
                  <a:txBody>
                    <a:bodyPr/>
                    <a:lstStyle/>
                    <a:p>
                      <a:r>
                        <a:rPr lang="en-US" dirty="0" smtClean="0"/>
                        <a:t>1. Women</a:t>
                      </a:r>
                      <a:endParaRPr lang="en-US" dirty="0"/>
                    </a:p>
                  </a:txBody>
                  <a:tcPr/>
                </a:tc>
                <a:tc>
                  <a:txBody>
                    <a:bodyPr/>
                    <a:lstStyle/>
                    <a:p>
                      <a:pPr algn="ctr"/>
                      <a:r>
                        <a:rPr lang="en-US" dirty="0" smtClean="0"/>
                        <a:t>52%</a:t>
                      </a:r>
                      <a:endParaRPr lang="en-US" dirty="0"/>
                    </a:p>
                  </a:txBody>
                  <a:tcPr/>
                </a:tc>
              </a:tr>
              <a:tr h="370840">
                <a:tc>
                  <a:txBody>
                    <a:bodyPr/>
                    <a:lstStyle/>
                    <a:p>
                      <a:r>
                        <a:rPr lang="en-US" dirty="0" smtClean="0"/>
                        <a:t>2. Black</a:t>
                      </a:r>
                      <a:endParaRPr lang="en-US" dirty="0"/>
                    </a:p>
                  </a:txBody>
                  <a:tcPr/>
                </a:tc>
                <a:tc>
                  <a:txBody>
                    <a:bodyPr/>
                    <a:lstStyle/>
                    <a:p>
                      <a:pPr algn="ctr"/>
                      <a:r>
                        <a:rPr lang="en-US" dirty="0" smtClean="0"/>
                        <a:t>12%</a:t>
                      </a:r>
                      <a:endParaRPr lang="en-US" dirty="0"/>
                    </a:p>
                  </a:txBody>
                  <a:tcPr/>
                </a:tc>
              </a:tr>
              <a:tr h="370840">
                <a:tc>
                  <a:txBody>
                    <a:bodyPr/>
                    <a:lstStyle/>
                    <a:p>
                      <a:r>
                        <a:rPr lang="en-US" dirty="0" smtClean="0"/>
                        <a:t>3. Hispanics</a:t>
                      </a:r>
                      <a:endParaRPr lang="en-US" dirty="0"/>
                    </a:p>
                  </a:txBody>
                  <a:tcPr/>
                </a:tc>
                <a:tc>
                  <a:txBody>
                    <a:bodyPr/>
                    <a:lstStyle/>
                    <a:p>
                      <a:pPr algn="ctr"/>
                      <a:r>
                        <a:rPr lang="en-US" dirty="0" smtClean="0"/>
                        <a:t>9%</a:t>
                      </a:r>
                      <a:endParaRPr lang="en-US" dirty="0"/>
                    </a:p>
                  </a:txBody>
                  <a:tcPr/>
                </a:tc>
              </a:tr>
              <a:tr h="370840">
                <a:tc>
                  <a:txBody>
                    <a:bodyPr/>
                    <a:lstStyle/>
                    <a:p>
                      <a:r>
                        <a:rPr lang="en-US" dirty="0" smtClean="0"/>
                        <a:t>4. Native Americans</a:t>
                      </a:r>
                    </a:p>
                  </a:txBody>
                  <a:tcPr/>
                </a:tc>
                <a:tc>
                  <a:txBody>
                    <a:bodyPr/>
                    <a:lstStyle/>
                    <a:p>
                      <a:pPr algn="ctr"/>
                      <a:r>
                        <a:rPr lang="en-US" dirty="0" smtClean="0"/>
                        <a:t>2%</a:t>
                      </a:r>
                      <a:endParaRPr lang="en-US" dirty="0"/>
                    </a:p>
                  </a:txBody>
                  <a:tcPr/>
                </a:tc>
              </a:tr>
              <a:tr h="370840">
                <a:tc>
                  <a:txBody>
                    <a:bodyPr/>
                    <a:lstStyle/>
                    <a:p>
                      <a:r>
                        <a:rPr lang="en-US" dirty="0" smtClean="0"/>
                        <a:t>5. Asians</a:t>
                      </a:r>
                    </a:p>
                  </a:txBody>
                  <a:tcPr/>
                </a:tc>
                <a:tc>
                  <a:txBody>
                    <a:bodyPr/>
                    <a:lstStyle/>
                    <a:p>
                      <a:pPr algn="ctr"/>
                      <a:r>
                        <a:rPr lang="en-US" dirty="0" smtClean="0"/>
                        <a:t>4%</a:t>
                      </a:r>
                      <a:endParaRPr lang="en-US" dirty="0"/>
                    </a:p>
                  </a:txBody>
                  <a:tcPr/>
                </a:tc>
              </a:tr>
              <a:tr h="370840">
                <a:tc>
                  <a:txBody>
                    <a:bodyPr/>
                    <a:lstStyle/>
                    <a:p>
                      <a:r>
                        <a:rPr lang="en-US" dirty="0" smtClean="0"/>
                        <a:t>6. Physically &amp; Mentally Disabled</a:t>
                      </a:r>
                    </a:p>
                  </a:txBody>
                  <a:tcPr/>
                </a:tc>
                <a:tc>
                  <a:txBody>
                    <a:bodyPr/>
                    <a:lstStyle/>
                    <a:p>
                      <a:pPr algn="ctr"/>
                      <a:r>
                        <a:rPr lang="en-US" dirty="0" smtClean="0"/>
                        <a:t>10%</a:t>
                      </a:r>
                      <a:endParaRPr lang="en-US" dirty="0"/>
                    </a:p>
                  </a:txBody>
                  <a:tcPr/>
                </a:tc>
              </a:tr>
              <a:tr h="370840">
                <a:tc>
                  <a:txBody>
                    <a:bodyPr/>
                    <a:lstStyle/>
                    <a:p>
                      <a:r>
                        <a:rPr lang="en-US" dirty="0" smtClean="0"/>
                        <a:t>7. Welfare recipients </a:t>
                      </a:r>
                    </a:p>
                  </a:txBody>
                  <a:tcPr/>
                </a:tc>
                <a:tc>
                  <a:txBody>
                    <a:bodyPr/>
                    <a:lstStyle/>
                    <a:p>
                      <a:pPr algn="ctr"/>
                      <a:r>
                        <a:rPr lang="en-US" dirty="0" smtClean="0"/>
                        <a:t>6%</a:t>
                      </a:r>
                      <a:endParaRPr lang="en-US" dirty="0"/>
                    </a:p>
                  </a:txBody>
                  <a:tcPr/>
                </a:tc>
              </a:tr>
              <a:tr h="370840">
                <a:tc>
                  <a:txBody>
                    <a:bodyPr/>
                    <a:lstStyle/>
                    <a:p>
                      <a:r>
                        <a:rPr lang="en-US" dirty="0" smtClean="0"/>
                        <a:t>8.</a:t>
                      </a:r>
                      <a:r>
                        <a:rPr lang="en-US" baseline="0" dirty="0" smtClean="0"/>
                        <a:t> The Elderly</a:t>
                      </a:r>
                      <a:endParaRPr lang="en-US" dirty="0" smtClean="0"/>
                    </a:p>
                  </a:txBody>
                  <a:tcPr/>
                </a:tc>
                <a:tc>
                  <a:txBody>
                    <a:bodyPr/>
                    <a:lstStyle/>
                    <a:p>
                      <a:pPr algn="ctr"/>
                      <a:r>
                        <a:rPr lang="en-US" dirty="0" smtClean="0"/>
                        <a:t>25% (est. Adults over 60)</a:t>
                      </a:r>
                      <a:endParaRPr lang="en-US" dirty="0"/>
                    </a:p>
                  </a:txBody>
                  <a:tcPr/>
                </a:tc>
              </a:tr>
              <a:tr h="370840">
                <a:tc>
                  <a:txBody>
                    <a:bodyPr/>
                    <a:lstStyle/>
                    <a:p>
                      <a:r>
                        <a:rPr lang="en-US" dirty="0" smtClean="0"/>
                        <a:t>9. Italians (in New York City)</a:t>
                      </a:r>
                    </a:p>
                  </a:txBody>
                  <a:tcPr/>
                </a:tc>
                <a:tc>
                  <a:txBody>
                    <a:bodyPr/>
                    <a:lstStyle/>
                    <a:p>
                      <a:pPr algn="ctr"/>
                      <a:r>
                        <a:rPr lang="en-US" dirty="0" smtClean="0"/>
                        <a:t>3%</a:t>
                      </a:r>
                      <a:endParaRPr lang="en-US" dirty="0"/>
                    </a:p>
                  </a:txBody>
                  <a:tcPr/>
                </a:tc>
              </a:tr>
              <a:tr h="370840">
                <a:tc>
                  <a:txBody>
                    <a:bodyPr/>
                    <a:lstStyle/>
                    <a:p>
                      <a:pPr algn="ctr"/>
                      <a:r>
                        <a:rPr lang="en-US" b="1" cap="small" dirty="0" smtClean="0"/>
                        <a:t>totals</a:t>
                      </a:r>
                    </a:p>
                  </a:txBody>
                  <a:tcPr/>
                </a:tc>
                <a:tc>
                  <a:txBody>
                    <a:bodyPr/>
                    <a:lstStyle/>
                    <a:p>
                      <a:pPr algn="ctr"/>
                      <a:r>
                        <a:rPr lang="en-US" dirty="0" smtClean="0"/>
                        <a:t>123%</a:t>
                      </a:r>
                      <a:endParaRPr lang="en-US" dirty="0"/>
                    </a:p>
                  </a:txBody>
                  <a:tcPr/>
                </a:tc>
              </a:tr>
            </a:tbl>
          </a:graphicData>
        </a:graphic>
      </p:graphicFrame>
    </p:spTree>
    <p:extLst>
      <p:ext uri="{BB962C8B-B14F-4D97-AF65-F5344CB8AC3E}">
        <p14:creationId xmlns:p14="http://schemas.microsoft.com/office/powerpoint/2010/main" val="136396155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ARBITRARINESS WORRY</a:t>
            </a:r>
          </a:p>
        </p:txBody>
      </p:sp>
      <p:sp>
        <p:nvSpPr>
          <p:cNvPr id="3" name="Content Placeholder 2"/>
          <p:cNvSpPr>
            <a:spLocks noGrp="1"/>
          </p:cNvSpPr>
          <p:nvPr>
            <p:ph idx="1"/>
          </p:nvPr>
        </p:nvSpPr>
        <p:spPr/>
        <p:txBody>
          <a:bodyPr/>
          <a:lstStyle/>
          <a:p>
            <a:r>
              <a:rPr lang="en-US" dirty="0" smtClean="0"/>
              <a:t>Some have proposed adding homosexuals to the list.</a:t>
            </a:r>
          </a:p>
          <a:p>
            <a:r>
              <a:rPr lang="en-US" dirty="0" smtClean="0"/>
              <a:t>Others have advocated putting all poor people on the list.</a:t>
            </a:r>
          </a:p>
          <a:p>
            <a:r>
              <a:rPr lang="en-US" dirty="0" smtClean="0"/>
              <a:t>If there is evidence to believe that physically unattractive people, obese people, short people, and left-handed people suffer from discrimination, why shouldn’t we add them to the list as well?</a:t>
            </a:r>
          </a:p>
          <a:p>
            <a:r>
              <a:rPr lang="en-US" dirty="0" smtClean="0"/>
              <a:t>This appears to leave out only white males. </a:t>
            </a:r>
          </a:p>
          <a:p>
            <a:r>
              <a:rPr lang="en-US" dirty="0" smtClean="0"/>
              <a:t>But that seems arbitrary in a way that is inconsistent with justice.</a:t>
            </a:r>
            <a:endParaRPr lang="en-US" dirty="0"/>
          </a:p>
        </p:txBody>
      </p:sp>
    </p:spTree>
    <p:extLst>
      <p:ext uri="{BB962C8B-B14F-4D97-AF65-F5344CB8AC3E}">
        <p14:creationId xmlns:p14="http://schemas.microsoft.com/office/powerpoint/2010/main" val="37218287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MEDIOCRITY / INCOMPETENCE</a:t>
            </a:r>
            <a:endParaRPr lang="en-US" dirty="0"/>
          </a:p>
        </p:txBody>
      </p:sp>
      <p:sp>
        <p:nvSpPr>
          <p:cNvPr id="3" name="Content Placeholder 2"/>
          <p:cNvSpPr>
            <a:spLocks noGrp="1"/>
          </p:cNvSpPr>
          <p:nvPr>
            <p:ph idx="1"/>
          </p:nvPr>
        </p:nvSpPr>
        <p:spPr/>
        <p:txBody>
          <a:bodyPr/>
          <a:lstStyle/>
          <a:p>
            <a:r>
              <a:rPr lang="en-US" dirty="0" smtClean="0"/>
              <a:t>Pojman cites claims from </a:t>
            </a:r>
            <a:r>
              <a:rPr lang="en-US" dirty="0"/>
              <a:t>the Department of Health, Education, and </a:t>
            </a:r>
            <a:r>
              <a:rPr lang="en-US" dirty="0" smtClean="0"/>
              <a:t>Welfare (HEW) as evidence for thinking that Strong AA programs tend to encourage mediocrity and incompetence. </a:t>
            </a:r>
          </a:p>
          <a:p>
            <a:r>
              <a:rPr lang="en-US" dirty="0" smtClean="0"/>
              <a:t>There may be both consequentialist and deontological reasons to be concerned about this. </a:t>
            </a:r>
          </a:p>
          <a:p>
            <a:r>
              <a:rPr lang="en-US" dirty="0" smtClean="0"/>
              <a:t>This leads to Pojman’s argument from the principle of merit.</a:t>
            </a:r>
            <a:endParaRPr lang="en-US" dirty="0"/>
          </a:p>
        </p:txBody>
      </p:sp>
    </p:spTree>
    <p:extLst>
      <p:ext uri="{BB962C8B-B14F-4D97-AF65-F5344CB8AC3E}">
        <p14:creationId xmlns:p14="http://schemas.microsoft.com/office/powerpoint/2010/main" val="34227217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PLAN</a:t>
            </a:r>
            <a:endParaRPr lang="en-US" dirty="0"/>
          </a:p>
        </p:txBody>
      </p:sp>
      <p:sp>
        <p:nvSpPr>
          <p:cNvPr id="3" name="Content Placeholder 2"/>
          <p:cNvSpPr>
            <a:spLocks noGrp="1"/>
          </p:cNvSpPr>
          <p:nvPr>
            <p:ph idx="1"/>
          </p:nvPr>
        </p:nvSpPr>
        <p:spPr/>
        <p:txBody>
          <a:bodyPr/>
          <a:lstStyle/>
          <a:p>
            <a:r>
              <a:rPr lang="en-US" dirty="0" smtClean="0"/>
              <a:t>Discuss an argument against affirmative action</a:t>
            </a:r>
          </a:p>
          <a:p>
            <a:r>
              <a:rPr lang="en-US" dirty="0" smtClean="0"/>
              <a:t>Isolate the principles that it appears to presuppose</a:t>
            </a:r>
          </a:p>
          <a:p>
            <a:r>
              <a:rPr lang="en-US" dirty="0" smtClean="0"/>
              <a:t>Discuss Boxill’s arguments for thinking that these principles are mistaken</a:t>
            </a:r>
          </a:p>
          <a:p>
            <a:r>
              <a:rPr lang="en-US" dirty="0" smtClean="0"/>
              <a:t>Discuss Pojman’s objection to a similar argument</a:t>
            </a:r>
          </a:p>
          <a:p>
            <a:r>
              <a:rPr lang="en-US" dirty="0" smtClean="0"/>
              <a:t>Discuss Pojman’s arguments against affirmative action</a:t>
            </a:r>
          </a:p>
        </p:txBody>
      </p:sp>
    </p:spTree>
    <p:extLst>
      <p:ext uri="{BB962C8B-B14F-4D97-AF65-F5344CB8AC3E}">
        <p14:creationId xmlns:p14="http://schemas.microsoft.com/office/powerpoint/2010/main" val="52414443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PRINCIPLE OF MERIT</a:t>
            </a:r>
            <a:endParaRPr lang="en-US" dirty="0"/>
          </a:p>
        </p:txBody>
      </p:sp>
      <p:sp>
        <p:nvSpPr>
          <p:cNvPr id="3" name="Content Placeholder 2"/>
          <p:cNvSpPr>
            <a:spLocks noGrp="1"/>
          </p:cNvSpPr>
          <p:nvPr>
            <p:ph idx="1"/>
          </p:nvPr>
        </p:nvSpPr>
        <p:spPr/>
        <p:txBody>
          <a:bodyPr/>
          <a:lstStyle/>
          <a:p>
            <a:r>
              <a:rPr lang="en-US" dirty="0" smtClean="0"/>
              <a:t>According to Pojman, there are strong reasons for awarding positions on the basis of one’s qualifications and merits.</a:t>
            </a:r>
          </a:p>
          <a:p>
            <a:r>
              <a:rPr lang="en-US" dirty="0" smtClean="0"/>
              <a:t>There are consequentialist reasons for this: adopting the rule that achievement is rewarded is likely to produce better consequences than the alternatives.</a:t>
            </a:r>
          </a:p>
          <a:p>
            <a:r>
              <a:rPr lang="en-US" dirty="0" smtClean="0"/>
              <a:t>There are also deontological reasons for this: by giving people what they deserve as </a:t>
            </a:r>
            <a:r>
              <a:rPr lang="en-US" b="1" dirty="0" smtClean="0"/>
              <a:t>individuals</a:t>
            </a:r>
            <a:r>
              <a:rPr lang="en-US" dirty="0" smtClean="0"/>
              <a:t>, </a:t>
            </a:r>
            <a:r>
              <a:rPr lang="en-US" smtClean="0"/>
              <a:t>we show respect </a:t>
            </a:r>
            <a:r>
              <a:rPr lang="en-US" dirty="0" smtClean="0"/>
              <a:t>for their inherent worth—rather than treating those individuals as mere means to good ends.</a:t>
            </a:r>
            <a:endParaRPr lang="en-US" b="1" dirty="0"/>
          </a:p>
        </p:txBody>
      </p:sp>
    </p:spTree>
    <p:extLst>
      <p:ext uri="{BB962C8B-B14F-4D97-AF65-F5344CB8AC3E}">
        <p14:creationId xmlns:p14="http://schemas.microsoft.com/office/powerpoint/2010/main" val="26897455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PLESSY V. FERGUSON (VIDEO)</a:t>
            </a:r>
            <a:endParaRPr lang="en-US" dirty="0"/>
          </a:p>
        </p:txBody>
      </p:sp>
      <p:sp>
        <p:nvSpPr>
          <p:cNvPr id="3" name="Content Placeholder 2"/>
          <p:cNvSpPr>
            <a:spLocks noGrp="1"/>
          </p:cNvSpPr>
          <p:nvPr>
            <p:ph idx="1"/>
          </p:nvPr>
        </p:nvSpPr>
        <p:spPr/>
        <p:txBody>
          <a:bodyPr/>
          <a:lstStyle/>
          <a:p>
            <a:r>
              <a:rPr lang="en-US" dirty="0">
                <a:hlinkClick r:id="rId2"/>
              </a:rPr>
              <a:t>https://www.youtube.com/watch?v=</a:t>
            </a:r>
            <a:r>
              <a:rPr lang="en-US" dirty="0" smtClean="0">
                <a:hlinkClick r:id="rId2"/>
              </a:rPr>
              <a:t>Sj54KP16Ilw</a:t>
            </a:r>
            <a:endParaRPr lang="en-US" dirty="0" smtClean="0"/>
          </a:p>
        </p:txBody>
      </p:sp>
    </p:spTree>
    <p:extLst>
      <p:ext uri="{BB962C8B-B14F-4D97-AF65-F5344CB8AC3E}">
        <p14:creationId xmlns:p14="http://schemas.microsoft.com/office/powerpoint/2010/main" val="416027914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COLOR-BLIND PRINCIPLE</a:t>
            </a:r>
            <a:endParaRPr lang="en-US" dirty="0"/>
          </a:p>
        </p:txBody>
      </p:sp>
      <p:pic>
        <p:nvPicPr>
          <p:cNvPr id="4" name="Picture 3" descr="1280px-JudgeJMHarla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845402"/>
            <a:ext cx="3867528" cy="4326798"/>
          </a:xfrm>
          <a:prstGeom prst="rect">
            <a:avLst/>
          </a:prstGeom>
        </p:spPr>
      </p:pic>
      <p:sp>
        <p:nvSpPr>
          <p:cNvPr id="5" name="TextBox 4"/>
          <p:cNvSpPr txBox="1"/>
          <p:nvPr/>
        </p:nvSpPr>
        <p:spPr>
          <a:xfrm>
            <a:off x="457200" y="6158468"/>
            <a:ext cx="3867528" cy="369332"/>
          </a:xfrm>
          <a:prstGeom prst="rect">
            <a:avLst/>
          </a:prstGeom>
          <a:noFill/>
        </p:spPr>
        <p:txBody>
          <a:bodyPr wrap="square" rtlCol="0">
            <a:spAutoFit/>
          </a:bodyPr>
          <a:lstStyle/>
          <a:p>
            <a:pPr algn="ctr"/>
            <a:r>
              <a:rPr lang="en-US" dirty="0" smtClean="0"/>
              <a:t>Justice John Marshall Harlan </a:t>
            </a:r>
            <a:endParaRPr lang="en-US" dirty="0"/>
          </a:p>
        </p:txBody>
      </p:sp>
      <p:sp>
        <p:nvSpPr>
          <p:cNvPr id="6" name="Cloud Callout 5"/>
          <p:cNvSpPr/>
          <p:nvPr/>
        </p:nvSpPr>
        <p:spPr>
          <a:xfrm>
            <a:off x="3838223" y="1368779"/>
            <a:ext cx="4191000" cy="2906888"/>
          </a:xfrm>
          <a:prstGeom prst="cloudCallout">
            <a:avLst>
              <a:gd name="adj1" fmla="val -75378"/>
              <a:gd name="adj2" fmla="val 2019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Our Constitution is color-blind.</a:t>
            </a:r>
            <a:endParaRPr lang="en-US" sz="3600" dirty="0"/>
          </a:p>
        </p:txBody>
      </p:sp>
    </p:spTree>
    <p:extLst>
      <p:ext uri="{BB962C8B-B14F-4D97-AF65-F5344CB8AC3E}">
        <p14:creationId xmlns:p14="http://schemas.microsoft.com/office/powerpoint/2010/main" val="358216179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COLOR-BLIND PRINCIPLE</a:t>
            </a:r>
          </a:p>
        </p:txBody>
      </p:sp>
      <p:sp>
        <p:nvSpPr>
          <p:cNvPr id="3" name="Content Placeholder 2"/>
          <p:cNvSpPr>
            <a:spLocks noGrp="1"/>
          </p:cNvSpPr>
          <p:nvPr>
            <p:ph idx="1"/>
          </p:nvPr>
        </p:nvSpPr>
        <p:spPr>
          <a:xfrm>
            <a:off x="457199" y="1600200"/>
            <a:ext cx="6503610" cy="4876800"/>
          </a:xfrm>
        </p:spPr>
        <p:txBody>
          <a:bodyPr/>
          <a:lstStyle/>
          <a:p>
            <a:r>
              <a:rPr lang="en-US" b="1" dirty="0" smtClean="0">
                <a:solidFill>
                  <a:srgbClr val="0000FF"/>
                </a:solidFill>
              </a:rPr>
              <a:t>Color-conscious policies </a:t>
            </a:r>
            <a:r>
              <a:rPr lang="en-US" dirty="0" smtClean="0"/>
              <a:t>are designed to treat people differently because of their race, sex, gender, etc.</a:t>
            </a:r>
          </a:p>
          <a:p>
            <a:pPr lvl="1">
              <a:buFontTx/>
              <a:buChar char="-"/>
            </a:pPr>
            <a:r>
              <a:rPr lang="en-US" dirty="0" smtClean="0"/>
              <a:t>Some do so explicitly (e.g., segregation laws).</a:t>
            </a:r>
          </a:p>
          <a:p>
            <a:pPr lvl="1">
              <a:buFontTx/>
              <a:buChar char="-"/>
            </a:pPr>
            <a:r>
              <a:rPr lang="en-US" dirty="0">
                <a:hlinkClick r:id="rId3"/>
              </a:rPr>
              <a:t>https://www.youtube.com/watch?v=</a:t>
            </a:r>
            <a:r>
              <a:rPr lang="en-US" dirty="0" smtClean="0">
                <a:hlinkClick r:id="rId3"/>
              </a:rPr>
              <a:t>HcnoV_S9258</a:t>
            </a:r>
            <a:endParaRPr lang="en-US" dirty="0" smtClean="0"/>
          </a:p>
          <a:p>
            <a:r>
              <a:rPr lang="en-US" b="1" dirty="0">
                <a:solidFill>
                  <a:srgbClr val="0000FF"/>
                </a:solidFill>
              </a:rPr>
              <a:t>Affirmative action </a:t>
            </a:r>
            <a:r>
              <a:rPr lang="en-US" dirty="0" smtClean="0"/>
              <a:t>refers to policies that give preference to certain groups in the competition for jobs and promotion and for acceptance into universities or colleges.</a:t>
            </a:r>
          </a:p>
          <a:p>
            <a:pPr marL="0" indent="0">
              <a:buNone/>
            </a:pPr>
            <a:endParaRPr lang="en-US" dirty="0" smtClean="0"/>
          </a:p>
        </p:txBody>
      </p:sp>
      <p:pic>
        <p:nvPicPr>
          <p:cNvPr id="4" name="Picture 3" descr="Boxill-Bernard-500x7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7362" y="1600201"/>
            <a:ext cx="1804813" cy="2526738"/>
          </a:xfrm>
          <a:prstGeom prst="rect">
            <a:avLst/>
          </a:prstGeom>
        </p:spPr>
      </p:pic>
      <p:sp>
        <p:nvSpPr>
          <p:cNvPr id="5" name="TextBox 4"/>
          <p:cNvSpPr txBox="1"/>
          <p:nvPr/>
        </p:nvSpPr>
        <p:spPr>
          <a:xfrm>
            <a:off x="7107361" y="4169644"/>
            <a:ext cx="1804814" cy="369332"/>
          </a:xfrm>
          <a:prstGeom prst="rect">
            <a:avLst/>
          </a:prstGeom>
          <a:noFill/>
        </p:spPr>
        <p:txBody>
          <a:bodyPr wrap="square" rtlCol="0">
            <a:spAutoFit/>
          </a:bodyPr>
          <a:lstStyle/>
          <a:p>
            <a:pPr algn="ctr"/>
            <a:r>
              <a:rPr lang="en-US" dirty="0" smtClean="0"/>
              <a:t>Bernard Boxill</a:t>
            </a:r>
            <a:endParaRPr lang="en-US" dirty="0"/>
          </a:p>
        </p:txBody>
      </p:sp>
    </p:spTree>
    <p:extLst>
      <p:ext uri="{BB962C8B-B14F-4D97-AF65-F5344CB8AC3E}">
        <p14:creationId xmlns:p14="http://schemas.microsoft.com/office/powerpoint/2010/main" val="22873035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COLOR-BLIND PRINCIPLE</a:t>
            </a:r>
            <a:endParaRPr lang="en-US" dirty="0"/>
          </a:p>
        </p:txBody>
      </p:sp>
      <p:sp>
        <p:nvSpPr>
          <p:cNvPr id="3" name="Content Placeholder 2"/>
          <p:cNvSpPr>
            <a:spLocks noGrp="1"/>
          </p:cNvSpPr>
          <p:nvPr>
            <p:ph idx="1"/>
          </p:nvPr>
        </p:nvSpPr>
        <p:spPr>
          <a:xfrm>
            <a:off x="457199" y="1600200"/>
            <a:ext cx="6503610" cy="4876800"/>
          </a:xfrm>
        </p:spPr>
        <p:txBody>
          <a:bodyPr/>
          <a:lstStyle/>
          <a:p>
            <a:r>
              <a:rPr lang="en-US" dirty="0"/>
              <a:t>Perhaps we ought to aim toward a society in which people do not notice each others’ color (or gender).</a:t>
            </a:r>
          </a:p>
          <a:p>
            <a:r>
              <a:rPr lang="en-US" dirty="0"/>
              <a:t>Perhaps we even ought to eliminate concepts like </a:t>
            </a:r>
            <a:r>
              <a:rPr lang="en-US" b="1" cap="small" dirty="0"/>
              <a:t>race</a:t>
            </a:r>
            <a:r>
              <a:rPr lang="en-US" dirty="0"/>
              <a:t> and </a:t>
            </a:r>
            <a:r>
              <a:rPr lang="en-US" b="1" cap="small" dirty="0"/>
              <a:t>gender</a:t>
            </a:r>
            <a:r>
              <a:rPr lang="en-US" dirty="0"/>
              <a:t>, which can be tools of oppression.</a:t>
            </a:r>
          </a:p>
          <a:p>
            <a:r>
              <a:rPr lang="en-US" dirty="0"/>
              <a:t>Color-conscious policies might be the best </a:t>
            </a:r>
            <a:r>
              <a:rPr lang="en-US" dirty="0" smtClean="0"/>
              <a:t>means </a:t>
            </a:r>
            <a:r>
              <a:rPr lang="en-US" dirty="0"/>
              <a:t>to the end of attaining this ideal in the future.</a:t>
            </a:r>
          </a:p>
        </p:txBody>
      </p:sp>
      <p:pic>
        <p:nvPicPr>
          <p:cNvPr id="6" name="Picture 5" descr="Boxill-Bernard-500x7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7362" y="1600201"/>
            <a:ext cx="1804813" cy="2526738"/>
          </a:xfrm>
          <a:prstGeom prst="rect">
            <a:avLst/>
          </a:prstGeom>
        </p:spPr>
      </p:pic>
      <p:sp>
        <p:nvSpPr>
          <p:cNvPr id="7" name="TextBox 6"/>
          <p:cNvSpPr txBox="1"/>
          <p:nvPr/>
        </p:nvSpPr>
        <p:spPr>
          <a:xfrm>
            <a:off x="7107361" y="4169644"/>
            <a:ext cx="1804814" cy="369332"/>
          </a:xfrm>
          <a:prstGeom prst="rect">
            <a:avLst/>
          </a:prstGeom>
          <a:noFill/>
        </p:spPr>
        <p:txBody>
          <a:bodyPr wrap="square" rtlCol="0">
            <a:spAutoFit/>
          </a:bodyPr>
          <a:lstStyle/>
          <a:p>
            <a:pPr algn="ctr"/>
            <a:r>
              <a:rPr lang="en-US" dirty="0" smtClean="0"/>
              <a:t>Bernard Boxill</a:t>
            </a:r>
            <a:endParaRPr lang="en-US" dirty="0"/>
          </a:p>
        </p:txBody>
      </p:sp>
    </p:spTree>
    <p:extLst>
      <p:ext uri="{BB962C8B-B14F-4D97-AF65-F5344CB8AC3E}">
        <p14:creationId xmlns:p14="http://schemas.microsoft.com/office/powerpoint/2010/main" val="8994535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COLOR-BLIND PRINCIPLE</a:t>
            </a:r>
          </a:p>
        </p:txBody>
      </p:sp>
      <p:sp>
        <p:nvSpPr>
          <p:cNvPr id="3" name="Content Placeholder 2"/>
          <p:cNvSpPr>
            <a:spLocks noGrp="1"/>
          </p:cNvSpPr>
          <p:nvPr>
            <p:ph idx="1"/>
          </p:nvPr>
        </p:nvSpPr>
        <p:spPr>
          <a:xfrm>
            <a:off x="457199" y="1600200"/>
            <a:ext cx="6503610" cy="4876800"/>
          </a:xfrm>
        </p:spPr>
        <p:txBody>
          <a:bodyPr/>
          <a:lstStyle/>
          <a:p>
            <a:r>
              <a:rPr lang="en-US" b="1" dirty="0">
                <a:solidFill>
                  <a:srgbClr val="0000FF"/>
                </a:solidFill>
              </a:rPr>
              <a:t>The color-blind principle </a:t>
            </a:r>
            <a:r>
              <a:rPr lang="en-US" dirty="0"/>
              <a:t>holds </a:t>
            </a:r>
            <a:r>
              <a:rPr lang="en-US" dirty="0" smtClean="0"/>
              <a:t>that it </a:t>
            </a:r>
            <a:r>
              <a:rPr lang="en-US" dirty="0"/>
              <a:t>is </a:t>
            </a:r>
            <a:r>
              <a:rPr lang="en-US" dirty="0" smtClean="0"/>
              <a:t>intrinsically wrong </a:t>
            </a:r>
            <a:r>
              <a:rPr lang="en-US" dirty="0"/>
              <a:t>to implement laws or policies that are designed to treat people differently because of their race, sex, gender, etc</a:t>
            </a:r>
            <a:r>
              <a:rPr lang="en-US" dirty="0" smtClean="0"/>
              <a:t>.</a:t>
            </a:r>
          </a:p>
          <a:p>
            <a:r>
              <a:rPr lang="en-US" dirty="0" smtClean="0"/>
              <a:t>Boxill argues that this principle is </a:t>
            </a:r>
            <a:r>
              <a:rPr lang="en-US" b="1" dirty="0" smtClean="0"/>
              <a:t>mistaken</a:t>
            </a:r>
            <a:r>
              <a:rPr lang="en-US" dirty="0" smtClean="0"/>
              <a:t>.</a:t>
            </a:r>
          </a:p>
          <a:p>
            <a:r>
              <a:rPr lang="en-US" dirty="0" smtClean="0"/>
              <a:t>Some color-conscious policies are wrong, </a:t>
            </a:r>
            <a:r>
              <a:rPr lang="en-US" b="1" dirty="0" smtClean="0"/>
              <a:t>but not in virtue of being color-conscious. </a:t>
            </a:r>
          </a:p>
          <a:p>
            <a:endParaRPr lang="en-US" dirty="0"/>
          </a:p>
          <a:p>
            <a:pPr marL="0" indent="0">
              <a:buNone/>
            </a:pPr>
            <a:endParaRPr lang="en-US" dirty="0" smtClean="0"/>
          </a:p>
        </p:txBody>
      </p:sp>
      <p:pic>
        <p:nvPicPr>
          <p:cNvPr id="6" name="Picture 5" descr="Boxill-Bernard-500x7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7362" y="1600201"/>
            <a:ext cx="1804813" cy="2526738"/>
          </a:xfrm>
          <a:prstGeom prst="rect">
            <a:avLst/>
          </a:prstGeom>
        </p:spPr>
      </p:pic>
      <p:sp>
        <p:nvSpPr>
          <p:cNvPr id="7" name="TextBox 6"/>
          <p:cNvSpPr txBox="1"/>
          <p:nvPr/>
        </p:nvSpPr>
        <p:spPr>
          <a:xfrm>
            <a:off x="7107361" y="4169644"/>
            <a:ext cx="1804814" cy="369332"/>
          </a:xfrm>
          <a:prstGeom prst="rect">
            <a:avLst/>
          </a:prstGeom>
          <a:noFill/>
        </p:spPr>
        <p:txBody>
          <a:bodyPr wrap="square" rtlCol="0">
            <a:spAutoFit/>
          </a:bodyPr>
          <a:lstStyle/>
          <a:p>
            <a:pPr algn="ctr"/>
            <a:r>
              <a:rPr lang="en-US" dirty="0" smtClean="0"/>
              <a:t>Bernard Boxill</a:t>
            </a:r>
            <a:endParaRPr lang="en-US" dirty="0"/>
          </a:p>
        </p:txBody>
      </p:sp>
    </p:spTree>
    <p:extLst>
      <p:ext uri="{BB962C8B-B14F-4D97-AF65-F5344CB8AC3E}">
        <p14:creationId xmlns:p14="http://schemas.microsoft.com/office/powerpoint/2010/main" val="104709063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RESPONSIBILITY ARGUMENT</a:t>
            </a:r>
            <a:endParaRPr lang="en-US" dirty="0"/>
          </a:p>
        </p:txBody>
      </p:sp>
      <p:sp>
        <p:nvSpPr>
          <p:cNvPr id="3" name="Content Placeholder 2"/>
          <p:cNvSpPr>
            <a:spLocks noGrp="1"/>
          </p:cNvSpPr>
          <p:nvPr>
            <p:ph idx="1"/>
          </p:nvPr>
        </p:nvSpPr>
        <p:spPr/>
        <p:txBody>
          <a:bodyPr/>
          <a:lstStyle/>
          <a:p>
            <a:pPr marL="457200" indent="-457200">
              <a:buFont typeface="+mj-lt"/>
              <a:buAutoNum type="arabicParenR"/>
            </a:pPr>
            <a:r>
              <a:rPr lang="en-US" dirty="0" smtClean="0"/>
              <a:t>If members of a group cannot help having a certain characteristic, then any policy that treats them differently simply because they possess that characteristic is wicked, unfair, and unreasonable.</a:t>
            </a:r>
          </a:p>
          <a:p>
            <a:pPr marL="457200" indent="-457200">
              <a:buFont typeface="+mj-lt"/>
              <a:buAutoNum type="arabicParenR"/>
            </a:pPr>
            <a:r>
              <a:rPr lang="en-US" dirty="0" smtClean="0"/>
              <a:t>No one help being black, white, male, female, etc.</a:t>
            </a:r>
          </a:p>
          <a:p>
            <a:pPr marL="457200" indent="-457200">
              <a:buFont typeface="+mj-lt"/>
              <a:buAutoNum type="arabicParenR"/>
            </a:pPr>
            <a:r>
              <a:rPr lang="en-US" dirty="0" smtClean="0"/>
              <a:t>Any policy that treats individuals differently simply because they are black, white, male, female, etc. is wicked, unfair, and unreasonable.</a:t>
            </a:r>
            <a:endParaRPr lang="en-US" dirty="0"/>
          </a:p>
        </p:txBody>
      </p:sp>
    </p:spTree>
    <p:extLst>
      <p:ext uri="{BB962C8B-B14F-4D97-AF65-F5344CB8AC3E}">
        <p14:creationId xmlns:p14="http://schemas.microsoft.com/office/powerpoint/2010/main" val="1490970371"/>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38595</TotalTime>
  <Words>5530</Words>
  <Application>Microsoft Macintosh PowerPoint</Application>
  <PresentationFormat>On-screen Show (4:3)</PresentationFormat>
  <Paragraphs>252</Paragraphs>
  <Slides>30</Slides>
  <Notes>20</Notes>
  <HiddenSlides>0</HiddenSlides>
  <MMClips>1</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Clarity</vt:lpstr>
      <vt:lpstr>VIDEO EXAMPLE</vt:lpstr>
      <vt:lpstr>Affirmative action</vt:lpstr>
      <vt:lpstr>THE PLAN</vt:lpstr>
      <vt:lpstr>PLESSY V. FERGUSON (VIDEO)</vt:lpstr>
      <vt:lpstr>THE COLOR-BLIND PRINCIPLE</vt:lpstr>
      <vt:lpstr>THE COLOR-BLIND PRINCIPLE</vt:lpstr>
      <vt:lpstr>THE COLOR-BLIND PRINCIPLE</vt:lpstr>
      <vt:lpstr>THE COLOR-BLIND PRINCIPLE</vt:lpstr>
      <vt:lpstr>THE RESPONSIBILITY ARGUMENT</vt:lpstr>
      <vt:lpstr>THE RESPONSIBILITY ARGUMENT</vt:lpstr>
      <vt:lpstr>THE RESPONSIBILITY CRITERION</vt:lpstr>
      <vt:lpstr>THE QUICK HANDS ANALOGY</vt:lpstr>
      <vt:lpstr>THE QUICK HANDS ANALOGY</vt:lpstr>
      <vt:lpstr>THE QUICK HANDS ANALOGY</vt:lpstr>
      <vt:lpstr>CONSIDERATIONS OF JUSTICE</vt:lpstr>
      <vt:lpstr>WHAT ABOUT RACIST POLICIES?</vt:lpstr>
      <vt:lpstr>WHAT ABOUT RACIST POLICIES?</vt:lpstr>
      <vt:lpstr>WHAT ABOUT RACIST POLICIES?</vt:lpstr>
      <vt:lpstr>WHAT ABOUT RACIST POLICIES?</vt:lpstr>
      <vt:lpstr>WHAT ABOUT EQUAL OPPORTUNITY?</vt:lpstr>
      <vt:lpstr>WEAK AFFIRMATIVE ACTION</vt:lpstr>
      <vt:lpstr>STRONG AFFIRMATIVE ACTION</vt:lpstr>
      <vt:lpstr>“NO ONE DESERVES TALENT”</vt:lpstr>
      <vt:lpstr>“NO ONE DESERVES TALENT”</vt:lpstr>
      <vt:lpstr>“NO ONE DESERVES TALENT”</vt:lpstr>
      <vt:lpstr>INEVITABLE DISCRIMINATION</vt:lpstr>
      <vt:lpstr>ARBITRARINESS WORRY</vt:lpstr>
      <vt:lpstr>ARBITRARINESS WORRY</vt:lpstr>
      <vt:lpstr>MEDIOCRITY / INCOMPETENCE</vt:lpstr>
      <vt:lpstr>THE PRINCIPLE OF MERIT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Zach Bleson</dc:creator>
  <cp:lastModifiedBy>Zach Bleson</cp:lastModifiedBy>
  <cp:revision>1776</cp:revision>
  <dcterms:created xsi:type="dcterms:W3CDTF">2016-04-06T08:49:02Z</dcterms:created>
  <dcterms:modified xsi:type="dcterms:W3CDTF">2019-10-11T17:16:12Z</dcterms:modified>
</cp:coreProperties>
</file>