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2"/>
  </p:notesMasterIdLst>
  <p:sldIdLst>
    <p:sldId id="256" r:id="rId2"/>
    <p:sldId id="441" r:id="rId3"/>
    <p:sldId id="442" r:id="rId4"/>
    <p:sldId id="448" r:id="rId5"/>
    <p:sldId id="447" r:id="rId6"/>
    <p:sldId id="444" r:id="rId7"/>
    <p:sldId id="308" r:id="rId8"/>
    <p:sldId id="445" r:id="rId9"/>
    <p:sldId id="446" r:id="rId10"/>
    <p:sldId id="449" r:id="rId11"/>
    <p:sldId id="450" r:id="rId12"/>
    <p:sldId id="451" r:id="rId13"/>
    <p:sldId id="452" r:id="rId14"/>
    <p:sldId id="453" r:id="rId15"/>
    <p:sldId id="456" r:id="rId16"/>
    <p:sldId id="457" r:id="rId17"/>
    <p:sldId id="458" r:id="rId18"/>
    <p:sldId id="466" r:id="rId19"/>
    <p:sldId id="459" r:id="rId20"/>
    <p:sldId id="460" r:id="rId21"/>
    <p:sldId id="468" r:id="rId22"/>
    <p:sldId id="465" r:id="rId23"/>
    <p:sldId id="470" r:id="rId24"/>
    <p:sldId id="471" r:id="rId25"/>
    <p:sldId id="532" r:id="rId26"/>
    <p:sldId id="504" r:id="rId27"/>
    <p:sldId id="505" r:id="rId28"/>
    <p:sldId id="506" r:id="rId29"/>
    <p:sldId id="507" r:id="rId30"/>
    <p:sldId id="508" r:id="rId31"/>
    <p:sldId id="509" r:id="rId32"/>
    <p:sldId id="510" r:id="rId33"/>
    <p:sldId id="511" r:id="rId34"/>
    <p:sldId id="512" r:id="rId35"/>
    <p:sldId id="513" r:id="rId36"/>
    <p:sldId id="514" r:id="rId37"/>
    <p:sldId id="515" r:id="rId38"/>
    <p:sldId id="516" r:id="rId39"/>
    <p:sldId id="517" r:id="rId40"/>
    <p:sldId id="518" r:id="rId41"/>
    <p:sldId id="519" r:id="rId42"/>
    <p:sldId id="520" r:id="rId43"/>
    <p:sldId id="523" r:id="rId44"/>
    <p:sldId id="524" r:id="rId45"/>
    <p:sldId id="525" r:id="rId46"/>
    <p:sldId id="526" r:id="rId47"/>
    <p:sldId id="527" r:id="rId48"/>
    <p:sldId id="528" r:id="rId49"/>
    <p:sldId id="529" r:id="rId50"/>
    <p:sldId id="533"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436" autoAdjust="0"/>
  </p:normalViewPr>
  <p:slideViewPr>
    <p:cSldViewPr snapToGrid="0" snapToObjects="1">
      <p:cViewPr>
        <p:scale>
          <a:sx n="72" d="100"/>
          <a:sy n="72" d="100"/>
        </p:scale>
        <p:origin x="-62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Kimmel clip: https://</a:t>
            </a:r>
            <a:r>
              <a:rPr lang="en-US" dirty="0" err="1" smtClean="0"/>
              <a:t>www.youtube.com</a:t>
            </a:r>
            <a:r>
              <a:rPr lang="en-US" dirty="0" smtClean="0"/>
              <a:t>/</a:t>
            </a:r>
            <a:r>
              <a:rPr lang="en-US" dirty="0" err="1" smtClean="0"/>
              <a:t>watch?v</a:t>
            </a:r>
            <a:r>
              <a:rPr lang="en-US" dirty="0" smtClean="0"/>
              <a:t>=a8sSQSq210g&amp;t=1m10s</a:t>
            </a:r>
          </a:p>
          <a:p>
            <a:pPr marL="171450" indent="-171450">
              <a:buFont typeface="Arial"/>
              <a:buChar char="•"/>
            </a:pPr>
            <a:r>
              <a:rPr lang="en-US" dirty="0" smtClean="0"/>
              <a:t>The Wailing 2:24:25</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621379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a:t>
            </a:r>
            <a:r>
              <a:rPr lang="en-US" dirty="0" err="1" smtClean="0"/>
              <a:t>ost</a:t>
            </a:r>
            <a:r>
              <a:rPr lang="en-US" baseline="0" dirty="0" smtClean="0"/>
              <a:t> horror films are so formulaic in their plots, and their monsters and killers are so stereotypical, that it is difficult to believe that our curiosity could very often be sufficiently stimulated to overcome the purported disadvantages such works incur in producing disagreeable emotional states in us. The conventions of genre weigh too heavily on most horror fictions for Carroll’s solution to be a plausible one” (335).</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22</a:t>
            </a:fld>
            <a:endParaRPr lang="en-US"/>
          </a:p>
        </p:txBody>
      </p:sp>
    </p:spTree>
    <p:extLst>
      <p:ext uri="{BB962C8B-B14F-4D97-AF65-F5344CB8AC3E}">
        <p14:creationId xmlns:p14="http://schemas.microsoft.com/office/powerpoint/2010/main" val="240762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“On Carroll’s view</a:t>
            </a:r>
            <a:r>
              <a:rPr lang="en-US" baseline="0" dirty="0" smtClean="0"/>
              <a:t> Norman must really be complaining that his curiosity wasn’t heightened enough. But that is not what he says, and indeed, he might say that the film was quite interesting. We are back to the core of the paradox of horror again: people seem to enjoy experiencing negative emotions” (335).</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23</a:t>
            </a:fld>
            <a:endParaRPr lang="en-US"/>
          </a:p>
        </p:txBody>
      </p:sp>
    </p:spTree>
    <p:extLst>
      <p:ext uri="{BB962C8B-B14F-4D97-AF65-F5344CB8AC3E}">
        <p14:creationId xmlns:p14="http://schemas.microsoft.com/office/powerpoint/2010/main" val="103587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“On Carroll’s view</a:t>
            </a:r>
            <a:r>
              <a:rPr lang="en-US" baseline="0" dirty="0" smtClean="0"/>
              <a:t> Norman must really be complaining that his curiosity wasn’t heightened enough. But that is not what he says, and indeed, he might say that the film was quite interesting. We are back to the core of the paradox of horror again: people seem to enjoy experiencing negative emotions” (335).</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1553668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paradox of the enjoyment of negative emotions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27</a:t>
            </a:fld>
            <a:endParaRPr lang="en-US"/>
          </a:p>
        </p:txBody>
      </p:sp>
    </p:spTree>
    <p:extLst>
      <p:ext uri="{BB962C8B-B14F-4D97-AF65-F5344CB8AC3E}">
        <p14:creationId xmlns:p14="http://schemas.microsoft.com/office/powerpoint/2010/main" val="242116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paradox of the enjoyment of negative emotions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28</a:t>
            </a:fld>
            <a:endParaRPr lang="en-US"/>
          </a:p>
        </p:txBody>
      </p:sp>
    </p:spTree>
    <p:extLst>
      <p:ext uri="{BB962C8B-B14F-4D97-AF65-F5344CB8AC3E}">
        <p14:creationId xmlns:p14="http://schemas.microsoft.com/office/powerpoint/2010/main" val="242116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Show</a:t>
            </a:r>
            <a:r>
              <a:rPr lang="en-US" baseline="0" dirty="0" smtClean="0"/>
              <a:t> Kimmel clip</a:t>
            </a:r>
          </a:p>
          <a:p>
            <a:pPr marL="171450" indent="-171450">
              <a:buFont typeface="Arial"/>
              <a:buChar char="•"/>
            </a:pPr>
            <a:r>
              <a:rPr lang="en-US" baseline="0" dirty="0" smtClean="0"/>
              <a:t>Transition: disgust movies</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32</a:t>
            </a:fld>
            <a:endParaRPr lang="en-US"/>
          </a:p>
        </p:txBody>
      </p:sp>
    </p:spTree>
    <p:extLst>
      <p:ext uri="{BB962C8B-B14F-4D97-AF65-F5344CB8AC3E}">
        <p14:creationId xmlns:p14="http://schemas.microsoft.com/office/powerpoint/2010/main" val="1575374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Disgust movies</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33</a:t>
            </a:fld>
            <a:endParaRPr lang="en-US"/>
          </a:p>
        </p:txBody>
      </p:sp>
    </p:spTree>
    <p:extLst>
      <p:ext uri="{BB962C8B-B14F-4D97-AF65-F5344CB8AC3E}">
        <p14:creationId xmlns:p14="http://schemas.microsoft.com/office/powerpoint/2010/main" val="47337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34</a:t>
            </a:fld>
            <a:endParaRPr lang="en-US"/>
          </a:p>
        </p:txBody>
      </p:sp>
    </p:spTree>
    <p:extLst>
      <p:ext uri="{BB962C8B-B14F-4D97-AF65-F5344CB8AC3E}">
        <p14:creationId xmlns:p14="http://schemas.microsoft.com/office/powerpoint/2010/main" val="3019592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“So Suzy can enjoy her mountaineering escapades because she knows that she is skillful</a:t>
            </a:r>
            <a:r>
              <a:rPr lang="en-US" baseline="0" dirty="0" smtClean="0"/>
              <a:t> enough to avoid coming to harm” (338).</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35</a:t>
            </a:fld>
            <a:endParaRPr lang="en-US"/>
          </a:p>
        </p:txBody>
      </p:sp>
    </p:spTree>
    <p:extLst>
      <p:ext uri="{BB962C8B-B14F-4D97-AF65-F5344CB8AC3E}">
        <p14:creationId xmlns:p14="http://schemas.microsoft.com/office/powerpoint/2010/main" val="26291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“Norman may believe</a:t>
            </a:r>
            <a:r>
              <a:rPr lang="en-US" baseline="0" dirty="0" smtClean="0"/>
              <a:t> that the very height of enjoyable fear is when his gaze is riveted to the gruesome spectacle, when he ‘cannot take his eyes off’ the unfolding carnage. For, after all, if one is enjoying something, then one’s attention tends to be drawn irresistibly to it” (338).</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36</a:t>
            </a:fld>
            <a:endParaRPr lang="en-US"/>
          </a:p>
        </p:txBody>
      </p:sp>
    </p:spTree>
    <p:extLst>
      <p:ext uri="{BB962C8B-B14F-4D97-AF65-F5344CB8AC3E}">
        <p14:creationId xmlns:p14="http://schemas.microsoft.com/office/powerpoint/2010/main" val="224201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paradox of the enjoyment of negative emotions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a:t>
            </a:fld>
            <a:endParaRPr lang="en-US"/>
          </a:p>
        </p:txBody>
      </p:sp>
    </p:spTree>
    <p:extLst>
      <p:ext uri="{BB962C8B-B14F-4D97-AF65-F5344CB8AC3E}">
        <p14:creationId xmlns:p14="http://schemas.microsoft.com/office/powerpoint/2010/main" val="2421163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“Norman may believe</a:t>
            </a:r>
            <a:r>
              <a:rPr lang="en-US" baseline="0" dirty="0" smtClean="0"/>
              <a:t> that the very height of enjoyable fear is when his gaze is riveted to the gruesome spectacle, when he ‘cannot take his eyes off’ the unfolding carnage. For, after all, if one is enjoying something, then one’s attention tends to be drawn irresistibly to it” (338).</a:t>
            </a: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37</a:t>
            </a:fld>
            <a:endParaRPr lang="en-US"/>
          </a:p>
        </p:txBody>
      </p:sp>
    </p:spTree>
    <p:extLst>
      <p:ext uri="{BB962C8B-B14F-4D97-AF65-F5344CB8AC3E}">
        <p14:creationId xmlns:p14="http://schemas.microsoft.com/office/powerpoint/2010/main" val="3031848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t>
            </a:r>
            <a:r>
              <a:rPr lang="en-US" baseline="0" dirty="0" smtClean="0"/>
              <a:t>‘What is clearly disagreeable, what we regret, are the things we are </a:t>
            </a:r>
            <a:r>
              <a:rPr lang="en-US" i="0" baseline="0" dirty="0" smtClean="0"/>
              <a:t>sorrowful </a:t>
            </a:r>
            <a:r>
              <a:rPr lang="en-US" i="1" baseline="0" dirty="0" smtClean="0"/>
              <a:t>about</a:t>
            </a:r>
            <a:r>
              <a:rPr lang="en-US" i="0" baseline="0" dirty="0" smtClean="0"/>
              <a:t>—the loss of an opportunity, the death of a friend—not the feeling or experience of sorrow itself’” (339).</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38</a:t>
            </a:fld>
            <a:endParaRPr lang="en-US"/>
          </a:p>
        </p:txBody>
      </p:sp>
    </p:spTree>
    <p:extLst>
      <p:ext uri="{BB962C8B-B14F-4D97-AF65-F5344CB8AC3E}">
        <p14:creationId xmlns:p14="http://schemas.microsoft.com/office/powerpoint/2010/main" val="262918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We</a:t>
            </a:r>
            <a:r>
              <a:rPr lang="en-US" baseline="0" dirty="0" smtClean="0"/>
              <a:t> would be reluctant to translate this as “grief.”</a:t>
            </a:r>
          </a:p>
          <a:p>
            <a:pPr marL="171450" indent="-171450">
              <a:buFont typeface="Arial"/>
              <a:buChar char="•"/>
            </a:pPr>
            <a:r>
              <a:rPr lang="en-US" baseline="0" dirty="0" smtClean="0"/>
              <a:t>This suggests a </a:t>
            </a:r>
            <a:r>
              <a:rPr lang="en-US" b="1" i="0" baseline="0" dirty="0" smtClean="0"/>
              <a:t>conceptual constraint </a:t>
            </a:r>
            <a:r>
              <a:rPr lang="en-US" b="0" i="0" baseline="0" dirty="0" smtClean="0"/>
              <a:t>on the negative emotions.</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40</a:t>
            </a:fld>
            <a:endParaRPr lang="en-US"/>
          </a:p>
        </p:txBody>
      </p:sp>
    </p:spTree>
    <p:extLst>
      <p:ext uri="{BB962C8B-B14F-4D97-AF65-F5344CB8AC3E}">
        <p14:creationId xmlns:p14="http://schemas.microsoft.com/office/powerpoint/2010/main" val="2485491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We</a:t>
            </a:r>
            <a:r>
              <a:rPr lang="en-US" baseline="0" dirty="0" smtClean="0"/>
              <a:t> would be reluctant to translate this as “grief.”</a:t>
            </a:r>
          </a:p>
          <a:p>
            <a:pPr marL="171450" indent="-171450">
              <a:buFont typeface="Arial"/>
              <a:buChar char="•"/>
            </a:pPr>
            <a:r>
              <a:rPr lang="en-US" baseline="0" dirty="0" smtClean="0"/>
              <a:t>This suggests a </a:t>
            </a:r>
            <a:r>
              <a:rPr lang="en-US" b="1" i="0" baseline="0" dirty="0" smtClean="0"/>
              <a:t>conceptual constraint </a:t>
            </a:r>
            <a:r>
              <a:rPr lang="en-US" b="0" i="0" baseline="0" dirty="0" smtClean="0"/>
              <a:t>on the negative emotions.</a:t>
            </a:r>
          </a:p>
          <a:p>
            <a:pPr marL="171450" indent="-171450">
              <a:buFont typeface="Arial"/>
              <a:buChar char="•"/>
            </a:pPr>
            <a:r>
              <a:rPr lang="en-US" b="0" i="0" baseline="0" dirty="0" smtClean="0"/>
              <a:t>The evaluative thesis can accommodate this!</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43</a:t>
            </a:fld>
            <a:endParaRPr lang="en-US"/>
          </a:p>
        </p:txBody>
      </p:sp>
    </p:spTree>
    <p:extLst>
      <p:ext uri="{BB962C8B-B14F-4D97-AF65-F5344CB8AC3E}">
        <p14:creationId xmlns:p14="http://schemas.microsoft.com/office/powerpoint/2010/main" val="2485491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If someone says</a:t>
            </a:r>
            <a:r>
              <a:rPr lang="en-US" baseline="0" dirty="0" smtClean="0"/>
              <a:t> that something is good, but has no desire to bring it about, that is good evidence that he or she is mistaken.</a:t>
            </a:r>
            <a:endParaRPr lang="en-US" dirty="0" smtClean="0"/>
          </a:p>
          <a:p>
            <a:pPr marL="171450" indent="-171450">
              <a:buFont typeface="Arial"/>
              <a:buChar char="•"/>
            </a:pPr>
            <a:r>
              <a:rPr lang="en-US" dirty="0" smtClean="0"/>
              <a:t>It is possible to be in a sate of despair</a:t>
            </a:r>
            <a:r>
              <a:rPr lang="en-US" baseline="0" dirty="0" smtClean="0"/>
              <a:t> and recognize something to be good but have no motivation to bring it about.</a:t>
            </a:r>
          </a:p>
          <a:p>
            <a:pPr marL="171450" indent="-171450">
              <a:buFont typeface="Arial"/>
              <a:buChar char="•"/>
            </a:pPr>
            <a:r>
              <a:rPr lang="en-US" baseline="0" dirty="0" smtClean="0"/>
              <a:t>Moral perverts might be motivated to bring about things they judge to be bad.</a:t>
            </a:r>
          </a:p>
          <a:p>
            <a:pPr marL="171450" indent="-171450">
              <a:buFont typeface="Arial"/>
              <a:buChar char="•"/>
            </a:pPr>
            <a:r>
              <a:rPr lang="en-US" baseline="0" dirty="0" smtClean="0"/>
              <a:t>Those are </a:t>
            </a:r>
            <a:r>
              <a:rPr lang="en-US" b="1" baseline="0" dirty="0" smtClean="0"/>
              <a:t>motivational deviations</a:t>
            </a:r>
            <a:r>
              <a:rPr lang="en-US" b="0" baseline="0" dirty="0" smtClean="0"/>
              <a:t>.</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44</a:t>
            </a:fld>
            <a:endParaRPr lang="en-US"/>
          </a:p>
        </p:txBody>
      </p:sp>
    </p:spTree>
    <p:extLst>
      <p:ext uri="{BB962C8B-B14F-4D97-AF65-F5344CB8AC3E}">
        <p14:creationId xmlns:p14="http://schemas.microsoft.com/office/powerpoint/2010/main" val="481953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We</a:t>
            </a:r>
            <a:r>
              <a:rPr lang="en-US" baseline="0" dirty="0" smtClean="0"/>
              <a:t> would be reluctant to translate this as “grief.”</a:t>
            </a:r>
          </a:p>
          <a:p>
            <a:pPr marL="171450" indent="-171450">
              <a:buFont typeface="Arial"/>
              <a:buChar char="•"/>
            </a:pPr>
            <a:r>
              <a:rPr lang="en-US" baseline="0" dirty="0" smtClean="0"/>
              <a:t>This suggests a </a:t>
            </a:r>
            <a:r>
              <a:rPr lang="en-US" b="1" i="0" baseline="0" dirty="0" smtClean="0"/>
              <a:t>conceptual constraint </a:t>
            </a:r>
            <a:r>
              <a:rPr lang="en-US" b="0" i="0" baseline="0" dirty="0" smtClean="0"/>
              <a:t>on the negative emotions.</a:t>
            </a:r>
          </a:p>
          <a:p>
            <a:pPr marL="171450" indent="-171450">
              <a:buFont typeface="Arial"/>
              <a:buChar char="•"/>
            </a:pPr>
            <a:r>
              <a:rPr lang="en-US" b="0" i="0" baseline="0" dirty="0" smtClean="0"/>
              <a:t>The evaluative thesis can accommodate this!</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47</a:t>
            </a:fld>
            <a:endParaRPr lang="en-US"/>
          </a:p>
        </p:txBody>
      </p:sp>
    </p:spTree>
    <p:extLst>
      <p:ext uri="{BB962C8B-B14F-4D97-AF65-F5344CB8AC3E}">
        <p14:creationId xmlns:p14="http://schemas.microsoft.com/office/powerpoint/2010/main" val="2485491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a:t>
            </a:fld>
            <a:endParaRPr lang="en-US"/>
          </a:p>
        </p:txBody>
      </p:sp>
    </p:spTree>
    <p:extLst>
      <p:ext uri="{BB962C8B-B14F-4D97-AF65-F5344CB8AC3E}">
        <p14:creationId xmlns:p14="http://schemas.microsoft.com/office/powerpoint/2010/main" val="1919547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191954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Getting rid of anger by imagining</a:t>
            </a:r>
            <a:r>
              <a:rPr lang="en-US" baseline="0" dirty="0" smtClean="0"/>
              <a:t> kicking someone</a:t>
            </a:r>
          </a:p>
          <a:p>
            <a:pPr marL="171450" indent="-171450">
              <a:buFont typeface="Arial"/>
              <a:buChar char="•"/>
            </a:pPr>
            <a:r>
              <a:rPr lang="en-US" dirty="0" smtClean="0"/>
              <a:t>“[O]ne</a:t>
            </a:r>
            <a:r>
              <a:rPr lang="en-US" baseline="0" dirty="0" smtClean="0"/>
              <a:t> lightens one’s emotion by coming to understand what was before an unknown perturbation” (335</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8</a:t>
            </a:fld>
            <a:endParaRPr lang="en-US"/>
          </a:p>
        </p:txBody>
      </p:sp>
    </p:spTree>
    <p:extLst>
      <p:ext uri="{BB962C8B-B14F-4D97-AF65-F5344CB8AC3E}">
        <p14:creationId xmlns:p14="http://schemas.microsoft.com/office/powerpoint/2010/main" val="493373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348260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One needs to be in a robust psychological state to endure</a:t>
            </a:r>
            <a:r>
              <a:rPr lang="en-US" baseline="0" dirty="0" smtClean="0"/>
              <a:t> horror</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114050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They</a:t>
            </a:r>
            <a:r>
              <a:rPr lang="en-US" baseline="0" dirty="0" smtClean="0"/>
              <a:t> “entice us to wonder whether the monster exists and what it looks like, involve us in the question of whether the characters in the fiction will come to believe in its existence and can destroy it, and so on” (334).</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19</a:t>
            </a:fld>
            <a:endParaRPr lang="en-US"/>
          </a:p>
        </p:txBody>
      </p:sp>
    </p:spTree>
    <p:extLst>
      <p:ext uri="{BB962C8B-B14F-4D97-AF65-F5344CB8AC3E}">
        <p14:creationId xmlns:p14="http://schemas.microsoft.com/office/powerpoint/2010/main" val="189727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“His view depends crucially on claims about monsters, defined as beings not believed to exist now according to contemporary science” (334).</a:t>
            </a:r>
          </a:p>
          <a:p>
            <a:pPr marL="171450" indent="-171450">
              <a:buFont typeface="Arial"/>
              <a:buChar char="•"/>
            </a:pPr>
            <a:r>
              <a:rPr lang="en-US" dirty="0" smtClean="0"/>
              <a:t>We</a:t>
            </a:r>
            <a:r>
              <a:rPr lang="en-US" baseline="0" dirty="0" smtClean="0"/>
              <a:t> need not feel </a:t>
            </a:r>
            <a:r>
              <a:rPr lang="en-US" b="1" baseline="0" dirty="0" smtClean="0"/>
              <a:t>disgust </a:t>
            </a:r>
            <a:r>
              <a:rPr lang="en-US" b="0" baseline="0" dirty="0" smtClean="0"/>
              <a:t>at the </a:t>
            </a:r>
            <a:r>
              <a:rPr lang="en-US" b="1" baseline="0" dirty="0" smtClean="0"/>
              <a:t>unusual</a:t>
            </a:r>
            <a:r>
              <a:rPr lang="en-US" b="0" baseline="0" dirty="0" smtClean="0"/>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“Carroll’s appeal to monsters disguises the simple point that we can be disgusted by and afraid of human beings because they do evil and awful things, and no mention of monsters or of categorical violations is needed to explain our reaction” (334).</a:t>
            </a:r>
          </a:p>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21</a:t>
            </a:fld>
            <a:endParaRPr lang="en-US"/>
          </a:p>
        </p:txBody>
      </p:sp>
    </p:spTree>
    <p:extLst>
      <p:ext uri="{BB962C8B-B14F-4D97-AF65-F5344CB8AC3E}">
        <p14:creationId xmlns:p14="http://schemas.microsoft.com/office/powerpoint/2010/main" val="2716142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October 13,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October 13,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October 13,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October 13,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4.png"/><Relationship Id="rId1" Type="http://schemas.microsoft.com/office/2007/relationships/media" Target="../media/media1.mov"/><Relationship Id="rId2" Type="http://schemas.openxmlformats.org/officeDocument/2006/relationships/video" Target="../media/media1.mo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14.png"/><Relationship Id="rId1" Type="http://schemas.microsoft.com/office/2007/relationships/media" Target="../media/media2.mov"/><Relationship Id="rId2" Type="http://schemas.openxmlformats.org/officeDocument/2006/relationships/video" Target="../media/media2.mo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3.mov"/><Relationship Id="rId2" Type="http://schemas.openxmlformats.org/officeDocument/2006/relationships/video" Target="../media/media3.mo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14.png"/><Relationship Id="rId1" Type="http://schemas.microsoft.com/office/2007/relationships/media" Target="../media/media4.mov"/><Relationship Id="rId2" Type="http://schemas.openxmlformats.org/officeDocument/2006/relationships/video" Target="../media/media4.mov"/></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29.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600" dirty="0" smtClean="0"/>
              <a:t>THE PARADOX OF HORROR</a:t>
            </a:r>
            <a:endParaRPr lang="en-US" sz="4600" dirty="0"/>
          </a:p>
        </p:txBody>
      </p:sp>
      <p:sp>
        <p:nvSpPr>
          <p:cNvPr id="3" name="Subtitle 2"/>
          <p:cNvSpPr>
            <a:spLocks noGrp="1"/>
          </p:cNvSpPr>
          <p:nvPr>
            <p:ph type="subTitle" idx="1"/>
          </p:nvPr>
        </p:nvSpPr>
        <p:spPr/>
        <p:txBody>
          <a:bodyPr/>
          <a:lstStyle/>
          <a:p>
            <a:endParaRPr lang="en-US" dirty="0"/>
          </a:p>
        </p:txBody>
      </p:sp>
      <p:pic>
        <p:nvPicPr>
          <p:cNvPr id="5" name="Picture 4" descr="Francisco_de_Goya,_Saturno_devorando_a_su_hijo_(1819-1823).jpg"/>
          <p:cNvPicPr>
            <a:picLocks noChangeAspect="1"/>
          </p:cNvPicPr>
          <p:nvPr/>
        </p:nvPicPr>
        <p:blipFill>
          <a:blip r:embed="rId3" cstate="print">
            <a:alphaModFix amt="49000"/>
            <a:extLst>
              <a:ext uri="{28A0092B-C50C-407E-A947-70E740481C1C}">
                <a14:useLocalDpi xmlns:a14="http://schemas.microsoft.com/office/drawing/2010/main" val="0"/>
              </a:ext>
            </a:extLst>
          </a:blip>
          <a:stretch>
            <a:fillRect/>
          </a:stretch>
        </p:blipFill>
        <p:spPr>
          <a:xfrm>
            <a:off x="-164468" y="-2137860"/>
            <a:ext cx="9440075" cy="16876471"/>
          </a:xfrm>
          <a:prstGeom prst="rect">
            <a:avLst/>
          </a:prstGeom>
        </p:spPr>
      </p:pic>
    </p:spTree>
    <p:extLst>
      <p:ext uri="{BB962C8B-B14F-4D97-AF65-F5344CB8AC3E}">
        <p14:creationId xmlns:p14="http://schemas.microsoft.com/office/powerpoint/2010/main" val="36489121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sp>
        <p:nvSpPr>
          <p:cNvPr id="3" name="Content Placeholder 2"/>
          <p:cNvSpPr>
            <a:spLocks noGrp="1"/>
          </p:cNvSpPr>
          <p:nvPr>
            <p:ph idx="1"/>
          </p:nvPr>
        </p:nvSpPr>
        <p:spPr/>
        <p:txBody>
          <a:bodyPr/>
          <a:lstStyle/>
          <a:p>
            <a:r>
              <a:rPr lang="en-US" dirty="0" smtClean="0"/>
              <a:t>Monsters can serve as metaphors for the objects of our preexisting emotions.</a:t>
            </a:r>
          </a:p>
          <a:p>
            <a:r>
              <a:rPr lang="en-US" dirty="0" smtClean="0"/>
              <a:t>The things we fear or find disgusting are often social in character, but some may be deeply engrained in human psychology. </a:t>
            </a:r>
            <a:endParaRPr lang="en-US" dirty="0"/>
          </a:p>
        </p:txBody>
      </p:sp>
    </p:spTree>
    <p:extLst>
      <p:ext uri="{BB962C8B-B14F-4D97-AF65-F5344CB8AC3E}">
        <p14:creationId xmlns:p14="http://schemas.microsoft.com/office/powerpoint/2010/main" val="2564898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pic>
        <p:nvPicPr>
          <p:cNvPr id="4" name="Picture 3" descr="tumblr_n4eiwmH0HJ1s7795ko1_128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15" y="1305447"/>
            <a:ext cx="5810371" cy="5429065"/>
          </a:xfrm>
          <a:prstGeom prst="rect">
            <a:avLst/>
          </a:prstGeom>
        </p:spPr>
      </p:pic>
    </p:spTree>
    <p:extLst>
      <p:ext uri="{BB962C8B-B14F-4D97-AF65-F5344CB8AC3E}">
        <p14:creationId xmlns:p14="http://schemas.microsoft.com/office/powerpoint/2010/main" val="12342619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pic>
        <p:nvPicPr>
          <p:cNvPr id="4" name="Picture 3" descr="evelyn-ankers.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200" y="2629154"/>
            <a:ext cx="5838754" cy="3842289"/>
          </a:xfrm>
          <a:prstGeom prst="rect">
            <a:avLst/>
          </a:prstGeom>
        </p:spPr>
      </p:pic>
      <p:sp>
        <p:nvSpPr>
          <p:cNvPr id="6" name="Cloud Callout 5"/>
          <p:cNvSpPr/>
          <p:nvPr/>
        </p:nvSpPr>
        <p:spPr>
          <a:xfrm>
            <a:off x="4215898" y="921505"/>
            <a:ext cx="4692170" cy="2505045"/>
          </a:xfrm>
          <a:prstGeom prst="cloudCallout">
            <a:avLst>
              <a:gd name="adj1" fmla="val -31766"/>
              <a:gd name="adj2" fmla="val 639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 feeling awfully scared today, so I think I’ll go see a horror movie!</a:t>
            </a:r>
            <a:endParaRPr lang="en-US" dirty="0"/>
          </a:p>
        </p:txBody>
      </p:sp>
    </p:spTree>
    <p:extLst>
      <p:ext uri="{BB962C8B-B14F-4D97-AF65-F5344CB8AC3E}">
        <p14:creationId xmlns:p14="http://schemas.microsoft.com/office/powerpoint/2010/main" val="25496334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pic>
        <p:nvPicPr>
          <p:cNvPr id="5" name="Picture 4" descr="aid1062188-v4-728px-Go-to-Bed-After-Watching-a-Horror-Movie-Step-1-Version-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928" y="1824620"/>
            <a:ext cx="6270144" cy="4702608"/>
          </a:xfrm>
          <a:prstGeom prst="rect">
            <a:avLst/>
          </a:prstGeom>
          <a:noFill/>
          <a:ln>
            <a:noFill/>
          </a:ln>
        </p:spPr>
      </p:pic>
    </p:spTree>
    <p:extLst>
      <p:ext uri="{BB962C8B-B14F-4D97-AF65-F5344CB8AC3E}">
        <p14:creationId xmlns:p14="http://schemas.microsoft.com/office/powerpoint/2010/main" val="28836484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0+New+Yorker+Festival+Vampire+Revival+1bgZIrQyYBmx.jpg"/>
          <p:cNvPicPr>
            <a:picLocks noChangeAspect="1"/>
          </p:cNvPicPr>
          <p:nvPr/>
        </p:nvPicPr>
        <p:blipFill>
          <a:blip r:embed="rId2">
            <a:alphaModFix amt="33000"/>
            <a:extLst>
              <a:ext uri="{28A0092B-C50C-407E-A947-70E740481C1C}">
                <a14:useLocalDpi xmlns:a14="http://schemas.microsoft.com/office/drawing/2010/main" val="0"/>
              </a:ext>
            </a:extLst>
          </a:blip>
          <a:stretch>
            <a:fillRect/>
          </a:stretch>
        </p:blipFill>
        <p:spPr>
          <a:xfrm>
            <a:off x="-482801" y="-141129"/>
            <a:ext cx="5283522" cy="6999129"/>
          </a:xfrm>
          <a:prstGeom prst="rect">
            <a:avLst/>
          </a:prstGeom>
        </p:spPr>
      </p:pic>
      <p:sp>
        <p:nvSpPr>
          <p:cNvPr id="2" name="Title 1"/>
          <p:cNvSpPr>
            <a:spLocks noGrp="1"/>
          </p:cNvSpPr>
          <p:nvPr>
            <p:ph type="title"/>
          </p:nvPr>
        </p:nvSpPr>
        <p:spPr/>
        <p:txBody>
          <a:bodyPr>
            <a:normAutofit/>
          </a:bodyPr>
          <a:lstStyle/>
          <a:p>
            <a:r>
              <a:rPr lang="en-US" sz="4100" dirty="0" smtClean="0"/>
              <a:t>Carroll's COGNITIVISM</a:t>
            </a:r>
            <a:endParaRPr lang="en-US" sz="41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59593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CARROLL’S COGNITIVISM</a:t>
            </a:r>
            <a:endParaRPr lang="en-US" dirty="0"/>
          </a:p>
        </p:txBody>
      </p:sp>
      <p:sp>
        <p:nvSpPr>
          <p:cNvPr id="3" name="Content Placeholder 2"/>
          <p:cNvSpPr>
            <a:spLocks noGrp="1"/>
          </p:cNvSpPr>
          <p:nvPr>
            <p:ph idx="1"/>
          </p:nvPr>
        </p:nvSpPr>
        <p:spPr/>
        <p:txBody>
          <a:bodyPr/>
          <a:lstStyle/>
          <a:p>
            <a:r>
              <a:rPr lang="en-US" dirty="0" smtClean="0"/>
              <a:t>Monsters are violations of our categorical schemes.</a:t>
            </a:r>
          </a:p>
          <a:p>
            <a:r>
              <a:rPr lang="en-US" dirty="0" smtClean="0"/>
              <a:t>Such violations strike us as threatening and impure.</a:t>
            </a:r>
          </a:p>
          <a:p>
            <a:r>
              <a:rPr lang="en-US" dirty="0" smtClean="0"/>
              <a:t>This explains why horror fictions incite fear and disgust in their audiences.</a:t>
            </a:r>
          </a:p>
        </p:txBody>
      </p:sp>
    </p:spTree>
    <p:extLst>
      <p:ext uri="{BB962C8B-B14F-4D97-AF65-F5344CB8AC3E}">
        <p14:creationId xmlns:p14="http://schemas.microsoft.com/office/powerpoint/2010/main" val="677426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CARROLL’S COGNITIVISM</a:t>
            </a:r>
          </a:p>
        </p:txBody>
      </p:sp>
      <p:pic>
        <p:nvPicPr>
          <p:cNvPr id="4" name="Picture 3" descr="1943_FrankensteinWolfman_img11.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661760" y="1649337"/>
            <a:ext cx="3820485" cy="4625622"/>
          </a:xfrm>
          <a:prstGeom prst="rect">
            <a:avLst/>
          </a:prstGeom>
        </p:spPr>
      </p:pic>
      <p:sp>
        <p:nvSpPr>
          <p:cNvPr id="3" name="TextBox 2"/>
          <p:cNvSpPr txBox="1"/>
          <p:nvPr/>
        </p:nvSpPr>
        <p:spPr>
          <a:xfrm>
            <a:off x="2661759" y="6219960"/>
            <a:ext cx="3820485" cy="369332"/>
          </a:xfrm>
          <a:prstGeom prst="rect">
            <a:avLst/>
          </a:prstGeom>
          <a:noFill/>
        </p:spPr>
        <p:txBody>
          <a:bodyPr wrap="square" rtlCol="0">
            <a:spAutoFit/>
          </a:bodyPr>
          <a:lstStyle/>
          <a:p>
            <a:pPr algn="ctr"/>
            <a:r>
              <a:rPr lang="en-US" i="1" dirty="0" smtClean="0"/>
              <a:t>The Wolf Man </a:t>
            </a:r>
            <a:r>
              <a:rPr lang="en-US" dirty="0" smtClean="0"/>
              <a:t>(1941)</a:t>
            </a:r>
            <a:endParaRPr lang="en-US" i="1" dirty="0"/>
          </a:p>
        </p:txBody>
      </p:sp>
    </p:spTree>
    <p:extLst>
      <p:ext uri="{BB962C8B-B14F-4D97-AF65-F5344CB8AC3E}">
        <p14:creationId xmlns:p14="http://schemas.microsoft.com/office/powerpoint/2010/main" val="21896992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CARROLL’S COGNITIVISM</a:t>
            </a:r>
          </a:p>
        </p:txBody>
      </p:sp>
      <p:pic>
        <p:nvPicPr>
          <p:cNvPr id="4" name="Picture 3" descr="DI-The-Fly-195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566" y="1633760"/>
            <a:ext cx="8111234" cy="4561807"/>
          </a:xfrm>
          <a:prstGeom prst="rect">
            <a:avLst/>
          </a:prstGeom>
        </p:spPr>
      </p:pic>
      <p:sp>
        <p:nvSpPr>
          <p:cNvPr id="3" name="TextBox 2"/>
          <p:cNvSpPr txBox="1"/>
          <p:nvPr/>
        </p:nvSpPr>
        <p:spPr>
          <a:xfrm>
            <a:off x="575566" y="6195567"/>
            <a:ext cx="8111234" cy="369332"/>
          </a:xfrm>
          <a:prstGeom prst="rect">
            <a:avLst/>
          </a:prstGeom>
          <a:noFill/>
        </p:spPr>
        <p:txBody>
          <a:bodyPr wrap="square" rtlCol="0">
            <a:spAutoFit/>
          </a:bodyPr>
          <a:lstStyle/>
          <a:p>
            <a:pPr algn="ctr"/>
            <a:r>
              <a:rPr lang="en-US" i="1" dirty="0" smtClean="0"/>
              <a:t>The Fly </a:t>
            </a:r>
            <a:r>
              <a:rPr lang="en-US" dirty="0" smtClean="0"/>
              <a:t>(1958)</a:t>
            </a:r>
            <a:endParaRPr lang="en-US" i="1" dirty="0"/>
          </a:p>
        </p:txBody>
      </p:sp>
    </p:spTree>
    <p:extLst>
      <p:ext uri="{BB962C8B-B14F-4D97-AF65-F5344CB8AC3E}">
        <p14:creationId xmlns:p14="http://schemas.microsoft.com/office/powerpoint/2010/main" val="21613546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CARROLL’S COGNITIVISM</a:t>
            </a:r>
          </a:p>
        </p:txBody>
      </p:sp>
      <p:pic>
        <p:nvPicPr>
          <p:cNvPr id="4" name="Picture 3" descr="The Wailing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91" y="1805388"/>
            <a:ext cx="8277809" cy="4345850"/>
          </a:xfrm>
          <a:prstGeom prst="rect">
            <a:avLst/>
          </a:prstGeom>
        </p:spPr>
      </p:pic>
      <p:sp>
        <p:nvSpPr>
          <p:cNvPr id="5" name="TextBox 4"/>
          <p:cNvSpPr txBox="1"/>
          <p:nvPr/>
        </p:nvSpPr>
        <p:spPr>
          <a:xfrm>
            <a:off x="408991" y="6151238"/>
            <a:ext cx="8277809" cy="369332"/>
          </a:xfrm>
          <a:prstGeom prst="rect">
            <a:avLst/>
          </a:prstGeom>
          <a:noFill/>
        </p:spPr>
        <p:txBody>
          <a:bodyPr wrap="square" rtlCol="0">
            <a:spAutoFit/>
          </a:bodyPr>
          <a:lstStyle/>
          <a:p>
            <a:pPr algn="ctr"/>
            <a:r>
              <a:rPr lang="en-US" i="1" dirty="0" smtClean="0"/>
              <a:t>The Wailing </a:t>
            </a:r>
            <a:r>
              <a:rPr lang="en-US" dirty="0"/>
              <a:t>(</a:t>
            </a:r>
            <a:r>
              <a:rPr lang="en-US" dirty="0" smtClean="0"/>
              <a:t>2016</a:t>
            </a:r>
            <a:r>
              <a:rPr lang="en-US" dirty="0"/>
              <a:t>)</a:t>
            </a:r>
            <a:endParaRPr lang="en-US" i="1" dirty="0"/>
          </a:p>
        </p:txBody>
      </p:sp>
    </p:spTree>
    <p:extLst>
      <p:ext uri="{BB962C8B-B14F-4D97-AF65-F5344CB8AC3E}">
        <p14:creationId xmlns:p14="http://schemas.microsoft.com/office/powerpoint/2010/main" val="33666820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CARROLL’S COGNITIVISM</a:t>
            </a:r>
          </a:p>
        </p:txBody>
      </p:sp>
      <p:sp>
        <p:nvSpPr>
          <p:cNvPr id="3" name="Content Placeholder 2"/>
          <p:cNvSpPr>
            <a:spLocks noGrp="1"/>
          </p:cNvSpPr>
          <p:nvPr>
            <p:ph idx="1"/>
          </p:nvPr>
        </p:nvSpPr>
        <p:spPr/>
        <p:txBody>
          <a:bodyPr/>
          <a:lstStyle/>
          <a:p>
            <a:r>
              <a:rPr lang="en-US" dirty="0" smtClean="0"/>
              <a:t>Yet, because monsters are violations of our categorical schemes, we are curious about them and find them fascinating.</a:t>
            </a:r>
          </a:p>
          <a:p>
            <a:r>
              <a:rPr lang="en-US" dirty="0" smtClean="0"/>
              <a:t>Narrative techniques further heighten this curiosity and fascination.</a:t>
            </a:r>
            <a:endParaRPr lang="en-US" dirty="0"/>
          </a:p>
        </p:txBody>
      </p:sp>
    </p:spTree>
    <p:extLst>
      <p:ext uri="{BB962C8B-B14F-4D97-AF65-F5344CB8AC3E}">
        <p14:creationId xmlns:p14="http://schemas.microsoft.com/office/powerpoint/2010/main" val="2225596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EXPERIENCE OF HORROR</a:t>
            </a:r>
            <a:endParaRPr lang="en-US" dirty="0"/>
          </a:p>
        </p:txBody>
      </p:sp>
      <p:sp>
        <p:nvSpPr>
          <p:cNvPr id="3" name="Content Placeholder 2"/>
          <p:cNvSpPr>
            <a:spLocks noGrp="1"/>
          </p:cNvSpPr>
          <p:nvPr>
            <p:ph idx="1"/>
          </p:nvPr>
        </p:nvSpPr>
        <p:spPr/>
        <p:txBody>
          <a:bodyPr/>
          <a:lstStyle/>
          <a:p>
            <a:r>
              <a:rPr lang="en-US" dirty="0" smtClean="0"/>
              <a:t>Many flock to works of horror in order to undergo </a:t>
            </a:r>
            <a:r>
              <a:rPr lang="en-US" b="1" dirty="0" smtClean="0"/>
              <a:t>experiences of horror</a:t>
            </a:r>
            <a:r>
              <a:rPr lang="en-US" dirty="0" smtClean="0"/>
              <a:t>.</a:t>
            </a:r>
          </a:p>
          <a:p>
            <a:r>
              <a:rPr lang="en-US" dirty="0" smtClean="0"/>
              <a:t>The experience of horror appears to consist in the </a:t>
            </a:r>
            <a:r>
              <a:rPr lang="en-US" b="1" dirty="0" smtClean="0"/>
              <a:t>experience of fear </a:t>
            </a:r>
            <a:r>
              <a:rPr lang="en-US" dirty="0" smtClean="0"/>
              <a:t>and the </a:t>
            </a:r>
            <a:r>
              <a:rPr lang="en-US" b="1" dirty="0" smtClean="0"/>
              <a:t>experience of disgust</a:t>
            </a:r>
            <a:r>
              <a:rPr lang="en-US" dirty="0" smtClean="0"/>
              <a:t>.</a:t>
            </a:r>
            <a:endParaRPr lang="en-US" dirty="0"/>
          </a:p>
        </p:txBody>
      </p:sp>
    </p:spTree>
    <p:extLst>
      <p:ext uri="{BB962C8B-B14F-4D97-AF65-F5344CB8AC3E}">
        <p14:creationId xmlns:p14="http://schemas.microsoft.com/office/powerpoint/2010/main" val="3029838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CARROLL’S COGNITIVISM</a:t>
            </a:r>
          </a:p>
        </p:txBody>
      </p:sp>
      <p:sp>
        <p:nvSpPr>
          <p:cNvPr id="3" name="Content Placeholder 2"/>
          <p:cNvSpPr>
            <a:spLocks noGrp="1"/>
          </p:cNvSpPr>
          <p:nvPr>
            <p:ph idx="1"/>
          </p:nvPr>
        </p:nvSpPr>
        <p:spPr/>
        <p:txBody>
          <a:bodyPr>
            <a:normAutofit/>
          </a:bodyPr>
          <a:lstStyle/>
          <a:p>
            <a:r>
              <a:rPr lang="en-US" dirty="0" smtClean="0"/>
              <a:t>We do</a:t>
            </a:r>
            <a:r>
              <a:rPr lang="en-US" b="1" dirty="0" smtClean="0"/>
              <a:t> not </a:t>
            </a:r>
            <a:r>
              <a:rPr lang="en-US" dirty="0" smtClean="0"/>
              <a:t>enjoy the negative emotions of fear or disgust.</a:t>
            </a:r>
          </a:p>
          <a:p>
            <a:r>
              <a:rPr lang="en-US" dirty="0" smtClean="0"/>
              <a:t>But we </a:t>
            </a:r>
            <a:r>
              <a:rPr lang="en-US" b="1" dirty="0" smtClean="0"/>
              <a:t>do </a:t>
            </a:r>
            <a:r>
              <a:rPr lang="en-US" dirty="0" smtClean="0"/>
              <a:t>enjoy the arousal and satisfaction of our curiosity about monsters.</a:t>
            </a:r>
          </a:p>
          <a:p>
            <a:r>
              <a:rPr lang="en-US" dirty="0"/>
              <a:t>Since we know that monsters are purely fictional, </a:t>
            </a:r>
            <a:r>
              <a:rPr lang="en-US" dirty="0" smtClean="0"/>
              <a:t>our negative emotions of fear and disgust are significantly less intense than they otherwise would be. </a:t>
            </a:r>
          </a:p>
          <a:p>
            <a:r>
              <a:rPr lang="en-US" dirty="0" smtClean="0"/>
              <a:t>Thus, the pleasures of curiosity </a:t>
            </a:r>
            <a:r>
              <a:rPr lang="en-US" b="1" dirty="0" smtClean="0"/>
              <a:t>outweigh</a:t>
            </a:r>
            <a:r>
              <a:rPr lang="en-US" dirty="0" smtClean="0"/>
              <a:t> the displeasures of those negative emotions.</a:t>
            </a:r>
          </a:p>
          <a:p>
            <a:r>
              <a:rPr lang="en-US" dirty="0" smtClean="0"/>
              <a:t>But given that monsters are violations of our categorical schemes, we can’t have the enjoyment without the fear and disgust. </a:t>
            </a:r>
            <a:endParaRPr lang="en-US" dirty="0"/>
          </a:p>
        </p:txBody>
      </p:sp>
    </p:spTree>
    <p:extLst>
      <p:ext uri="{BB962C8B-B14F-4D97-AF65-F5344CB8AC3E}">
        <p14:creationId xmlns:p14="http://schemas.microsoft.com/office/powerpoint/2010/main" val="4236155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sp>
        <p:nvSpPr>
          <p:cNvPr id="3" name="Content Placeholder 2"/>
          <p:cNvSpPr>
            <a:spLocks noGrp="1"/>
          </p:cNvSpPr>
          <p:nvPr>
            <p:ph idx="1"/>
          </p:nvPr>
        </p:nvSpPr>
        <p:spPr>
          <a:xfrm>
            <a:off x="457200" y="1600200"/>
            <a:ext cx="5406912" cy="4876800"/>
          </a:xfrm>
        </p:spPr>
        <p:txBody>
          <a:bodyPr>
            <a:normAutofit/>
          </a:bodyPr>
          <a:lstStyle/>
          <a:p>
            <a:r>
              <a:rPr lang="en-US" dirty="0" smtClean="0"/>
              <a:t>What </a:t>
            </a:r>
            <a:r>
              <a:rPr lang="en-US" dirty="0"/>
              <a:t>about </a:t>
            </a:r>
            <a:r>
              <a:rPr lang="en-US" dirty="0" smtClean="0"/>
              <a:t>slasher films?</a:t>
            </a:r>
          </a:p>
          <a:p>
            <a:r>
              <a:rPr lang="en-US" b="1" dirty="0" smtClean="0">
                <a:solidFill>
                  <a:srgbClr val="0000FF"/>
                </a:solidFill>
              </a:rPr>
              <a:t>Dilemma: </a:t>
            </a:r>
            <a:r>
              <a:rPr lang="en-US" dirty="0" smtClean="0"/>
              <a:t>either count serial killers as monsters, or deny that these are works of horror.</a:t>
            </a:r>
          </a:p>
          <a:p>
            <a:pPr lvl="1">
              <a:buFontTx/>
              <a:buChar char="-"/>
            </a:pPr>
            <a:r>
              <a:rPr lang="en-US" b="1" dirty="0" smtClean="0"/>
              <a:t>First horn: </a:t>
            </a:r>
            <a:r>
              <a:rPr lang="en-US" dirty="0" smtClean="0"/>
              <a:t>trivializing.</a:t>
            </a:r>
          </a:p>
          <a:p>
            <a:pPr lvl="1">
              <a:buFontTx/>
              <a:buChar char="-"/>
            </a:pPr>
            <a:r>
              <a:rPr lang="en-US" b="1" dirty="0" smtClean="0"/>
              <a:t>Second horn: </a:t>
            </a:r>
            <a:r>
              <a:rPr lang="en-US" dirty="0" smtClean="0"/>
              <a:t>implausible; introduces a new paradox.</a:t>
            </a:r>
          </a:p>
        </p:txBody>
      </p:sp>
      <p:pic>
        <p:nvPicPr>
          <p:cNvPr id="4" name="Picture 3" descr="Hush-Movie-Poster-Lar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381" y="1600200"/>
            <a:ext cx="2814823" cy="4170006"/>
          </a:xfrm>
          <a:prstGeom prst="rect">
            <a:avLst/>
          </a:prstGeom>
        </p:spPr>
      </p:pic>
    </p:spTree>
    <p:extLst>
      <p:ext uri="{BB962C8B-B14F-4D97-AF65-F5344CB8AC3E}">
        <p14:creationId xmlns:p14="http://schemas.microsoft.com/office/powerpoint/2010/main" val="3503893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pic>
        <p:nvPicPr>
          <p:cNvPr id="4" name="The Cabin in the Woods- Clip- -Split U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0"/>
            <a:ext cx="9144000" cy="5143500"/>
          </a:xfrm>
          <a:prstGeom prst="rect">
            <a:avLst/>
          </a:prstGeom>
        </p:spPr>
      </p:pic>
    </p:spTree>
    <p:extLst>
      <p:ext uri="{BB962C8B-B14F-4D97-AF65-F5344CB8AC3E}">
        <p14:creationId xmlns:p14="http://schemas.microsoft.com/office/powerpoint/2010/main" val="6625032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pic>
        <p:nvPicPr>
          <p:cNvPr id="8" name="Why the Horror of IT (2017) Isn't Scary - (Review and Analysi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0"/>
            <a:ext cx="9144000" cy="5143500"/>
          </a:xfrm>
          <a:prstGeom prst="rect">
            <a:avLst/>
          </a:prstGeom>
        </p:spPr>
      </p:pic>
    </p:spTree>
    <p:extLst>
      <p:ext uri="{BB962C8B-B14F-4D97-AF65-F5344CB8AC3E}">
        <p14:creationId xmlns:p14="http://schemas.microsoft.com/office/powerpoint/2010/main" val="36864574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pic>
        <p:nvPicPr>
          <p:cNvPr id="4" name="Picture 3" descr="maxresdefault.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200" y="2165710"/>
            <a:ext cx="3007620" cy="4107281"/>
          </a:xfrm>
          <a:prstGeom prst="rect">
            <a:avLst/>
          </a:prstGeom>
          <a:noFill/>
          <a:ln>
            <a:noFill/>
          </a:ln>
        </p:spPr>
      </p:pic>
      <p:sp>
        <p:nvSpPr>
          <p:cNvPr id="5" name="Cloud Callout 4"/>
          <p:cNvSpPr/>
          <p:nvPr/>
        </p:nvSpPr>
        <p:spPr>
          <a:xfrm>
            <a:off x="3726108" y="1028640"/>
            <a:ext cx="5163080" cy="2274139"/>
          </a:xfrm>
          <a:prstGeom prst="cloudCallout">
            <a:avLst>
              <a:gd name="adj1" fmla="val -65170"/>
              <a:gd name="adj2" fmla="val 874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Interesting…</a:t>
            </a:r>
          </a:p>
          <a:p>
            <a:pPr algn="ctr"/>
            <a:r>
              <a:rPr lang="en-US" dirty="0" smtClean="0"/>
              <a:t>But not scary at all— </a:t>
            </a:r>
          </a:p>
          <a:p>
            <a:pPr algn="ctr"/>
            <a:r>
              <a:rPr lang="en-US" dirty="0"/>
              <a:t>w</a:t>
            </a:r>
            <a:r>
              <a:rPr lang="en-US" dirty="0" smtClean="0"/>
              <a:t>hat a letdown!</a:t>
            </a:r>
            <a:endParaRPr lang="en-US" dirty="0"/>
          </a:p>
        </p:txBody>
      </p:sp>
      <p:sp>
        <p:nvSpPr>
          <p:cNvPr id="3" name="TextBox 2"/>
          <p:cNvSpPr txBox="1"/>
          <p:nvPr/>
        </p:nvSpPr>
        <p:spPr>
          <a:xfrm>
            <a:off x="457200" y="6265990"/>
            <a:ext cx="3007620" cy="369332"/>
          </a:xfrm>
          <a:prstGeom prst="rect">
            <a:avLst/>
          </a:prstGeom>
          <a:noFill/>
        </p:spPr>
        <p:txBody>
          <a:bodyPr wrap="square" rtlCol="0">
            <a:spAutoFit/>
          </a:bodyPr>
          <a:lstStyle/>
          <a:p>
            <a:pPr algn="ctr"/>
            <a:r>
              <a:rPr lang="en-US" dirty="0" smtClean="0"/>
              <a:t>Norman</a:t>
            </a:r>
            <a:endParaRPr lang="en-US" dirty="0"/>
          </a:p>
        </p:txBody>
      </p:sp>
    </p:spTree>
    <p:extLst>
      <p:ext uri="{BB962C8B-B14F-4D97-AF65-F5344CB8AC3E}">
        <p14:creationId xmlns:p14="http://schemas.microsoft.com/office/powerpoint/2010/main" val="13100112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Are you inclined to accept, or to reject, Carroll’s cognitivist theory?</a:t>
            </a:r>
          </a:p>
          <a:p>
            <a:pPr marL="731520" lvl="1" indent="-457200">
              <a:buFont typeface="+mj-lt"/>
              <a:buAutoNum type="alphaUcPeriod"/>
            </a:pPr>
            <a:r>
              <a:rPr lang="en-US" dirty="0" smtClean="0"/>
              <a:t>I am inclined to accept it</a:t>
            </a:r>
          </a:p>
          <a:p>
            <a:pPr marL="731520" lvl="1" indent="-457200">
              <a:buFont typeface="+mj-lt"/>
              <a:buAutoNum type="alphaUcPeriod"/>
            </a:pPr>
            <a:r>
              <a:rPr lang="en-US" dirty="0" smtClean="0"/>
              <a:t>I am inclined to reject it</a:t>
            </a:r>
            <a:endParaRPr lang="en-US" dirty="0"/>
          </a:p>
        </p:txBody>
      </p:sp>
    </p:spTree>
    <p:extLst>
      <p:ext uri="{BB962C8B-B14F-4D97-AF65-F5344CB8AC3E}">
        <p14:creationId xmlns:p14="http://schemas.microsoft.com/office/powerpoint/2010/main" val="40051292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FF.jpg"/>
          <p:cNvPicPr>
            <a:picLocks noChangeAspect="1"/>
          </p:cNvPicPr>
          <p:nvPr/>
        </p:nvPicPr>
        <p:blipFill>
          <a:blip r:embed="rId2" cstate="print">
            <a:alphaModFix amt="36000"/>
            <a:extLst>
              <a:ext uri="{28A0092B-C50C-407E-A947-70E740481C1C}">
                <a14:useLocalDpi xmlns:a14="http://schemas.microsoft.com/office/drawing/2010/main" val="0"/>
              </a:ext>
            </a:extLst>
          </a:blip>
          <a:stretch>
            <a:fillRect/>
          </a:stretch>
        </p:blipFill>
        <p:spPr>
          <a:xfrm>
            <a:off x="-64793" y="0"/>
            <a:ext cx="12181974" cy="6858000"/>
          </a:xfrm>
          <a:prstGeom prst="rect">
            <a:avLst/>
          </a:prstGeom>
        </p:spPr>
      </p:pic>
      <p:sp>
        <p:nvSpPr>
          <p:cNvPr id="2" name="Title 1"/>
          <p:cNvSpPr>
            <a:spLocks noGrp="1"/>
          </p:cNvSpPr>
          <p:nvPr>
            <p:ph type="title"/>
          </p:nvPr>
        </p:nvSpPr>
        <p:spPr/>
        <p:txBody>
          <a:bodyPr>
            <a:normAutofit/>
          </a:bodyPr>
          <a:lstStyle/>
          <a:p>
            <a:r>
              <a:rPr lang="en-US" sz="4100" dirty="0" smtClean="0"/>
              <a:t>The enjoyment theory</a:t>
            </a:r>
            <a:endParaRPr lang="en-US" sz="41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52548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ENJOYMENT THEORY</a:t>
            </a:r>
            <a:endParaRPr lang="en-US" dirty="0"/>
          </a:p>
        </p:txBody>
      </p:sp>
      <p:sp>
        <p:nvSpPr>
          <p:cNvPr id="3" name="Content Placeholder 2"/>
          <p:cNvSpPr>
            <a:spLocks noGrp="1"/>
          </p:cNvSpPr>
          <p:nvPr>
            <p:ph idx="1"/>
          </p:nvPr>
        </p:nvSpPr>
        <p:spPr/>
        <p:txBody>
          <a:bodyPr/>
          <a:lstStyle/>
          <a:p>
            <a:pPr marL="0" indent="0">
              <a:buNone/>
            </a:pPr>
            <a:r>
              <a:rPr lang="en-US" dirty="0" smtClean="0"/>
              <a:t>Each of the following claims seem true:</a:t>
            </a:r>
          </a:p>
          <a:p>
            <a:pPr marL="731520" lvl="1" indent="-457200">
              <a:buFont typeface="+mj-lt"/>
              <a:buAutoNum type="arabicParenR"/>
            </a:pPr>
            <a:r>
              <a:rPr lang="en-US" dirty="0" smtClean="0"/>
              <a:t>Many of us enjoy works of horror.</a:t>
            </a:r>
          </a:p>
          <a:p>
            <a:pPr marL="731520" lvl="1" indent="-457200">
              <a:buFont typeface="+mj-lt"/>
              <a:buAutoNum type="arabicParenR"/>
            </a:pPr>
            <a:r>
              <a:rPr lang="en-US" dirty="0" smtClean="0"/>
              <a:t>Works of horror produce experiences of fear and disgust. </a:t>
            </a:r>
          </a:p>
          <a:p>
            <a:pPr marL="731520" lvl="1" indent="-457200">
              <a:buFont typeface="+mj-lt"/>
              <a:buAutoNum type="arabicParenR"/>
            </a:pPr>
            <a:r>
              <a:rPr lang="en-US" dirty="0" smtClean="0"/>
              <a:t>Fear and disgust are intrinsically unpleasant emotions.</a:t>
            </a:r>
          </a:p>
          <a:p>
            <a:pPr marL="0" indent="0">
              <a:buNone/>
            </a:pPr>
            <a:r>
              <a:rPr lang="en-US" dirty="0" smtClean="0"/>
              <a:t>(1) and (</a:t>
            </a:r>
            <a:r>
              <a:rPr lang="en-US" dirty="0"/>
              <a:t>2</a:t>
            </a:r>
            <a:r>
              <a:rPr lang="en-US" dirty="0" smtClean="0"/>
              <a:t>) seem to imply </a:t>
            </a:r>
          </a:p>
          <a:p>
            <a:pPr marL="731520" lvl="1" indent="-457200">
              <a:buFont typeface="+mj-lt"/>
              <a:buAutoNum type="arabicParenR" startAt="4"/>
            </a:pPr>
            <a:r>
              <a:rPr lang="en-US" dirty="0" smtClean="0"/>
              <a:t>Many of us enjoy fear and disgust.</a:t>
            </a:r>
          </a:p>
          <a:p>
            <a:pPr marL="0" indent="0">
              <a:buNone/>
            </a:pPr>
            <a:r>
              <a:rPr lang="en-US" dirty="0" smtClean="0"/>
              <a:t>which, given (3), in turn implies</a:t>
            </a:r>
          </a:p>
          <a:p>
            <a:pPr marL="731520" lvl="1" indent="-457200">
              <a:buFont typeface="+mj-lt"/>
              <a:buAutoNum type="arabicParenR" startAt="5"/>
            </a:pPr>
            <a:r>
              <a:rPr lang="en-US" dirty="0" smtClean="0"/>
              <a:t>Many of us enjoy intrinsically unpleasant emotions.</a:t>
            </a:r>
            <a:endParaRPr lang="en-US" dirty="0"/>
          </a:p>
          <a:p>
            <a:pPr marL="0" indent="0">
              <a:buNone/>
            </a:pPr>
            <a:r>
              <a:rPr lang="en-US" dirty="0" smtClean="0"/>
              <a:t>That seems paradoxical. </a:t>
            </a:r>
          </a:p>
        </p:txBody>
      </p:sp>
    </p:spTree>
    <p:extLst>
      <p:ext uri="{BB962C8B-B14F-4D97-AF65-F5344CB8AC3E}">
        <p14:creationId xmlns:p14="http://schemas.microsoft.com/office/powerpoint/2010/main" val="19589078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ENJOYMENT THEORY</a:t>
            </a:r>
            <a:endParaRPr lang="en-US" dirty="0"/>
          </a:p>
        </p:txBody>
      </p:sp>
      <p:sp>
        <p:nvSpPr>
          <p:cNvPr id="3" name="Content Placeholder 2"/>
          <p:cNvSpPr>
            <a:spLocks noGrp="1"/>
          </p:cNvSpPr>
          <p:nvPr>
            <p:ph idx="1"/>
          </p:nvPr>
        </p:nvSpPr>
        <p:spPr/>
        <p:txBody>
          <a:bodyPr/>
          <a:lstStyle/>
          <a:p>
            <a:pPr marL="0" indent="0">
              <a:buNone/>
            </a:pPr>
            <a:r>
              <a:rPr lang="en-US" dirty="0" smtClean="0"/>
              <a:t>Each of the following claims seem true:</a:t>
            </a:r>
          </a:p>
          <a:p>
            <a:pPr marL="731520" lvl="1" indent="-457200">
              <a:buFont typeface="+mj-lt"/>
              <a:buAutoNum type="arabicParenR"/>
            </a:pPr>
            <a:r>
              <a:rPr lang="en-US" dirty="0" smtClean="0"/>
              <a:t>Many of us enjoy works of horror.</a:t>
            </a:r>
          </a:p>
          <a:p>
            <a:pPr marL="731520" lvl="1" indent="-457200">
              <a:buFont typeface="+mj-lt"/>
              <a:buAutoNum type="arabicParenR"/>
            </a:pPr>
            <a:r>
              <a:rPr lang="en-US" dirty="0" smtClean="0"/>
              <a:t>Works of horror produce experiences of fear and disgust. </a:t>
            </a:r>
          </a:p>
          <a:p>
            <a:pPr marL="731520" lvl="1" indent="-457200">
              <a:buFont typeface="+mj-lt"/>
              <a:buAutoNum type="arabicParenR"/>
            </a:pPr>
            <a:r>
              <a:rPr lang="en-US" strike="sngStrike" dirty="0" smtClean="0"/>
              <a:t>Fear and disgust are intrinsically unpleasant emotions.</a:t>
            </a:r>
          </a:p>
          <a:p>
            <a:pPr marL="0" indent="0">
              <a:buNone/>
            </a:pPr>
            <a:r>
              <a:rPr lang="en-US" dirty="0" smtClean="0"/>
              <a:t>(1)</a:t>
            </a:r>
            <a:r>
              <a:rPr lang="en-US" dirty="0"/>
              <a:t> a</a:t>
            </a:r>
            <a:r>
              <a:rPr lang="en-US" dirty="0" smtClean="0"/>
              <a:t>nd (2) seem to imply </a:t>
            </a:r>
          </a:p>
          <a:p>
            <a:pPr marL="731520" lvl="1" indent="-457200">
              <a:buFont typeface="+mj-lt"/>
              <a:buAutoNum type="arabicParenR" startAt="4"/>
            </a:pPr>
            <a:r>
              <a:rPr lang="en-US" b="1" dirty="0" smtClean="0">
                <a:solidFill>
                  <a:srgbClr val="0000FF"/>
                </a:solidFill>
              </a:rPr>
              <a:t>Many of us enjoy fear and disgust.</a:t>
            </a:r>
            <a:endParaRPr lang="en-US" dirty="0" smtClean="0"/>
          </a:p>
          <a:p>
            <a:pPr marL="0" indent="0">
              <a:buNone/>
            </a:pPr>
            <a:r>
              <a:rPr lang="en-US" strike="sngStrike" dirty="0"/>
              <a:t>w</a:t>
            </a:r>
            <a:r>
              <a:rPr lang="en-US" strike="sngStrike" dirty="0" smtClean="0"/>
              <a:t>hich, given (3), in turn implies</a:t>
            </a:r>
          </a:p>
          <a:p>
            <a:pPr marL="731520" lvl="1" indent="-457200">
              <a:buFont typeface="+mj-lt"/>
              <a:buAutoNum type="arabicParenR" startAt="5"/>
            </a:pPr>
            <a:r>
              <a:rPr lang="en-US" strike="sngStrike" dirty="0" smtClean="0"/>
              <a:t>Many of us enjoy intrinsically unpleasant emotions.</a:t>
            </a:r>
          </a:p>
          <a:p>
            <a:pPr marL="0" indent="0">
              <a:buNone/>
            </a:pPr>
            <a:r>
              <a:rPr lang="en-US" strike="sngStrike" dirty="0" smtClean="0"/>
              <a:t>That seems paradoxical. </a:t>
            </a:r>
          </a:p>
        </p:txBody>
      </p:sp>
    </p:spTree>
    <p:extLst>
      <p:ext uri="{BB962C8B-B14F-4D97-AF65-F5344CB8AC3E}">
        <p14:creationId xmlns:p14="http://schemas.microsoft.com/office/powerpoint/2010/main" val="23247569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ADVANTAGES</a:t>
            </a:r>
            <a:endParaRPr lang="en-US" dirty="0"/>
          </a:p>
        </p:txBody>
      </p:sp>
      <p:pic>
        <p:nvPicPr>
          <p:cNvPr id="5" name="Picture 4" descr="2010+New+Yorker+Festival+Vampire+Revival+1bgZIrQyYBmx.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57200" y="1674404"/>
            <a:ext cx="3600962" cy="4770227"/>
          </a:xfrm>
          <a:prstGeom prst="rect">
            <a:avLst/>
          </a:prstGeom>
        </p:spPr>
      </p:pic>
      <p:sp>
        <p:nvSpPr>
          <p:cNvPr id="6" name="Cloud Callout 5"/>
          <p:cNvSpPr/>
          <p:nvPr/>
        </p:nvSpPr>
        <p:spPr>
          <a:xfrm>
            <a:off x="4327631" y="1524000"/>
            <a:ext cx="3776234" cy="1587597"/>
          </a:xfrm>
          <a:prstGeom prst="cloudCallout">
            <a:avLst>
              <a:gd name="adj1" fmla="val -95833"/>
              <a:gd name="adj2" fmla="val 691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 don’t enjoy fear or disgust, but rather...</a:t>
            </a:r>
            <a:endParaRPr lang="en-US" dirty="0"/>
          </a:p>
        </p:txBody>
      </p:sp>
    </p:spTree>
    <p:extLst>
      <p:ext uri="{BB962C8B-B14F-4D97-AF65-F5344CB8AC3E}">
        <p14:creationId xmlns:p14="http://schemas.microsoft.com/office/powerpoint/2010/main" val="29249020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PARADOX OF HORROR</a:t>
            </a:r>
            <a:endParaRPr lang="en-US" dirty="0"/>
          </a:p>
        </p:txBody>
      </p:sp>
      <p:sp>
        <p:nvSpPr>
          <p:cNvPr id="3" name="Content Placeholder 2"/>
          <p:cNvSpPr>
            <a:spLocks noGrp="1"/>
          </p:cNvSpPr>
          <p:nvPr>
            <p:ph idx="1"/>
          </p:nvPr>
        </p:nvSpPr>
        <p:spPr/>
        <p:txBody>
          <a:bodyPr/>
          <a:lstStyle/>
          <a:p>
            <a:pPr marL="0" indent="0">
              <a:buNone/>
            </a:pPr>
            <a:r>
              <a:rPr lang="en-US" dirty="0" smtClean="0"/>
              <a:t>Each of the following claims seems true:</a:t>
            </a:r>
          </a:p>
          <a:p>
            <a:pPr marL="731520" lvl="1" indent="-457200">
              <a:buFont typeface="+mj-lt"/>
              <a:buAutoNum type="arabicParenR"/>
            </a:pPr>
            <a:r>
              <a:rPr lang="en-US" dirty="0" smtClean="0"/>
              <a:t>Many of us enjoy works of horror.</a:t>
            </a:r>
          </a:p>
          <a:p>
            <a:pPr marL="731520" lvl="1" indent="-457200">
              <a:buFont typeface="+mj-lt"/>
              <a:buAutoNum type="arabicParenR"/>
            </a:pPr>
            <a:r>
              <a:rPr lang="en-US" dirty="0" smtClean="0"/>
              <a:t>Works of horror produce experiences of fear and disgust. </a:t>
            </a:r>
          </a:p>
          <a:p>
            <a:pPr marL="731520" lvl="1" indent="-457200">
              <a:buFont typeface="+mj-lt"/>
              <a:buAutoNum type="arabicParenR"/>
            </a:pPr>
            <a:r>
              <a:rPr lang="en-US" dirty="0" smtClean="0"/>
              <a:t>Fear and disgust are intrinsically unpleasant emotions.</a:t>
            </a:r>
          </a:p>
          <a:p>
            <a:pPr marL="0" indent="0">
              <a:buNone/>
            </a:pPr>
            <a:r>
              <a:rPr lang="en-US" dirty="0" smtClean="0"/>
              <a:t>(1) and (</a:t>
            </a:r>
            <a:r>
              <a:rPr lang="en-US" dirty="0"/>
              <a:t>2</a:t>
            </a:r>
            <a:r>
              <a:rPr lang="en-US" dirty="0" smtClean="0"/>
              <a:t>) seem to imply </a:t>
            </a:r>
          </a:p>
          <a:p>
            <a:pPr marL="731520" lvl="1" indent="-457200">
              <a:buFont typeface="+mj-lt"/>
              <a:buAutoNum type="arabicParenR" startAt="4"/>
            </a:pPr>
            <a:r>
              <a:rPr lang="en-US" dirty="0" smtClean="0"/>
              <a:t>Many of us enjoy fear and disgust.</a:t>
            </a:r>
          </a:p>
          <a:p>
            <a:pPr marL="0" indent="0">
              <a:buNone/>
            </a:pPr>
            <a:r>
              <a:rPr lang="en-US" dirty="0" smtClean="0"/>
              <a:t>which, given (3), seems to imply</a:t>
            </a:r>
          </a:p>
          <a:p>
            <a:pPr marL="731520" lvl="1" indent="-457200">
              <a:buFont typeface="+mj-lt"/>
              <a:buAutoNum type="arabicParenR" startAt="5"/>
            </a:pPr>
            <a:r>
              <a:rPr lang="en-US" dirty="0" smtClean="0"/>
              <a:t>Many of us enjoy intrinsically unpleasant emotions.</a:t>
            </a:r>
            <a:endParaRPr lang="en-US" dirty="0"/>
          </a:p>
          <a:p>
            <a:pPr marL="0" indent="0">
              <a:buNone/>
            </a:pPr>
            <a:r>
              <a:rPr lang="en-US" dirty="0" smtClean="0"/>
              <a:t>That seems paradoxical. </a:t>
            </a:r>
          </a:p>
          <a:p>
            <a:pPr marL="0" indent="0">
              <a:buNone/>
            </a:pPr>
            <a:r>
              <a:rPr lang="en-US" dirty="0" smtClean="0"/>
              <a:t>So which one of (1)–(4) should we deny?</a:t>
            </a:r>
          </a:p>
          <a:p>
            <a:pPr marL="274320" lvl="1" indent="0">
              <a:buNone/>
            </a:pPr>
            <a:endParaRPr lang="en-US" dirty="0"/>
          </a:p>
        </p:txBody>
      </p:sp>
    </p:spTree>
    <p:extLst>
      <p:ext uri="{BB962C8B-B14F-4D97-AF65-F5344CB8AC3E}">
        <p14:creationId xmlns:p14="http://schemas.microsoft.com/office/powerpoint/2010/main" val="4260950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ADVANTAGES</a:t>
            </a:r>
            <a:endParaRPr lang="en-US" dirty="0"/>
          </a:p>
        </p:txBody>
      </p:sp>
      <p:pic>
        <p:nvPicPr>
          <p:cNvPr id="3" name="How to tell if you believe in bullshi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3596"/>
            <a:ext cx="9144000" cy="5143500"/>
          </a:xfrm>
          <a:prstGeom prst="rect">
            <a:avLst/>
          </a:prstGeom>
        </p:spPr>
      </p:pic>
    </p:spTree>
    <p:extLst>
      <p:ext uri="{BB962C8B-B14F-4D97-AF65-F5344CB8AC3E}">
        <p14:creationId xmlns:p14="http://schemas.microsoft.com/office/powerpoint/2010/main" val="2431480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ADVANTAGES</a:t>
            </a:r>
            <a:endParaRPr lang="en-US" dirty="0"/>
          </a:p>
        </p:txBody>
      </p:sp>
      <p:sp>
        <p:nvSpPr>
          <p:cNvPr id="3" name="Content Placeholder 2"/>
          <p:cNvSpPr>
            <a:spLocks noGrp="1"/>
          </p:cNvSpPr>
          <p:nvPr>
            <p:ph idx="1"/>
          </p:nvPr>
        </p:nvSpPr>
        <p:spPr/>
        <p:txBody>
          <a:bodyPr/>
          <a:lstStyle/>
          <a:p>
            <a:r>
              <a:rPr lang="en-US" dirty="0" smtClean="0"/>
              <a:t>Simpler, more straightforward explanation</a:t>
            </a:r>
          </a:p>
          <a:p>
            <a:r>
              <a:rPr lang="en-US" dirty="0" smtClean="0"/>
              <a:t>Accounts for Norman’s complaint</a:t>
            </a:r>
          </a:p>
          <a:p>
            <a:r>
              <a:rPr lang="en-US" dirty="0" smtClean="0"/>
              <a:t>Does not undermine an important aim of the genre</a:t>
            </a:r>
          </a:p>
        </p:txBody>
      </p:sp>
    </p:spTree>
    <p:extLst>
      <p:ext uri="{BB962C8B-B14F-4D97-AF65-F5344CB8AC3E}">
        <p14:creationId xmlns:p14="http://schemas.microsoft.com/office/powerpoint/2010/main" val="1328390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THEORETICAL ADVANTAGES</a:t>
            </a:r>
          </a:p>
        </p:txBody>
      </p:sp>
      <p:pic>
        <p:nvPicPr>
          <p:cNvPr id="4" name="Picture 3" descr="d1dd49c14856310031a3f76cb5dedff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057" y="1657692"/>
            <a:ext cx="7585886" cy="4892896"/>
          </a:xfrm>
          <a:prstGeom prst="rect">
            <a:avLst/>
          </a:prstGeom>
        </p:spPr>
      </p:pic>
    </p:spTree>
    <p:extLst>
      <p:ext uri="{BB962C8B-B14F-4D97-AF65-F5344CB8AC3E}">
        <p14:creationId xmlns:p14="http://schemas.microsoft.com/office/powerpoint/2010/main" val="2990773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THEORETICAL ADVANTAGES</a:t>
            </a:r>
          </a:p>
        </p:txBody>
      </p:sp>
      <p:pic>
        <p:nvPicPr>
          <p:cNvPr id="4" name="Picture 3" descr="bdb6c1970d47a8060f2c9cf3e97007a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3278" y="1524000"/>
            <a:ext cx="3437444" cy="5163450"/>
          </a:xfrm>
          <a:prstGeom prst="rect">
            <a:avLst/>
          </a:prstGeom>
        </p:spPr>
      </p:pic>
    </p:spTree>
    <p:extLst>
      <p:ext uri="{BB962C8B-B14F-4D97-AF65-F5344CB8AC3E}">
        <p14:creationId xmlns:p14="http://schemas.microsoft.com/office/powerpoint/2010/main" val="1857041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FAST!</a:t>
            </a:r>
            <a:endParaRPr lang="en-US" dirty="0"/>
          </a:p>
        </p:txBody>
      </p:sp>
      <p:sp>
        <p:nvSpPr>
          <p:cNvPr id="3" name="Content Placeholder 2"/>
          <p:cNvSpPr>
            <a:spLocks noGrp="1"/>
          </p:cNvSpPr>
          <p:nvPr>
            <p:ph idx="1"/>
          </p:nvPr>
        </p:nvSpPr>
        <p:spPr/>
        <p:txBody>
          <a:bodyPr/>
          <a:lstStyle/>
          <a:p>
            <a:r>
              <a:rPr lang="en-US" dirty="0" smtClean="0"/>
              <a:t>The enjoyment of negative emotions is impossible!</a:t>
            </a:r>
          </a:p>
          <a:p>
            <a:r>
              <a:rPr lang="en-US" dirty="0" smtClean="0"/>
              <a:t>These cases are simply </a:t>
            </a:r>
            <a:r>
              <a:rPr lang="en-US" b="1" dirty="0" smtClean="0"/>
              <a:t>misdescribed.</a:t>
            </a:r>
          </a:p>
          <a:p>
            <a:r>
              <a:rPr lang="en-US" dirty="0" smtClean="0"/>
              <a:t>“This redescription strategy will be attractive only as long as we are unable to explain away the apparent paradoxicality of the enjoyment of these emotions” (Gaut 1993, 337).</a:t>
            </a:r>
            <a:endParaRPr lang="en-US" dirty="0"/>
          </a:p>
        </p:txBody>
      </p:sp>
    </p:spTree>
    <p:extLst>
      <p:ext uri="{BB962C8B-B14F-4D97-AF65-F5344CB8AC3E}">
        <p14:creationId xmlns:p14="http://schemas.microsoft.com/office/powerpoint/2010/main" val="12720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CONTROL THESIS</a:t>
            </a:r>
            <a:endParaRPr lang="en-US" dirty="0"/>
          </a:p>
        </p:txBody>
      </p:sp>
      <p:sp>
        <p:nvSpPr>
          <p:cNvPr id="3" name="Content Placeholder 2"/>
          <p:cNvSpPr>
            <a:spLocks noGrp="1"/>
          </p:cNvSpPr>
          <p:nvPr>
            <p:ph idx="1"/>
          </p:nvPr>
        </p:nvSpPr>
        <p:spPr>
          <a:xfrm>
            <a:off x="457200" y="1600200"/>
            <a:ext cx="4906389" cy="4876800"/>
          </a:xfrm>
        </p:spPr>
        <p:txBody>
          <a:bodyPr/>
          <a:lstStyle/>
          <a:p>
            <a:r>
              <a:rPr lang="en-US" dirty="0" smtClean="0"/>
              <a:t>It is possible to enjoy a negative emotion when one is “in control” of the situation that gives rise to that emotion.</a:t>
            </a:r>
          </a:p>
          <a:p>
            <a:r>
              <a:rPr lang="en-US" dirty="0" smtClean="0"/>
              <a:t>In the case of horror fictions, one can enjoy fear and disgust to the extent that one is psychologically capable of directing his or her attention and thoughts. </a:t>
            </a:r>
          </a:p>
          <a:p>
            <a:r>
              <a:rPr lang="en-US" dirty="0" smtClean="0"/>
              <a:t>If one loses that control, then fear and disgust will cease to be enjoyable.</a:t>
            </a:r>
            <a:endParaRPr lang="en-US" dirty="0"/>
          </a:p>
        </p:txBody>
      </p:sp>
      <p:pic>
        <p:nvPicPr>
          <p:cNvPr id="4" name="Picture 3" descr="412314_3183834643519_209327523_o.jpg"/>
          <p:cNvPicPr>
            <a:picLocks noChangeAspect="1"/>
          </p:cNvPicPr>
          <p:nvPr/>
        </p:nvPicPr>
        <p:blipFill rotWithShape="1">
          <a:blip r:embed="rId3">
            <a:extLst>
              <a:ext uri="{28A0092B-C50C-407E-A947-70E740481C1C}">
                <a14:useLocalDpi xmlns:a14="http://schemas.microsoft.com/office/drawing/2010/main" val="0"/>
              </a:ext>
            </a:extLst>
          </a:blip>
          <a:srcRect l="25066" t="20280" r="9136" b="1"/>
          <a:stretch/>
        </p:blipFill>
        <p:spPr>
          <a:xfrm>
            <a:off x="7147691" y="1600200"/>
            <a:ext cx="1539108" cy="1864720"/>
          </a:xfrm>
          <a:prstGeom prst="rect">
            <a:avLst/>
          </a:prstGeom>
        </p:spPr>
      </p:pic>
      <p:sp>
        <p:nvSpPr>
          <p:cNvPr id="5" name="TextBox 4"/>
          <p:cNvSpPr txBox="1"/>
          <p:nvPr/>
        </p:nvSpPr>
        <p:spPr>
          <a:xfrm>
            <a:off x="7147691" y="3464920"/>
            <a:ext cx="1539109" cy="307777"/>
          </a:xfrm>
          <a:prstGeom prst="rect">
            <a:avLst/>
          </a:prstGeom>
          <a:noFill/>
        </p:spPr>
        <p:txBody>
          <a:bodyPr wrap="square" rtlCol="0">
            <a:spAutoFit/>
          </a:bodyPr>
          <a:lstStyle/>
          <a:p>
            <a:pPr algn="ctr"/>
            <a:r>
              <a:rPr lang="en-US" sz="1400" dirty="0"/>
              <a:t>Marcia </a:t>
            </a:r>
            <a:r>
              <a:rPr lang="en-US" sz="1400" dirty="0" smtClean="0"/>
              <a:t>M. </a:t>
            </a:r>
            <a:r>
              <a:rPr lang="en-US" sz="1400" dirty="0"/>
              <a:t>Eaton</a:t>
            </a:r>
          </a:p>
        </p:txBody>
      </p:sp>
      <p:pic>
        <p:nvPicPr>
          <p:cNvPr id="6" name="Picture 5" descr="john-morreall-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690" y="4013120"/>
            <a:ext cx="1539109" cy="2025794"/>
          </a:xfrm>
          <a:prstGeom prst="rect">
            <a:avLst/>
          </a:prstGeom>
        </p:spPr>
      </p:pic>
      <p:sp>
        <p:nvSpPr>
          <p:cNvPr id="7" name="TextBox 6"/>
          <p:cNvSpPr txBox="1"/>
          <p:nvPr/>
        </p:nvSpPr>
        <p:spPr>
          <a:xfrm>
            <a:off x="7147691" y="6030715"/>
            <a:ext cx="1539109" cy="307777"/>
          </a:xfrm>
          <a:prstGeom prst="rect">
            <a:avLst/>
          </a:prstGeom>
          <a:noFill/>
        </p:spPr>
        <p:txBody>
          <a:bodyPr wrap="square" rtlCol="0">
            <a:spAutoFit/>
          </a:bodyPr>
          <a:lstStyle/>
          <a:p>
            <a:pPr algn="ctr"/>
            <a:r>
              <a:rPr lang="en-US" sz="1400" dirty="0" smtClean="0"/>
              <a:t>John </a:t>
            </a:r>
            <a:r>
              <a:rPr lang="en-US" sz="1400" dirty="0" err="1" smtClean="0"/>
              <a:t>Morreall</a:t>
            </a:r>
            <a:endParaRPr lang="en-US" sz="1400" dirty="0"/>
          </a:p>
        </p:txBody>
      </p:sp>
    </p:spTree>
    <p:extLst>
      <p:ext uri="{BB962C8B-B14F-4D97-AF65-F5344CB8AC3E}">
        <p14:creationId xmlns:p14="http://schemas.microsoft.com/office/powerpoint/2010/main" val="768629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lstStyle/>
          <a:p>
            <a:r>
              <a:rPr lang="en-US" dirty="0" smtClean="0"/>
              <a:t>The control thesis gives us a </a:t>
            </a:r>
            <a:r>
              <a:rPr lang="en-US" b="1" dirty="0" smtClean="0"/>
              <a:t>constraint </a:t>
            </a:r>
            <a:r>
              <a:rPr lang="en-US" dirty="0" smtClean="0"/>
              <a:t>on the enjoyment of negative emotions, but it doesn’t </a:t>
            </a:r>
            <a:r>
              <a:rPr lang="en-US" b="1" dirty="0" smtClean="0"/>
              <a:t>explain </a:t>
            </a:r>
            <a:r>
              <a:rPr lang="en-US" dirty="0" smtClean="0"/>
              <a:t>how that enjoyment is </a:t>
            </a:r>
            <a:r>
              <a:rPr lang="en-US" b="1" dirty="0" smtClean="0"/>
              <a:t>possible</a:t>
            </a:r>
            <a:r>
              <a:rPr lang="en-US" dirty="0" smtClean="0"/>
              <a:t> in the first place.</a:t>
            </a:r>
          </a:p>
          <a:p>
            <a:r>
              <a:rPr lang="en-US" dirty="0" smtClean="0"/>
              <a:t>It also fails to explain why it is so </a:t>
            </a:r>
            <a:r>
              <a:rPr lang="en-US" b="1" dirty="0" smtClean="0"/>
              <a:t>tempting</a:t>
            </a:r>
            <a:r>
              <a:rPr lang="en-US" dirty="0" smtClean="0"/>
              <a:t> to hold that the enjoyment of negative emotions is impossible.</a:t>
            </a:r>
          </a:p>
          <a:p>
            <a:endParaRPr lang="en-US" dirty="0"/>
          </a:p>
        </p:txBody>
      </p:sp>
    </p:spTree>
    <p:extLst>
      <p:ext uri="{BB962C8B-B14F-4D97-AF65-F5344CB8AC3E}">
        <p14:creationId xmlns:p14="http://schemas.microsoft.com/office/powerpoint/2010/main" val="2854650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pic>
        <p:nvPicPr>
          <p:cNvPr id="4" name="Clerks 2 - Kinky Kelly (donkey FULL scene) HD 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0"/>
            <a:ext cx="9144000" cy="5143500"/>
          </a:xfrm>
          <a:prstGeom prst="rect">
            <a:avLst/>
          </a:prstGeom>
        </p:spPr>
      </p:pic>
    </p:spTree>
    <p:extLst>
      <p:ext uri="{BB962C8B-B14F-4D97-AF65-F5344CB8AC3E}">
        <p14:creationId xmlns:p14="http://schemas.microsoft.com/office/powerpoint/2010/main" val="40991300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UNPLEASANT OBJECT THESIS</a:t>
            </a:r>
            <a:endParaRPr lang="en-US" dirty="0"/>
          </a:p>
        </p:txBody>
      </p:sp>
      <p:sp>
        <p:nvSpPr>
          <p:cNvPr id="3" name="Content Placeholder 2"/>
          <p:cNvSpPr>
            <a:spLocks noGrp="1"/>
          </p:cNvSpPr>
          <p:nvPr>
            <p:ph idx="1"/>
          </p:nvPr>
        </p:nvSpPr>
        <p:spPr>
          <a:xfrm>
            <a:off x="457200" y="1600200"/>
            <a:ext cx="4906389" cy="4876800"/>
          </a:xfrm>
        </p:spPr>
        <p:txBody>
          <a:bodyPr/>
          <a:lstStyle/>
          <a:p>
            <a:r>
              <a:rPr lang="en-US" dirty="0" smtClean="0"/>
              <a:t>It is a purely contingent matter whether or not people enjoy the emotions. </a:t>
            </a:r>
          </a:p>
          <a:p>
            <a:r>
              <a:rPr lang="en-US" dirty="0" smtClean="0"/>
              <a:t>It is </a:t>
            </a:r>
            <a:r>
              <a:rPr lang="en-US" b="1" dirty="0" smtClean="0"/>
              <a:t>not</a:t>
            </a:r>
            <a:r>
              <a:rPr lang="en-US" dirty="0" smtClean="0"/>
              <a:t> the negative emotions themselves that are intrinsically unpleasant but rather the </a:t>
            </a:r>
            <a:r>
              <a:rPr lang="en-US" b="1" dirty="0" smtClean="0"/>
              <a:t>objects </a:t>
            </a:r>
            <a:r>
              <a:rPr lang="en-US" dirty="0" smtClean="0"/>
              <a:t>of those emotions.</a:t>
            </a:r>
            <a:endParaRPr lang="en-US" dirty="0"/>
          </a:p>
        </p:txBody>
      </p:sp>
      <p:sp>
        <p:nvSpPr>
          <p:cNvPr id="5" name="TextBox 4"/>
          <p:cNvSpPr txBox="1"/>
          <p:nvPr/>
        </p:nvSpPr>
        <p:spPr>
          <a:xfrm>
            <a:off x="7147691" y="3464920"/>
            <a:ext cx="1539109" cy="307777"/>
          </a:xfrm>
          <a:prstGeom prst="rect">
            <a:avLst/>
          </a:prstGeom>
          <a:noFill/>
        </p:spPr>
        <p:txBody>
          <a:bodyPr wrap="square" rtlCol="0">
            <a:spAutoFit/>
          </a:bodyPr>
          <a:lstStyle/>
          <a:p>
            <a:pPr algn="ctr"/>
            <a:r>
              <a:rPr lang="en-US" sz="1400" dirty="0" smtClean="0"/>
              <a:t>Kendall Walton</a:t>
            </a:r>
            <a:endParaRPr lang="en-US" sz="1400" dirty="0"/>
          </a:p>
        </p:txBody>
      </p:sp>
      <p:sp>
        <p:nvSpPr>
          <p:cNvPr id="7" name="TextBox 6"/>
          <p:cNvSpPr txBox="1"/>
          <p:nvPr/>
        </p:nvSpPr>
        <p:spPr>
          <a:xfrm>
            <a:off x="7147691" y="6030715"/>
            <a:ext cx="1539109" cy="307777"/>
          </a:xfrm>
          <a:prstGeom prst="rect">
            <a:avLst/>
          </a:prstGeom>
          <a:noFill/>
        </p:spPr>
        <p:txBody>
          <a:bodyPr wrap="square" rtlCol="0">
            <a:spAutoFit/>
          </a:bodyPr>
          <a:lstStyle/>
          <a:p>
            <a:pPr algn="ctr"/>
            <a:r>
              <a:rPr lang="en-US" sz="1400" dirty="0" smtClean="0"/>
              <a:t>Alex Neill</a:t>
            </a:r>
            <a:endParaRPr lang="en-US" sz="1400" dirty="0"/>
          </a:p>
        </p:txBody>
      </p:sp>
      <p:pic>
        <p:nvPicPr>
          <p:cNvPr id="9" name="Picture 8" descr="10-Kendal-Walton-2.pn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3286" r="13814"/>
          <a:stretch/>
        </p:blipFill>
        <p:spPr>
          <a:xfrm>
            <a:off x="7116914" y="1524000"/>
            <a:ext cx="1569886" cy="1864720"/>
          </a:xfrm>
          <a:prstGeom prst="rect">
            <a:avLst/>
          </a:prstGeom>
        </p:spPr>
      </p:pic>
      <p:pic>
        <p:nvPicPr>
          <p:cNvPr id="10" name="Picture 9" descr="AN_5JB2866.jpg"/>
          <p:cNvPicPr>
            <a:picLocks noChangeAspect="1"/>
          </p:cNvPicPr>
          <p:nvPr/>
        </p:nvPicPr>
        <p:blipFill rotWithShape="1">
          <a:blip r:embed="rId4" cstate="print">
            <a:extLst>
              <a:ext uri="{28A0092B-C50C-407E-A947-70E740481C1C}">
                <a14:useLocalDpi xmlns:a14="http://schemas.microsoft.com/office/drawing/2010/main" val="0"/>
              </a:ext>
            </a:extLst>
          </a:blip>
          <a:srcRect t="12795" b="7727"/>
          <a:stretch/>
        </p:blipFill>
        <p:spPr>
          <a:xfrm>
            <a:off x="7147691" y="4161176"/>
            <a:ext cx="1569885" cy="1869540"/>
          </a:xfrm>
          <a:prstGeom prst="rect">
            <a:avLst/>
          </a:prstGeom>
        </p:spPr>
      </p:pic>
    </p:spTree>
    <p:extLst>
      <p:ext uri="{BB962C8B-B14F-4D97-AF65-F5344CB8AC3E}">
        <p14:creationId xmlns:p14="http://schemas.microsoft.com/office/powerpoint/2010/main" val="1047996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pic>
        <p:nvPicPr>
          <p:cNvPr id="4" name="Picture 3" descr="exorc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087" y="4397980"/>
            <a:ext cx="3649205" cy="2052678"/>
          </a:xfrm>
          <a:prstGeom prst="rect">
            <a:avLst/>
          </a:prstGeom>
        </p:spPr>
      </p:pic>
      <p:cxnSp>
        <p:nvCxnSpPr>
          <p:cNvPr id="9" name="Straight Arrow Connector 8"/>
          <p:cNvCxnSpPr/>
          <p:nvPr/>
        </p:nvCxnSpPr>
        <p:spPr>
          <a:xfrm flipV="1">
            <a:off x="6650182" y="3292174"/>
            <a:ext cx="0" cy="9692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descr="ncEXK78Ei.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50" y="4397980"/>
            <a:ext cx="2052678" cy="2052678"/>
          </a:xfrm>
          <a:prstGeom prst="rect">
            <a:avLst/>
          </a:prstGeom>
        </p:spPr>
      </p:pic>
      <p:cxnSp>
        <p:nvCxnSpPr>
          <p:cNvPr id="12" name="Straight Arrow Connector 11"/>
          <p:cNvCxnSpPr/>
          <p:nvPr/>
        </p:nvCxnSpPr>
        <p:spPr>
          <a:xfrm flipV="1">
            <a:off x="1641520" y="3292174"/>
            <a:ext cx="0" cy="9692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6910" y="2091845"/>
            <a:ext cx="1929220" cy="1200329"/>
          </a:xfrm>
          <a:prstGeom prst="rect">
            <a:avLst/>
          </a:prstGeom>
          <a:noFill/>
        </p:spPr>
        <p:txBody>
          <a:bodyPr wrap="square" rtlCol="0">
            <a:spAutoFit/>
          </a:bodyPr>
          <a:lstStyle/>
          <a:p>
            <a:r>
              <a:rPr lang="en-US" dirty="0" smtClean="0"/>
              <a:t>fragility =</a:t>
            </a:r>
          </a:p>
          <a:p>
            <a:r>
              <a:rPr lang="en-US" dirty="0" smtClean="0"/>
              <a:t>the disposition to break under pressure </a:t>
            </a:r>
            <a:endParaRPr lang="en-US" dirty="0"/>
          </a:p>
        </p:txBody>
      </p:sp>
      <p:sp>
        <p:nvSpPr>
          <p:cNvPr id="14" name="TextBox 13"/>
          <p:cNvSpPr txBox="1"/>
          <p:nvPr/>
        </p:nvSpPr>
        <p:spPr>
          <a:xfrm>
            <a:off x="5117424" y="2091845"/>
            <a:ext cx="3065516" cy="923330"/>
          </a:xfrm>
          <a:prstGeom prst="rect">
            <a:avLst/>
          </a:prstGeom>
          <a:noFill/>
        </p:spPr>
        <p:txBody>
          <a:bodyPr wrap="square" rtlCol="0">
            <a:spAutoFit/>
          </a:bodyPr>
          <a:lstStyle/>
          <a:p>
            <a:r>
              <a:rPr lang="en-US" dirty="0" smtClean="0"/>
              <a:t>unpleasantness =</a:t>
            </a:r>
          </a:p>
          <a:p>
            <a:r>
              <a:rPr lang="en-US" dirty="0" smtClean="0"/>
              <a:t>the disposition to produce unpleasant experiences</a:t>
            </a:r>
            <a:endParaRPr lang="en-US" dirty="0"/>
          </a:p>
        </p:txBody>
      </p:sp>
    </p:spTree>
    <p:extLst>
      <p:ext uri="{BB962C8B-B14F-4D97-AF65-F5344CB8AC3E}">
        <p14:creationId xmlns:p14="http://schemas.microsoft.com/office/powerpoint/2010/main" val="15439985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PARADOX OF HORROR</a:t>
            </a:r>
            <a:endParaRPr lang="en-US" dirty="0"/>
          </a:p>
        </p:txBody>
      </p:sp>
      <p:pic>
        <p:nvPicPr>
          <p:cNvPr id="4" name="Picture 3" descr="2017.02.01-burn-h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634" y="1826006"/>
            <a:ext cx="6792733" cy="4547201"/>
          </a:xfrm>
          <a:prstGeom prst="rect">
            <a:avLst/>
          </a:prstGeom>
        </p:spPr>
      </p:pic>
    </p:spTree>
    <p:extLst>
      <p:ext uri="{BB962C8B-B14F-4D97-AF65-F5344CB8AC3E}">
        <p14:creationId xmlns:p14="http://schemas.microsoft.com/office/powerpoint/2010/main" val="11147860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PROBLEM</a:t>
            </a:r>
            <a:endParaRPr lang="en-US" dirty="0"/>
          </a:p>
        </p:txBody>
      </p:sp>
      <p:pic>
        <p:nvPicPr>
          <p:cNvPr id="4" name="Picture 3" descr="rHUcGh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53" y="2615639"/>
            <a:ext cx="7051198" cy="3949993"/>
          </a:xfrm>
          <a:prstGeom prst="rect">
            <a:avLst/>
          </a:prstGeom>
        </p:spPr>
      </p:pic>
      <p:sp>
        <p:nvSpPr>
          <p:cNvPr id="5" name="Cloud Callout 4"/>
          <p:cNvSpPr/>
          <p:nvPr/>
        </p:nvSpPr>
        <p:spPr>
          <a:xfrm>
            <a:off x="6382838" y="1502370"/>
            <a:ext cx="2644199" cy="2224304"/>
          </a:xfrm>
          <a:prstGeom prst="cloudCallout">
            <a:avLst>
              <a:gd name="adj1" fmla="val -54710"/>
              <a:gd name="adj2" fmla="val 450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You mean you don’t feel </a:t>
            </a:r>
            <a:r>
              <a:rPr lang="en-US" b="1" dirty="0" smtClean="0"/>
              <a:t>amazing</a:t>
            </a:r>
            <a:r>
              <a:rPr lang="en-US" dirty="0" smtClean="0"/>
              <a:t>?!</a:t>
            </a:r>
            <a:endParaRPr lang="en-US" dirty="0"/>
          </a:p>
        </p:txBody>
      </p:sp>
    </p:spTree>
    <p:extLst>
      <p:ext uri="{BB962C8B-B14F-4D97-AF65-F5344CB8AC3E}">
        <p14:creationId xmlns:p14="http://schemas.microsoft.com/office/powerpoint/2010/main" val="1143931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EVALUATION THESIS</a:t>
            </a:r>
          </a:p>
        </p:txBody>
      </p:sp>
      <p:pic>
        <p:nvPicPr>
          <p:cNvPr id="6" name="Picture 5" descr="6dded0dc734bdaab8e1eba9abca58d9c--it-hurts-haha-so-tr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71823"/>
            <a:ext cx="4089561" cy="3631530"/>
          </a:xfrm>
          <a:prstGeom prst="rect">
            <a:avLst/>
          </a:prstGeom>
        </p:spPr>
      </p:pic>
      <p:sp>
        <p:nvSpPr>
          <p:cNvPr id="7" name="TextBox 6"/>
          <p:cNvSpPr txBox="1"/>
          <p:nvPr/>
        </p:nvSpPr>
        <p:spPr>
          <a:xfrm>
            <a:off x="393966" y="5639940"/>
            <a:ext cx="4234971" cy="461665"/>
          </a:xfrm>
          <a:prstGeom prst="rect">
            <a:avLst/>
          </a:prstGeom>
          <a:noFill/>
        </p:spPr>
        <p:txBody>
          <a:bodyPr wrap="square" rtlCol="0">
            <a:spAutoFit/>
          </a:bodyPr>
          <a:lstStyle/>
          <a:p>
            <a:pPr algn="ctr"/>
            <a:r>
              <a:rPr lang="en-US" sz="2400" dirty="0" smtClean="0"/>
              <a:t>x is in </a:t>
            </a:r>
            <a:r>
              <a:rPr lang="en-US" sz="2400" b="1" dirty="0" smtClean="0"/>
              <a:t>pain</a:t>
            </a:r>
            <a:r>
              <a:rPr lang="en-US" sz="2400" dirty="0" smtClean="0"/>
              <a:t> iff x feels like </a:t>
            </a:r>
            <a:r>
              <a:rPr lang="en-US" sz="2400" b="1" dirty="0" smtClean="0"/>
              <a:t>that</a:t>
            </a:r>
            <a:endParaRPr lang="en-US" sz="2400" dirty="0"/>
          </a:p>
        </p:txBody>
      </p:sp>
      <p:pic>
        <p:nvPicPr>
          <p:cNvPr id="10" name="Picture 9" descr="1922_Anger_InsideOut_341__78735.1497284081.jpg"/>
          <p:cNvPicPr>
            <a:picLocks noChangeAspect="1"/>
          </p:cNvPicPr>
          <p:nvPr/>
        </p:nvPicPr>
        <p:blipFill rotWithShape="1">
          <a:blip r:embed="rId3">
            <a:extLst>
              <a:ext uri="{28A0092B-C50C-407E-A947-70E740481C1C}">
                <a14:useLocalDpi xmlns:a14="http://schemas.microsoft.com/office/drawing/2010/main" val="0"/>
              </a:ext>
            </a:extLst>
          </a:blip>
          <a:srcRect l="17849" t="15948" r="17073" b="25875"/>
          <a:stretch/>
        </p:blipFill>
        <p:spPr>
          <a:xfrm>
            <a:off x="5024658" y="2008410"/>
            <a:ext cx="3662142" cy="3494943"/>
          </a:xfrm>
          <a:prstGeom prst="rect">
            <a:avLst/>
          </a:prstGeom>
        </p:spPr>
      </p:pic>
      <p:sp>
        <p:nvSpPr>
          <p:cNvPr id="11" name="TextBox 10"/>
          <p:cNvSpPr txBox="1"/>
          <p:nvPr/>
        </p:nvSpPr>
        <p:spPr>
          <a:xfrm>
            <a:off x="5024659" y="5639940"/>
            <a:ext cx="3662142" cy="830997"/>
          </a:xfrm>
          <a:prstGeom prst="rect">
            <a:avLst/>
          </a:prstGeom>
          <a:noFill/>
        </p:spPr>
        <p:txBody>
          <a:bodyPr wrap="square" rtlCol="0">
            <a:spAutoFit/>
          </a:bodyPr>
          <a:lstStyle/>
          <a:p>
            <a:r>
              <a:rPr lang="en-US" sz="2400" dirty="0" smtClean="0"/>
              <a:t>x is </a:t>
            </a:r>
            <a:r>
              <a:rPr lang="en-US" sz="2400" b="1" dirty="0" smtClean="0"/>
              <a:t>angry</a:t>
            </a:r>
            <a:r>
              <a:rPr lang="en-US" sz="2400" dirty="0" smtClean="0"/>
              <a:t> only if x judges someone to be </a:t>
            </a:r>
            <a:r>
              <a:rPr lang="en-US" sz="2400" b="1" dirty="0" smtClean="0"/>
              <a:t>guilty</a:t>
            </a:r>
            <a:endParaRPr lang="en-US" sz="2400" dirty="0"/>
          </a:p>
        </p:txBody>
      </p:sp>
    </p:spTree>
    <p:extLst>
      <p:ext uri="{BB962C8B-B14F-4D97-AF65-F5344CB8AC3E}">
        <p14:creationId xmlns:p14="http://schemas.microsoft.com/office/powerpoint/2010/main" val="3453034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THESIS</a:t>
            </a:r>
            <a:endParaRPr lang="en-US" dirty="0"/>
          </a:p>
        </p:txBody>
      </p:sp>
      <p:sp>
        <p:nvSpPr>
          <p:cNvPr id="3" name="Content Placeholder 2"/>
          <p:cNvSpPr>
            <a:spLocks noGrp="1"/>
          </p:cNvSpPr>
          <p:nvPr>
            <p:ph idx="1"/>
          </p:nvPr>
        </p:nvSpPr>
        <p:spPr/>
        <p:txBody>
          <a:bodyPr/>
          <a:lstStyle/>
          <a:p>
            <a:r>
              <a:rPr lang="en-US" dirty="0" smtClean="0"/>
              <a:t>The negative emotions are </a:t>
            </a:r>
            <a:r>
              <a:rPr lang="en-US" b="1" dirty="0" smtClean="0"/>
              <a:t>not </a:t>
            </a:r>
            <a:r>
              <a:rPr lang="en-US" dirty="0" smtClean="0"/>
              <a:t>negative because they are </a:t>
            </a:r>
            <a:r>
              <a:rPr lang="en-US" b="1" dirty="0" smtClean="0"/>
              <a:t>unpleasant </a:t>
            </a:r>
            <a:r>
              <a:rPr lang="en-US" dirty="0" smtClean="0"/>
              <a:t>but rather because they involve </a:t>
            </a:r>
            <a:r>
              <a:rPr lang="en-US" b="1" dirty="0" smtClean="0"/>
              <a:t>negative evaluations</a:t>
            </a:r>
            <a:r>
              <a:rPr lang="en-US" dirty="0" smtClean="0"/>
              <a:t>.</a:t>
            </a:r>
          </a:p>
          <a:p>
            <a:r>
              <a:rPr lang="en-US" dirty="0" smtClean="0"/>
              <a:t>It is possible to </a:t>
            </a:r>
            <a:r>
              <a:rPr lang="en-US" b="1" dirty="0" smtClean="0"/>
              <a:t>disvalue </a:t>
            </a:r>
            <a:r>
              <a:rPr lang="en-US" dirty="0" smtClean="0"/>
              <a:t>something while nonetheless finding it, and the experience of it, to be </a:t>
            </a:r>
            <a:r>
              <a:rPr lang="en-US" b="1" dirty="0" smtClean="0"/>
              <a:t>pleasant</a:t>
            </a:r>
            <a:r>
              <a:rPr lang="en-US" dirty="0" smtClean="0"/>
              <a:t>.</a:t>
            </a:r>
          </a:p>
          <a:p>
            <a:pPr marL="0" indent="0">
              <a:buNone/>
            </a:pPr>
            <a:endParaRPr lang="en-US" dirty="0" smtClean="0"/>
          </a:p>
          <a:p>
            <a:endParaRPr lang="en-US" dirty="0"/>
          </a:p>
        </p:txBody>
      </p:sp>
    </p:spTree>
    <p:extLst>
      <p:ext uri="{BB962C8B-B14F-4D97-AF65-F5344CB8AC3E}">
        <p14:creationId xmlns:p14="http://schemas.microsoft.com/office/powerpoint/2010/main" val="1561809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EVALUATION THESIS </a:t>
            </a:r>
          </a:p>
        </p:txBody>
      </p:sp>
      <p:pic>
        <p:nvPicPr>
          <p:cNvPr id="4" name="Picture 3" descr="rHUcGh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53" y="2615639"/>
            <a:ext cx="7051198" cy="3949993"/>
          </a:xfrm>
          <a:prstGeom prst="rect">
            <a:avLst/>
          </a:prstGeom>
        </p:spPr>
      </p:pic>
      <p:sp>
        <p:nvSpPr>
          <p:cNvPr id="5" name="Cloud Callout 4"/>
          <p:cNvSpPr/>
          <p:nvPr/>
        </p:nvSpPr>
        <p:spPr>
          <a:xfrm>
            <a:off x="6382838" y="1502370"/>
            <a:ext cx="2644199" cy="2224304"/>
          </a:xfrm>
          <a:prstGeom prst="cloudCallout">
            <a:avLst>
              <a:gd name="adj1" fmla="val -54710"/>
              <a:gd name="adj2" fmla="val 450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You mean you don’t feel </a:t>
            </a:r>
            <a:r>
              <a:rPr lang="en-US" b="1" dirty="0" smtClean="0"/>
              <a:t>amazing</a:t>
            </a:r>
            <a:r>
              <a:rPr lang="en-US" dirty="0" smtClean="0"/>
              <a:t>?!</a:t>
            </a:r>
            <a:endParaRPr lang="en-US" dirty="0"/>
          </a:p>
        </p:txBody>
      </p:sp>
      <p:sp>
        <p:nvSpPr>
          <p:cNvPr id="3" name="Cloud Callout 2"/>
          <p:cNvSpPr/>
          <p:nvPr/>
        </p:nvSpPr>
        <p:spPr>
          <a:xfrm>
            <a:off x="1552088" y="1502370"/>
            <a:ext cx="2978757" cy="2069748"/>
          </a:xfrm>
          <a:prstGeom prst="cloudCallout">
            <a:avLst>
              <a:gd name="adj1" fmla="val 19451"/>
              <a:gd name="adj2" fmla="val 700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Wow, the link between grief and displeasure is </a:t>
            </a:r>
            <a:r>
              <a:rPr lang="en-US" b="1" dirty="0" smtClean="0"/>
              <a:t>contingent as shit</a:t>
            </a:r>
            <a:r>
              <a:rPr lang="en-US" dirty="0" smtClean="0"/>
              <a:t>…</a:t>
            </a:r>
            <a:endParaRPr lang="en-US" dirty="0"/>
          </a:p>
        </p:txBody>
      </p:sp>
    </p:spTree>
    <p:extLst>
      <p:ext uri="{BB962C8B-B14F-4D97-AF65-F5344CB8AC3E}">
        <p14:creationId xmlns:p14="http://schemas.microsoft.com/office/powerpoint/2010/main" val="3787671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CONSTRAINT</a:t>
            </a:r>
            <a:endParaRPr lang="en-US" dirty="0"/>
          </a:p>
        </p:txBody>
      </p:sp>
      <p:sp>
        <p:nvSpPr>
          <p:cNvPr id="3" name="Content Placeholder 2"/>
          <p:cNvSpPr>
            <a:spLocks noGrp="1"/>
          </p:cNvSpPr>
          <p:nvPr>
            <p:ph idx="1"/>
          </p:nvPr>
        </p:nvSpPr>
        <p:spPr>
          <a:xfrm>
            <a:off x="457200" y="1600200"/>
            <a:ext cx="4940560" cy="4876800"/>
          </a:xfrm>
        </p:spPr>
        <p:txBody>
          <a:bodyPr/>
          <a:lstStyle/>
          <a:p>
            <a:r>
              <a:rPr lang="en-US" b="1" dirty="0" smtClean="0">
                <a:solidFill>
                  <a:srgbClr val="0000FF"/>
                </a:solidFill>
              </a:rPr>
              <a:t>Strong internalism: </a:t>
            </a:r>
          </a:p>
          <a:p>
            <a:pPr lvl="1">
              <a:buFontTx/>
              <a:buChar char="-"/>
            </a:pPr>
            <a:r>
              <a:rPr lang="en-US" dirty="0"/>
              <a:t>N</a:t>
            </a:r>
            <a:r>
              <a:rPr lang="en-US" dirty="0" smtClean="0"/>
              <a:t>ecessarily, x judges that p is </a:t>
            </a:r>
            <a:r>
              <a:rPr lang="en-US" b="1" dirty="0" smtClean="0"/>
              <a:t>good </a:t>
            </a:r>
            <a:r>
              <a:rPr lang="en-US" dirty="0" smtClean="0"/>
              <a:t>only if x </a:t>
            </a:r>
            <a:r>
              <a:rPr lang="en-US" b="1" dirty="0" smtClean="0"/>
              <a:t>desires </a:t>
            </a:r>
            <a:r>
              <a:rPr lang="en-US" dirty="0" smtClean="0"/>
              <a:t>that p be the case.</a:t>
            </a:r>
          </a:p>
          <a:p>
            <a:pPr lvl="1">
              <a:buFontTx/>
              <a:buChar char="-"/>
            </a:pPr>
            <a:r>
              <a:rPr lang="en-US" dirty="0" smtClean="0"/>
              <a:t>Necessarily, x judges that p is </a:t>
            </a:r>
            <a:r>
              <a:rPr lang="en-US" b="1" dirty="0" smtClean="0"/>
              <a:t>bad </a:t>
            </a:r>
            <a:r>
              <a:rPr lang="en-US" dirty="0" smtClean="0"/>
              <a:t>only if x desires that p </a:t>
            </a:r>
            <a:r>
              <a:rPr lang="en-US" b="1" dirty="0" smtClean="0"/>
              <a:t>not </a:t>
            </a:r>
            <a:r>
              <a:rPr lang="en-US" dirty="0" smtClean="0"/>
              <a:t>be the case.</a:t>
            </a:r>
          </a:p>
          <a:p>
            <a:r>
              <a:rPr lang="en-US" b="1" dirty="0" smtClean="0">
                <a:solidFill>
                  <a:srgbClr val="0000FF"/>
                </a:solidFill>
              </a:rPr>
              <a:t>Weak </a:t>
            </a:r>
            <a:r>
              <a:rPr lang="en-US" b="1" dirty="0">
                <a:solidFill>
                  <a:srgbClr val="0000FF"/>
                </a:solidFill>
              </a:rPr>
              <a:t>internalism: </a:t>
            </a:r>
            <a:endParaRPr lang="en-US" b="1" dirty="0" smtClean="0">
              <a:solidFill>
                <a:srgbClr val="0000FF"/>
              </a:solidFill>
            </a:endParaRPr>
          </a:p>
          <a:p>
            <a:pPr lvl="1">
              <a:buFontTx/>
              <a:buChar char="-"/>
            </a:pPr>
            <a:r>
              <a:rPr lang="en-US" dirty="0" smtClean="0"/>
              <a:t>Necessarily, </a:t>
            </a:r>
            <a:r>
              <a:rPr lang="en-US" b="1" dirty="0" smtClean="0"/>
              <a:t>typically</a:t>
            </a:r>
            <a:r>
              <a:rPr lang="en-US" dirty="0" smtClean="0"/>
              <a:t>, x </a:t>
            </a:r>
            <a:r>
              <a:rPr lang="en-US" dirty="0"/>
              <a:t>judges that p is </a:t>
            </a:r>
            <a:r>
              <a:rPr lang="en-US" b="1" dirty="0"/>
              <a:t>good </a:t>
            </a:r>
            <a:r>
              <a:rPr lang="en-US" dirty="0"/>
              <a:t>only if x </a:t>
            </a:r>
            <a:r>
              <a:rPr lang="en-US" b="1" dirty="0"/>
              <a:t>desires </a:t>
            </a:r>
            <a:r>
              <a:rPr lang="en-US" dirty="0"/>
              <a:t>that p be the case.</a:t>
            </a:r>
          </a:p>
          <a:p>
            <a:pPr lvl="1">
              <a:buFontTx/>
              <a:buChar char="-"/>
            </a:pPr>
            <a:r>
              <a:rPr lang="en-US" dirty="0" smtClean="0"/>
              <a:t>Necessarily,</a:t>
            </a:r>
            <a:r>
              <a:rPr lang="en-US" b="1" dirty="0" smtClean="0"/>
              <a:t> typically</a:t>
            </a:r>
            <a:r>
              <a:rPr lang="en-US" dirty="0" smtClean="0"/>
              <a:t>, x </a:t>
            </a:r>
            <a:r>
              <a:rPr lang="en-US" dirty="0"/>
              <a:t>judges that p is </a:t>
            </a:r>
            <a:r>
              <a:rPr lang="en-US" b="1" dirty="0"/>
              <a:t>bad </a:t>
            </a:r>
            <a:r>
              <a:rPr lang="en-US" dirty="0"/>
              <a:t>only if x desires that p </a:t>
            </a:r>
            <a:r>
              <a:rPr lang="en-US" b="1" dirty="0"/>
              <a:t>not </a:t>
            </a:r>
            <a:r>
              <a:rPr lang="en-US" dirty="0"/>
              <a:t>be the case</a:t>
            </a:r>
            <a:r>
              <a:rPr lang="en-US" dirty="0" smtClean="0"/>
              <a:t>.</a:t>
            </a:r>
            <a:endParaRPr lang="en-US" dirty="0"/>
          </a:p>
          <a:p>
            <a:pPr marL="182880" lvl="1"/>
            <a:endParaRPr lang="en-US" dirty="0"/>
          </a:p>
          <a:p>
            <a:pPr marL="182880" lvl="1"/>
            <a:endParaRPr lang="en-US" dirty="0"/>
          </a:p>
          <a:p>
            <a:endParaRPr lang="en-US" dirty="0"/>
          </a:p>
        </p:txBody>
      </p:sp>
      <p:pic>
        <p:nvPicPr>
          <p:cNvPr id="4" name="Picture 3" descr="american-psycho-christian-b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760" y="1758971"/>
            <a:ext cx="3521697" cy="1980955"/>
          </a:xfrm>
          <a:prstGeom prst="rect">
            <a:avLst/>
          </a:prstGeom>
        </p:spPr>
      </p:pic>
      <p:sp>
        <p:nvSpPr>
          <p:cNvPr id="5" name="TextBox 4"/>
          <p:cNvSpPr txBox="1"/>
          <p:nvPr/>
        </p:nvSpPr>
        <p:spPr>
          <a:xfrm>
            <a:off x="5397760" y="3784594"/>
            <a:ext cx="3521697" cy="369332"/>
          </a:xfrm>
          <a:prstGeom prst="rect">
            <a:avLst/>
          </a:prstGeom>
          <a:noFill/>
        </p:spPr>
        <p:txBody>
          <a:bodyPr wrap="square" rtlCol="0">
            <a:spAutoFit/>
          </a:bodyPr>
          <a:lstStyle/>
          <a:p>
            <a:pPr algn="ctr"/>
            <a:r>
              <a:rPr lang="en-US" b="1" dirty="0" smtClean="0"/>
              <a:t>Highly atypical!</a:t>
            </a:r>
            <a:endParaRPr lang="en-US" b="1" dirty="0"/>
          </a:p>
        </p:txBody>
      </p:sp>
    </p:spTree>
    <p:extLst>
      <p:ext uri="{BB962C8B-B14F-4D97-AF65-F5344CB8AC3E}">
        <p14:creationId xmlns:p14="http://schemas.microsoft.com/office/powerpoint/2010/main" val="4087668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CONSTRAINT</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Strong desire–pleasure link: </a:t>
            </a:r>
            <a:endParaRPr lang="en-US" b="1" dirty="0">
              <a:solidFill>
                <a:srgbClr val="0000FF"/>
              </a:solidFill>
            </a:endParaRPr>
          </a:p>
          <a:p>
            <a:pPr lvl="1">
              <a:buFontTx/>
              <a:buChar char="-"/>
            </a:pPr>
            <a:r>
              <a:rPr lang="en-US" dirty="0"/>
              <a:t>Necessarily, </a:t>
            </a:r>
            <a:r>
              <a:rPr lang="en-US" dirty="0" smtClean="0"/>
              <a:t>x </a:t>
            </a:r>
            <a:r>
              <a:rPr lang="en-US" b="1" dirty="0" smtClean="0"/>
              <a:t>desires </a:t>
            </a:r>
            <a:r>
              <a:rPr lang="en-US" dirty="0"/>
              <a:t>y</a:t>
            </a:r>
            <a:r>
              <a:rPr lang="en-US" dirty="0" smtClean="0"/>
              <a:t> </a:t>
            </a:r>
            <a:r>
              <a:rPr lang="en-US" dirty="0"/>
              <a:t>only </a:t>
            </a:r>
            <a:r>
              <a:rPr lang="en-US" dirty="0" smtClean="0"/>
              <a:t>if x finds the idea of </a:t>
            </a:r>
            <a:r>
              <a:rPr lang="en-US" dirty="0"/>
              <a:t>y</a:t>
            </a:r>
            <a:r>
              <a:rPr lang="en-US" dirty="0" smtClean="0"/>
              <a:t> to be </a:t>
            </a:r>
            <a:r>
              <a:rPr lang="en-US" b="1" dirty="0" smtClean="0"/>
              <a:t>pleasant</a:t>
            </a:r>
            <a:r>
              <a:rPr lang="en-US" dirty="0" smtClean="0"/>
              <a:t>.</a:t>
            </a:r>
          </a:p>
          <a:p>
            <a:pPr lvl="1">
              <a:buFontTx/>
              <a:buChar char="-"/>
            </a:pPr>
            <a:r>
              <a:rPr lang="en-US" dirty="0" smtClean="0"/>
              <a:t>Necessarily</a:t>
            </a:r>
            <a:r>
              <a:rPr lang="en-US" dirty="0"/>
              <a:t>, x </a:t>
            </a:r>
            <a:r>
              <a:rPr lang="en-US" b="1" dirty="0" smtClean="0"/>
              <a:t>desires to avoid </a:t>
            </a:r>
            <a:r>
              <a:rPr lang="en-US" dirty="0"/>
              <a:t>y</a:t>
            </a:r>
            <a:r>
              <a:rPr lang="en-US" dirty="0" smtClean="0"/>
              <a:t> </a:t>
            </a:r>
            <a:r>
              <a:rPr lang="en-US" dirty="0"/>
              <a:t>only if x finds </a:t>
            </a:r>
            <a:r>
              <a:rPr lang="en-US" dirty="0" smtClean="0"/>
              <a:t>the idea of y to be </a:t>
            </a:r>
            <a:r>
              <a:rPr lang="en-US" b="1" dirty="0" smtClean="0"/>
              <a:t>unpleasant</a:t>
            </a:r>
            <a:r>
              <a:rPr lang="en-US" dirty="0" smtClean="0"/>
              <a:t>.</a:t>
            </a:r>
          </a:p>
          <a:p>
            <a:r>
              <a:rPr lang="en-US" b="1" dirty="0" smtClean="0">
                <a:solidFill>
                  <a:srgbClr val="0000FF"/>
                </a:solidFill>
              </a:rPr>
              <a:t>Weak </a:t>
            </a:r>
            <a:r>
              <a:rPr lang="en-US" b="1" dirty="0">
                <a:solidFill>
                  <a:srgbClr val="0000FF"/>
                </a:solidFill>
              </a:rPr>
              <a:t>desire–pleasure link: </a:t>
            </a:r>
          </a:p>
          <a:p>
            <a:pPr lvl="1">
              <a:buFontTx/>
              <a:buChar char="-"/>
            </a:pPr>
            <a:r>
              <a:rPr lang="en-US" dirty="0"/>
              <a:t>Necessarily, </a:t>
            </a:r>
            <a:r>
              <a:rPr lang="en-US" b="1" dirty="0" smtClean="0"/>
              <a:t>typically</a:t>
            </a:r>
            <a:r>
              <a:rPr lang="en-US" dirty="0" smtClean="0"/>
              <a:t>,</a:t>
            </a:r>
            <a:r>
              <a:rPr lang="en-US" b="1" dirty="0" smtClean="0"/>
              <a:t> </a:t>
            </a:r>
            <a:r>
              <a:rPr lang="en-US" dirty="0" smtClean="0"/>
              <a:t>x </a:t>
            </a:r>
            <a:r>
              <a:rPr lang="en-US" b="1" dirty="0" smtClean="0"/>
              <a:t>desires </a:t>
            </a:r>
            <a:r>
              <a:rPr lang="en-US" dirty="0"/>
              <a:t>y</a:t>
            </a:r>
            <a:r>
              <a:rPr lang="en-US" dirty="0" smtClean="0"/>
              <a:t> only </a:t>
            </a:r>
            <a:r>
              <a:rPr lang="en-US" dirty="0"/>
              <a:t>if x finds the idea of y</a:t>
            </a:r>
            <a:r>
              <a:rPr lang="en-US" dirty="0" smtClean="0"/>
              <a:t> </a:t>
            </a:r>
            <a:r>
              <a:rPr lang="en-US" dirty="0"/>
              <a:t>to be </a:t>
            </a:r>
            <a:r>
              <a:rPr lang="en-US" b="1" dirty="0"/>
              <a:t>pleasant</a:t>
            </a:r>
            <a:r>
              <a:rPr lang="en-US" dirty="0"/>
              <a:t>.</a:t>
            </a:r>
          </a:p>
          <a:p>
            <a:pPr lvl="1">
              <a:buFontTx/>
              <a:buChar char="-"/>
            </a:pPr>
            <a:r>
              <a:rPr lang="en-US" dirty="0"/>
              <a:t>Necessarily, </a:t>
            </a:r>
            <a:r>
              <a:rPr lang="en-US" b="1" dirty="0" smtClean="0"/>
              <a:t>typically</a:t>
            </a:r>
            <a:r>
              <a:rPr lang="en-US" dirty="0" smtClean="0"/>
              <a:t>, </a:t>
            </a:r>
            <a:r>
              <a:rPr lang="en-US" dirty="0"/>
              <a:t>x </a:t>
            </a:r>
            <a:r>
              <a:rPr lang="en-US" b="1" dirty="0"/>
              <a:t>desires </a:t>
            </a:r>
            <a:r>
              <a:rPr lang="en-US" b="1" dirty="0" smtClean="0"/>
              <a:t>to avoid </a:t>
            </a:r>
            <a:r>
              <a:rPr lang="en-US" dirty="0"/>
              <a:t>y</a:t>
            </a:r>
            <a:r>
              <a:rPr lang="en-US" dirty="0" smtClean="0"/>
              <a:t> </a:t>
            </a:r>
            <a:r>
              <a:rPr lang="en-US" dirty="0"/>
              <a:t>only if x finds the idea of </a:t>
            </a:r>
            <a:r>
              <a:rPr lang="en-US" dirty="0" smtClean="0"/>
              <a:t>y </a:t>
            </a:r>
            <a:r>
              <a:rPr lang="en-US" dirty="0"/>
              <a:t>to be </a:t>
            </a:r>
            <a:r>
              <a:rPr lang="en-US" b="1" dirty="0"/>
              <a:t>unpleasant</a:t>
            </a:r>
            <a:r>
              <a:rPr lang="en-US" dirty="0" smtClean="0"/>
              <a:t>.</a:t>
            </a:r>
            <a:endParaRPr lang="en-US" dirty="0"/>
          </a:p>
        </p:txBody>
      </p:sp>
    </p:spTree>
    <p:extLst>
      <p:ext uri="{BB962C8B-B14F-4D97-AF65-F5344CB8AC3E}">
        <p14:creationId xmlns:p14="http://schemas.microsoft.com/office/powerpoint/2010/main" val="3449942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THE EVALUATION </a:t>
            </a:r>
            <a:r>
              <a:rPr lang="en-US" sz="3400" dirty="0" smtClean="0"/>
              <a:t>THESIS </a:t>
            </a:r>
            <a:endParaRPr lang="en-US" sz="3400" dirty="0"/>
          </a:p>
        </p:txBody>
      </p:sp>
      <p:sp>
        <p:nvSpPr>
          <p:cNvPr id="3" name="Content Placeholder 2"/>
          <p:cNvSpPr>
            <a:spLocks noGrp="1"/>
          </p:cNvSpPr>
          <p:nvPr>
            <p:ph idx="1"/>
          </p:nvPr>
        </p:nvSpPr>
        <p:spPr/>
        <p:txBody>
          <a:bodyPr/>
          <a:lstStyle/>
          <a:p>
            <a:r>
              <a:rPr lang="en-US" b="1" dirty="0" smtClean="0">
                <a:solidFill>
                  <a:srgbClr val="0000FF"/>
                </a:solidFill>
              </a:rPr>
              <a:t>The evaluation thesis:</a:t>
            </a:r>
            <a:r>
              <a:rPr lang="en-US" dirty="0"/>
              <a:t> </a:t>
            </a:r>
            <a:r>
              <a:rPr lang="en-US" dirty="0" smtClean="0"/>
              <a:t>necessarily, x fears (is disgusted by) y only if: </a:t>
            </a:r>
          </a:p>
          <a:p>
            <a:pPr marL="788670" lvl="1" indent="-514350">
              <a:buFont typeface="+mj-lt"/>
              <a:buAutoNum type="romanLcPeriod"/>
            </a:pPr>
            <a:r>
              <a:rPr lang="en-US" dirty="0" smtClean="0"/>
              <a:t>x negatively evaluates y;</a:t>
            </a:r>
          </a:p>
          <a:p>
            <a:pPr marL="788670" lvl="1" indent="-514350">
              <a:buFont typeface="+mj-lt"/>
              <a:buAutoNum type="romanLcPeriod"/>
            </a:pPr>
            <a:r>
              <a:rPr lang="en-US" dirty="0" smtClean="0"/>
              <a:t>typically, x desires to avoid y;</a:t>
            </a:r>
          </a:p>
          <a:p>
            <a:pPr marL="788670" lvl="1" indent="-514350">
              <a:buFont typeface="+mj-lt"/>
              <a:buAutoNum type="romanLcPeriod"/>
            </a:pPr>
            <a:r>
              <a:rPr lang="en-US" dirty="0" smtClean="0"/>
              <a:t>typically, x finds y to be unpleasant.</a:t>
            </a:r>
            <a:endParaRPr lang="en-US" dirty="0"/>
          </a:p>
        </p:txBody>
      </p:sp>
    </p:spTree>
    <p:extLst>
      <p:ext uri="{BB962C8B-B14F-4D97-AF65-F5344CB8AC3E}">
        <p14:creationId xmlns:p14="http://schemas.microsoft.com/office/powerpoint/2010/main" val="15935435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EVALUATION THESIS </a:t>
            </a:r>
          </a:p>
        </p:txBody>
      </p:sp>
      <p:pic>
        <p:nvPicPr>
          <p:cNvPr id="4" name="Picture 3" descr="rHUcGh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53" y="2615639"/>
            <a:ext cx="7051198" cy="3949993"/>
          </a:xfrm>
          <a:prstGeom prst="rect">
            <a:avLst/>
          </a:prstGeom>
        </p:spPr>
      </p:pic>
      <p:cxnSp>
        <p:nvCxnSpPr>
          <p:cNvPr id="9" name="Straight Arrow Connector 8"/>
          <p:cNvCxnSpPr/>
          <p:nvPr/>
        </p:nvCxnSpPr>
        <p:spPr>
          <a:xfrm flipV="1">
            <a:off x="6312147" y="2006041"/>
            <a:ext cx="1023104" cy="1119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788420" y="1524000"/>
            <a:ext cx="1093662" cy="461665"/>
          </a:xfrm>
          <a:prstGeom prst="rect">
            <a:avLst/>
          </a:prstGeom>
          <a:noFill/>
        </p:spPr>
        <p:txBody>
          <a:bodyPr wrap="square" rtlCol="0">
            <a:spAutoFit/>
          </a:bodyPr>
          <a:lstStyle/>
          <a:p>
            <a:r>
              <a:rPr lang="en-US" sz="2400" dirty="0" smtClean="0"/>
              <a:t>typical</a:t>
            </a:r>
            <a:endParaRPr lang="en-US" sz="2400" dirty="0"/>
          </a:p>
        </p:txBody>
      </p:sp>
      <p:cxnSp>
        <p:nvCxnSpPr>
          <p:cNvPr id="14" name="Straight Arrow Connector 13"/>
          <p:cNvCxnSpPr/>
          <p:nvPr/>
        </p:nvCxnSpPr>
        <p:spPr>
          <a:xfrm flipV="1">
            <a:off x="4160541" y="2006041"/>
            <a:ext cx="2990911" cy="208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4053" y="1809618"/>
            <a:ext cx="6504367" cy="646331"/>
          </a:xfrm>
          <a:prstGeom prst="rect">
            <a:avLst/>
          </a:prstGeom>
          <a:noFill/>
        </p:spPr>
        <p:txBody>
          <a:bodyPr wrap="square" rtlCol="0">
            <a:spAutoFit/>
          </a:bodyPr>
          <a:lstStyle/>
          <a:p>
            <a:r>
              <a:rPr lang="en-US" dirty="0" smtClean="0"/>
              <a:t>Translate </a:t>
            </a:r>
            <a:r>
              <a:rPr lang="en-US" dirty="0"/>
              <a:t>x</a:t>
            </a:r>
            <a:r>
              <a:rPr lang="en-US" dirty="0" smtClean="0"/>
              <a:t>’s emotion-term </a:t>
            </a:r>
            <a:r>
              <a:rPr lang="en-US" b="1" dirty="0" smtClean="0"/>
              <a:t>t</a:t>
            </a:r>
            <a:r>
              <a:rPr lang="en-US" dirty="0" smtClean="0"/>
              <a:t> as “grief” only if x </a:t>
            </a:r>
            <a:r>
              <a:rPr lang="en-US" b="1" dirty="0" smtClean="0"/>
              <a:t>typically</a:t>
            </a:r>
            <a:r>
              <a:rPr lang="en-US" dirty="0" smtClean="0"/>
              <a:t> finds the emotion denoted by </a:t>
            </a:r>
            <a:r>
              <a:rPr lang="en-US" b="1" dirty="0" smtClean="0"/>
              <a:t>t</a:t>
            </a:r>
            <a:r>
              <a:rPr lang="en-US" dirty="0" smtClean="0"/>
              <a:t> to be unpleasant. </a:t>
            </a:r>
            <a:endParaRPr lang="en-US" dirty="0"/>
          </a:p>
        </p:txBody>
      </p:sp>
    </p:spTree>
    <p:extLst>
      <p:ext uri="{BB962C8B-B14F-4D97-AF65-F5344CB8AC3E}">
        <p14:creationId xmlns:p14="http://schemas.microsoft.com/office/powerpoint/2010/main" val="178353214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EVALUATION THESIS</a:t>
            </a:r>
            <a:endParaRPr lang="en-US" dirty="0"/>
          </a:p>
        </p:txBody>
      </p:sp>
      <p:pic>
        <p:nvPicPr>
          <p:cNvPr id="4" name="Picture 3" descr="FFF.jpg"/>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4660866" y="3063885"/>
            <a:ext cx="4025934" cy="2266451"/>
          </a:xfrm>
          <a:prstGeom prst="rect">
            <a:avLst/>
          </a:prstGeom>
        </p:spPr>
      </p:pic>
      <p:sp>
        <p:nvSpPr>
          <p:cNvPr id="7" name="TextBox 6"/>
          <p:cNvSpPr txBox="1"/>
          <p:nvPr/>
        </p:nvSpPr>
        <p:spPr>
          <a:xfrm>
            <a:off x="4717258" y="2694555"/>
            <a:ext cx="3969541" cy="369332"/>
          </a:xfrm>
          <a:prstGeom prst="rect">
            <a:avLst/>
          </a:prstGeom>
          <a:noFill/>
        </p:spPr>
        <p:txBody>
          <a:bodyPr wrap="square" rtlCol="0">
            <a:spAutoFit/>
          </a:bodyPr>
          <a:lstStyle/>
          <a:p>
            <a:pPr algn="ctr"/>
            <a:r>
              <a:rPr lang="en-US" dirty="0" smtClean="0"/>
              <a:t>ATYPICAL CASE</a:t>
            </a:r>
            <a:endParaRPr lang="en-US" dirty="0"/>
          </a:p>
        </p:txBody>
      </p:sp>
      <p:pic>
        <p:nvPicPr>
          <p:cNvPr id="8" name="Picture 7" descr="com-ogz.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18" y="3063887"/>
            <a:ext cx="2625391" cy="2266451"/>
          </a:xfrm>
          <a:prstGeom prst="rect">
            <a:avLst/>
          </a:prstGeom>
        </p:spPr>
      </p:pic>
      <p:sp>
        <p:nvSpPr>
          <p:cNvPr id="11" name="TextBox 10"/>
          <p:cNvSpPr txBox="1"/>
          <p:nvPr/>
        </p:nvSpPr>
        <p:spPr>
          <a:xfrm>
            <a:off x="457200" y="2694555"/>
            <a:ext cx="2737447" cy="369332"/>
          </a:xfrm>
          <a:prstGeom prst="rect">
            <a:avLst/>
          </a:prstGeom>
          <a:noFill/>
        </p:spPr>
        <p:txBody>
          <a:bodyPr wrap="square" rtlCol="0">
            <a:spAutoFit/>
          </a:bodyPr>
          <a:lstStyle/>
          <a:p>
            <a:r>
              <a:rPr lang="en-US" dirty="0" smtClean="0"/>
              <a:t>TYPICAL CASE (NOPE)</a:t>
            </a:r>
            <a:endParaRPr lang="en-US" dirty="0"/>
          </a:p>
        </p:txBody>
      </p:sp>
    </p:spTree>
    <p:extLst>
      <p:ext uri="{BB962C8B-B14F-4D97-AF65-F5344CB8AC3E}">
        <p14:creationId xmlns:p14="http://schemas.microsoft.com/office/powerpoint/2010/main" val="20882036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PARADOX DISSOLVED (?) </a:t>
            </a:r>
            <a:endParaRPr lang="en-US" dirty="0"/>
          </a:p>
        </p:txBody>
      </p:sp>
      <p:sp>
        <p:nvSpPr>
          <p:cNvPr id="3" name="Content Placeholder 2"/>
          <p:cNvSpPr>
            <a:spLocks noGrp="1"/>
          </p:cNvSpPr>
          <p:nvPr>
            <p:ph idx="1"/>
          </p:nvPr>
        </p:nvSpPr>
        <p:spPr/>
        <p:txBody>
          <a:bodyPr/>
          <a:lstStyle/>
          <a:p>
            <a:r>
              <a:rPr lang="en-US" dirty="0" smtClean="0"/>
              <a:t>The paradox rests on the assumption that negative emotions are </a:t>
            </a:r>
            <a:r>
              <a:rPr lang="en-US" b="1" dirty="0" smtClean="0"/>
              <a:t>intrinsically unpleasant</a:t>
            </a:r>
            <a:r>
              <a:rPr lang="en-US" dirty="0" smtClean="0"/>
              <a:t>.</a:t>
            </a:r>
          </a:p>
          <a:p>
            <a:r>
              <a:rPr lang="en-US" dirty="0" smtClean="0"/>
              <a:t>If the evaluation thesis is correct, that assumption is mistaken.</a:t>
            </a:r>
          </a:p>
          <a:p>
            <a:r>
              <a:rPr lang="en-US" dirty="0" smtClean="0"/>
              <a:t>But it explains why that assumption was so tempting in the first place: there are conceptual connections between the emotions, desire, and pleasure.</a:t>
            </a:r>
          </a:p>
        </p:txBody>
      </p:sp>
    </p:spTree>
    <p:extLst>
      <p:ext uri="{BB962C8B-B14F-4D97-AF65-F5344CB8AC3E}">
        <p14:creationId xmlns:p14="http://schemas.microsoft.com/office/powerpoint/2010/main" val="141854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PARADOX OF HORROR</a:t>
            </a:r>
            <a:endParaRPr lang="en-US" dirty="0"/>
          </a:p>
        </p:txBody>
      </p:sp>
      <p:pic>
        <p:nvPicPr>
          <p:cNvPr id="5" name="Picture 4" descr="smelly-garbage-bin-and-garbage-bags-3d-animation-alpha-channel-loopable_br2gsxhkl_thumbnail-full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71675"/>
            <a:ext cx="8686800" cy="4886325"/>
          </a:xfrm>
          <a:prstGeom prst="rect">
            <a:avLst/>
          </a:prstGeom>
        </p:spPr>
      </p:pic>
    </p:spTree>
    <p:extLst>
      <p:ext uri="{BB962C8B-B14F-4D97-AF65-F5344CB8AC3E}">
        <p14:creationId xmlns:p14="http://schemas.microsoft.com/office/powerpoint/2010/main" val="33094204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Are you inclined to accept, or to reject, Gaut’s version of the enjoyment theory?</a:t>
            </a:r>
          </a:p>
          <a:p>
            <a:pPr marL="731520" lvl="1" indent="-457200">
              <a:buFont typeface="+mj-lt"/>
              <a:buAutoNum type="alphaUcPeriod" startAt="2"/>
            </a:pPr>
            <a:r>
              <a:rPr lang="en-US" dirty="0" smtClean="0"/>
              <a:t>I am inclined to accept it</a:t>
            </a:r>
          </a:p>
          <a:p>
            <a:pPr marL="731520" lvl="1" indent="-457200">
              <a:buFont typeface="+mj-lt"/>
              <a:buAutoNum type="alphaUcPeriod" startAt="2"/>
            </a:pPr>
            <a:r>
              <a:rPr lang="en-US" dirty="0" smtClean="0"/>
              <a:t>I am inclined to reject it</a:t>
            </a:r>
            <a:endParaRPr lang="en-US" dirty="0"/>
          </a:p>
        </p:txBody>
      </p:sp>
    </p:spTree>
    <p:extLst>
      <p:ext uri="{BB962C8B-B14F-4D97-AF65-F5344CB8AC3E}">
        <p14:creationId xmlns:p14="http://schemas.microsoft.com/office/powerpoint/2010/main" val="36987778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a:t>
            </a:r>
            <a:endParaRPr lang="en-US" dirty="0"/>
          </a:p>
        </p:txBody>
      </p:sp>
      <p:sp>
        <p:nvSpPr>
          <p:cNvPr id="3" name="Content Placeholder 2"/>
          <p:cNvSpPr>
            <a:spLocks noGrp="1"/>
          </p:cNvSpPr>
          <p:nvPr>
            <p:ph idx="1"/>
          </p:nvPr>
        </p:nvSpPr>
        <p:spPr/>
        <p:txBody>
          <a:bodyPr/>
          <a:lstStyle/>
          <a:p>
            <a:r>
              <a:rPr lang="en-US" dirty="0" smtClean="0"/>
              <a:t>We don’t really enjoy fear and disgust after all, but these are necessary to experience or accomplish something that we do enjoy.</a:t>
            </a:r>
          </a:p>
          <a:p>
            <a:r>
              <a:rPr lang="en-US" dirty="0" smtClean="0"/>
              <a:t>We do enjoy fear and disgust, but a proper understanding of these emotions reveals that this is not paradoxical.</a:t>
            </a:r>
          </a:p>
          <a:p>
            <a:pPr marL="0" indent="0">
              <a:buNone/>
            </a:pPr>
            <a:endParaRPr lang="en-US" dirty="0" smtClean="0"/>
          </a:p>
          <a:p>
            <a:pPr marL="0" indent="0">
              <a:buNone/>
            </a:pPr>
            <a:r>
              <a:rPr lang="en-US" b="1" dirty="0" smtClean="0"/>
              <a:t>POLL:</a:t>
            </a:r>
          </a:p>
          <a:p>
            <a:pPr marL="457200" indent="-457200">
              <a:buFont typeface="+mj-lt"/>
              <a:buAutoNum type="arabicPeriod"/>
            </a:pPr>
            <a:r>
              <a:rPr lang="en-US" dirty="0" smtClean="0"/>
              <a:t>Which of these strategies does Gaut adopt?</a:t>
            </a:r>
          </a:p>
          <a:p>
            <a:pPr marL="731520" lvl="1" indent="-457200">
              <a:buFont typeface="+mj-lt"/>
              <a:buAutoNum type="alphaUcPeriod"/>
            </a:pPr>
            <a:r>
              <a:rPr lang="en-US" dirty="0" smtClean="0"/>
              <a:t>The first one</a:t>
            </a:r>
          </a:p>
          <a:p>
            <a:pPr marL="731520" lvl="1" indent="-457200">
              <a:buFont typeface="+mj-lt"/>
              <a:buAutoNum type="alphaUcPeriod"/>
            </a:pPr>
            <a:r>
              <a:rPr lang="en-US" dirty="0" smtClean="0"/>
              <a:t>The second one</a:t>
            </a:r>
            <a:endParaRPr lang="en-US" dirty="0"/>
          </a:p>
        </p:txBody>
      </p:sp>
    </p:spTree>
    <p:extLst>
      <p:ext uri="{BB962C8B-B14F-4D97-AF65-F5344CB8AC3E}">
        <p14:creationId xmlns:p14="http://schemas.microsoft.com/office/powerpoint/2010/main" val="1494868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smtClean="0"/>
              <a:t>the expressivist solution</a:t>
            </a:r>
            <a:endParaRPr lang="en-US" sz="4100" dirty="0"/>
          </a:p>
        </p:txBody>
      </p:sp>
      <p:sp>
        <p:nvSpPr>
          <p:cNvPr id="3" name="Text Placeholder 2"/>
          <p:cNvSpPr>
            <a:spLocks noGrp="1"/>
          </p:cNvSpPr>
          <p:nvPr>
            <p:ph type="body" idx="1"/>
          </p:nvPr>
        </p:nvSpPr>
        <p:spPr/>
        <p:txBody>
          <a:bodyPr/>
          <a:lstStyle/>
          <a:p>
            <a:endParaRPr lang="en-US" dirty="0"/>
          </a:p>
        </p:txBody>
      </p:sp>
      <p:pic>
        <p:nvPicPr>
          <p:cNvPr id="5" name="Picture 4" descr="Aristotle_Altemps_Inv8575.jpg"/>
          <p:cNvPicPr>
            <a:picLocks noChangeAspect="1"/>
          </p:cNvPicPr>
          <p:nvPr/>
        </p:nvPicPr>
        <p:blipFill>
          <a:blip r:embed="rId2" cstate="print">
            <a:alphaModFix amt="26000"/>
            <a:extLst>
              <a:ext uri="{28A0092B-C50C-407E-A947-70E740481C1C}">
                <a14:useLocalDpi xmlns:a14="http://schemas.microsoft.com/office/drawing/2010/main" val="0"/>
              </a:ext>
            </a:extLst>
          </a:blip>
          <a:stretch>
            <a:fillRect/>
          </a:stretch>
        </p:blipFill>
        <p:spPr>
          <a:xfrm>
            <a:off x="-330200" y="-1776880"/>
            <a:ext cx="9474200" cy="12678710"/>
          </a:xfrm>
          <a:prstGeom prst="rect">
            <a:avLst/>
          </a:prstGeom>
        </p:spPr>
      </p:pic>
    </p:spTree>
    <p:extLst>
      <p:ext uri="{BB962C8B-B14F-4D97-AF65-F5344CB8AC3E}">
        <p14:creationId xmlns:p14="http://schemas.microsoft.com/office/powerpoint/2010/main" val="40160883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EXPRESSIVIST SOLUTION</a:t>
            </a:r>
          </a:p>
        </p:txBody>
      </p:sp>
      <p:sp>
        <p:nvSpPr>
          <p:cNvPr id="3" name="Content Placeholder 2"/>
          <p:cNvSpPr>
            <a:spLocks noGrp="1"/>
          </p:cNvSpPr>
          <p:nvPr>
            <p:ph idx="1"/>
          </p:nvPr>
        </p:nvSpPr>
        <p:spPr/>
        <p:txBody>
          <a:bodyPr>
            <a:normAutofit/>
          </a:bodyPr>
          <a:lstStyle/>
          <a:p>
            <a:r>
              <a:rPr lang="en-US" dirty="0" smtClean="0"/>
              <a:t>Aristotle appears to have proposed a view like this in order to account for tragedy.</a:t>
            </a:r>
          </a:p>
          <a:p>
            <a:r>
              <a:rPr lang="en-US" dirty="0" smtClean="0"/>
              <a:t>We do not enjoy the fear and disgust that works of horror produce in us, but we do enjoy the </a:t>
            </a:r>
            <a:r>
              <a:rPr lang="en-US" b="1" dirty="0" smtClean="0"/>
              <a:t>expression </a:t>
            </a:r>
            <a:r>
              <a:rPr lang="en-US" dirty="0" smtClean="0"/>
              <a:t>of these emotions whereby we relieve ourselves of them or diminish their effects.</a:t>
            </a:r>
            <a:endParaRPr lang="en-US" dirty="0"/>
          </a:p>
          <a:p>
            <a:pPr lvl="1">
              <a:buFontTx/>
              <a:buChar char="-"/>
            </a:pPr>
            <a:r>
              <a:rPr lang="en-US" b="1" dirty="0" smtClean="0"/>
              <a:t>Version 1: </a:t>
            </a:r>
            <a:r>
              <a:rPr lang="en-US" dirty="0" smtClean="0"/>
              <a:t>We </a:t>
            </a:r>
            <a:r>
              <a:rPr lang="en-US" dirty="0"/>
              <a:t>unburden ourselves of these emotions through acts of make-</a:t>
            </a:r>
            <a:r>
              <a:rPr lang="en-US" dirty="0" smtClean="0"/>
              <a:t>believe.</a:t>
            </a:r>
          </a:p>
          <a:p>
            <a:pPr lvl="1">
              <a:buFontTx/>
              <a:buChar char="-"/>
            </a:pPr>
            <a:r>
              <a:rPr lang="en-US" b="1" dirty="0" smtClean="0"/>
              <a:t>Version 2: </a:t>
            </a:r>
            <a:r>
              <a:rPr lang="en-US" dirty="0" smtClean="0"/>
              <a:t>We diminish the effects of these emotions by coming to understand them.</a:t>
            </a:r>
          </a:p>
        </p:txBody>
      </p:sp>
    </p:spTree>
    <p:extLst>
      <p:ext uri="{BB962C8B-B14F-4D97-AF65-F5344CB8AC3E}">
        <p14:creationId xmlns:p14="http://schemas.microsoft.com/office/powerpoint/2010/main" val="2719584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a:t>
            </a:r>
            <a:endParaRPr lang="en-US" dirty="0"/>
          </a:p>
        </p:txBody>
      </p:sp>
      <p:sp>
        <p:nvSpPr>
          <p:cNvPr id="3" name="Content Placeholder 2"/>
          <p:cNvSpPr>
            <a:spLocks noGrp="1"/>
          </p:cNvSpPr>
          <p:nvPr>
            <p:ph idx="1"/>
          </p:nvPr>
        </p:nvSpPr>
        <p:spPr/>
        <p:txBody>
          <a:bodyPr/>
          <a:lstStyle/>
          <a:p>
            <a:r>
              <a:rPr lang="en-US" dirty="0" smtClean="0"/>
              <a:t>We have no antecedently felt fear or disgust of monsters, because we know that monsters don’t exist.</a:t>
            </a:r>
          </a:p>
          <a:p>
            <a:r>
              <a:rPr lang="en-US" dirty="0" smtClean="0"/>
              <a:t>So there are no prior emotions for works of horror to relieve or diminish. </a:t>
            </a:r>
          </a:p>
          <a:p>
            <a:pPr marL="0" indent="0">
              <a:buNone/>
            </a:pPr>
            <a:endParaRPr lang="en-US" dirty="0"/>
          </a:p>
          <a:p>
            <a:endParaRPr lang="en-US" dirty="0" smtClean="0"/>
          </a:p>
        </p:txBody>
      </p:sp>
    </p:spTree>
    <p:extLst>
      <p:ext uri="{BB962C8B-B14F-4D97-AF65-F5344CB8AC3E}">
        <p14:creationId xmlns:p14="http://schemas.microsoft.com/office/powerpoint/2010/main" val="2712950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6231</TotalTime>
  <Words>2334</Words>
  <Application>Microsoft Macintosh PowerPoint</Application>
  <PresentationFormat>On-screen Show (4:3)</PresentationFormat>
  <Paragraphs>236</Paragraphs>
  <Slides>50</Slides>
  <Notes>25</Notes>
  <HiddenSlides>0</HiddenSlides>
  <MMClips>4</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Clarity</vt:lpstr>
      <vt:lpstr>THE PARADOX OF HORROR</vt:lpstr>
      <vt:lpstr>THE EXPERIENCE OF HORROR</vt:lpstr>
      <vt:lpstr>THE PARADOX OF HORROR</vt:lpstr>
      <vt:lpstr>THE PARADOX OF HORROR</vt:lpstr>
      <vt:lpstr>THE PARADOX OF HORROR</vt:lpstr>
      <vt:lpstr>STRATEGIES</vt:lpstr>
      <vt:lpstr>the expressivist solution</vt:lpstr>
      <vt:lpstr>THE EXPRESSIVIST SOLUTION</vt:lpstr>
      <vt:lpstr>OBJECTION</vt:lpstr>
      <vt:lpstr>RESPONSE</vt:lpstr>
      <vt:lpstr>RESPONSE</vt:lpstr>
      <vt:lpstr>OBJECTION</vt:lpstr>
      <vt:lpstr>OBJECTION</vt:lpstr>
      <vt:lpstr>Carroll's COGNITIVISM</vt:lpstr>
      <vt:lpstr>CARROLL’S COGNITIVISM</vt:lpstr>
      <vt:lpstr>CARROLL’S COGNITIVISM</vt:lpstr>
      <vt:lpstr>CARROLL’S COGNITIVISM</vt:lpstr>
      <vt:lpstr>CARROLL’S COGNITIVISM</vt:lpstr>
      <vt:lpstr>CARROLL’S COGNITIVISM</vt:lpstr>
      <vt:lpstr>CARROLL’S COGNITIVISM</vt:lpstr>
      <vt:lpstr>OBJECTION</vt:lpstr>
      <vt:lpstr>OBJECTION</vt:lpstr>
      <vt:lpstr>OBJECTION</vt:lpstr>
      <vt:lpstr>OBJECTION</vt:lpstr>
      <vt:lpstr>POLL</vt:lpstr>
      <vt:lpstr>The enjoyment theory</vt:lpstr>
      <vt:lpstr>THE ENJOYMENT THEORY</vt:lpstr>
      <vt:lpstr>THE ENJOYMENT THEORY</vt:lpstr>
      <vt:lpstr>THEORETICAL ADVANTAGES</vt:lpstr>
      <vt:lpstr>THEORETICAL ADVANTAGES</vt:lpstr>
      <vt:lpstr>THEORETICAL ADVANTAGES</vt:lpstr>
      <vt:lpstr>THEORETICAL ADVANTAGES</vt:lpstr>
      <vt:lpstr>THEORETICAL ADVANTAGES</vt:lpstr>
      <vt:lpstr>NOT SO FAST!</vt:lpstr>
      <vt:lpstr>THE CONTROL THESIS</vt:lpstr>
      <vt:lpstr>PROBLEMS</vt:lpstr>
      <vt:lpstr>PROBLEMS</vt:lpstr>
      <vt:lpstr>THE UNPLEASANT OBJECT THESIS</vt:lpstr>
      <vt:lpstr>PROBLEMS</vt:lpstr>
      <vt:lpstr>GENERAL PROBLEM</vt:lpstr>
      <vt:lpstr>THE EVALUATION THESIS</vt:lpstr>
      <vt:lpstr>THE EVALUATION THESIS</vt:lpstr>
      <vt:lpstr>THE EVALUATION THESIS </vt:lpstr>
      <vt:lpstr>FIRST CONSTRAINT</vt:lpstr>
      <vt:lpstr>SECOND CONSTRAINT</vt:lpstr>
      <vt:lpstr>THE EVALUATION THESIS </vt:lpstr>
      <vt:lpstr>THE EVALUATION THESIS </vt:lpstr>
      <vt:lpstr>THE EVALUATION THESIS</vt:lpstr>
      <vt:lpstr>THE PARADOX DISSOLVED (?) </vt:lpstr>
      <vt:lpstr>POLL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570</cp:revision>
  <dcterms:created xsi:type="dcterms:W3CDTF">2016-04-06T08:49:02Z</dcterms:created>
  <dcterms:modified xsi:type="dcterms:W3CDTF">2019-10-13T07:38:20Z</dcterms:modified>
</cp:coreProperties>
</file>