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673" r:id="rId3"/>
    <p:sldId id="677" r:id="rId4"/>
    <p:sldId id="784" r:id="rId5"/>
    <p:sldId id="778" r:id="rId6"/>
    <p:sldId id="777" r:id="rId7"/>
    <p:sldId id="680" r:id="rId8"/>
    <p:sldId id="681" r:id="rId9"/>
    <p:sldId id="682" r:id="rId10"/>
    <p:sldId id="684" r:id="rId11"/>
    <p:sldId id="686" r:id="rId12"/>
    <p:sldId id="685" r:id="rId13"/>
    <p:sldId id="781" r:id="rId14"/>
    <p:sldId id="690" r:id="rId15"/>
    <p:sldId id="688" r:id="rId16"/>
    <p:sldId id="709" r:id="rId17"/>
    <p:sldId id="692" r:id="rId18"/>
    <p:sldId id="693" r:id="rId19"/>
    <p:sldId id="694" r:id="rId20"/>
    <p:sldId id="708" r:id="rId21"/>
    <p:sldId id="710" r:id="rId22"/>
    <p:sldId id="783" r:id="rId23"/>
    <p:sldId id="782" r:id="rId24"/>
    <p:sldId id="712" r:id="rId25"/>
    <p:sldId id="713" r:id="rId26"/>
    <p:sldId id="72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596" autoAdjust="0"/>
  </p:normalViewPr>
  <p:slideViewPr>
    <p:cSldViewPr snapToGrid="0" snapToObjects="1">
      <p:cViewPr>
        <p:scale>
          <a:sx n="90" d="100"/>
          <a:sy n="90" d="100"/>
        </p:scale>
        <p:origin x="-10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i="0" dirty="0" smtClean="0"/>
              <a:t>Audience</a:t>
            </a:r>
            <a:r>
              <a:rPr lang="en-US" i="0" baseline="0" dirty="0" smtClean="0"/>
              <a:t> reaction to Paranormal Activity 2, https://</a:t>
            </a:r>
            <a:r>
              <a:rPr lang="en-US" i="0" baseline="0" dirty="0" err="1" smtClean="0"/>
              <a:t>www.youtube.com</a:t>
            </a:r>
            <a:r>
              <a:rPr lang="en-US" i="0" baseline="0" dirty="0" smtClean="0"/>
              <a:t>/</a:t>
            </a:r>
            <a:r>
              <a:rPr lang="en-US" i="0" baseline="0" dirty="0" err="1" smtClean="0"/>
              <a:t>watch?v</a:t>
            </a:r>
            <a:r>
              <a:rPr lang="en-US" i="0" baseline="0" dirty="0" smtClean="0"/>
              <a:t>=DCA-W_Ps5dM</a:t>
            </a:r>
          </a:p>
          <a:p>
            <a:pPr marL="171450" indent="-171450">
              <a:buFont typeface="Arial"/>
              <a:buChar char="•"/>
            </a:pPr>
            <a:r>
              <a:rPr lang="en-US" i="0" dirty="0" smtClean="0"/>
              <a:t>Prank video, https://</a:t>
            </a:r>
            <a:r>
              <a:rPr lang="en-US" i="0" dirty="0" err="1" smtClean="0"/>
              <a:t>www.youtube.com</a:t>
            </a:r>
            <a:r>
              <a:rPr lang="en-US" i="0" dirty="0" smtClean="0"/>
              <a:t>/</a:t>
            </a:r>
            <a:r>
              <a:rPr lang="en-US" i="0" dirty="0" err="1" smtClean="0"/>
              <a:t>watch?v</a:t>
            </a:r>
            <a:r>
              <a:rPr lang="en-US" i="0" dirty="0" smtClean="0"/>
              <a:t>=YoB8t0B4jx4</a:t>
            </a:r>
          </a:p>
          <a:p>
            <a:pPr marL="171450" indent="-171450">
              <a:buFont typeface="Arial"/>
              <a:buChar char="•"/>
            </a:pPr>
            <a:r>
              <a:rPr lang="en-US" i="0" dirty="0" smtClean="0"/>
              <a:t>Game</a:t>
            </a:r>
            <a:r>
              <a:rPr lang="en-US" i="0" baseline="0" dirty="0" smtClean="0"/>
              <a:t> of make believe, </a:t>
            </a:r>
            <a:r>
              <a:rPr lang="en-US" i="0" dirty="0" smtClean="0"/>
              <a:t>https://</a:t>
            </a:r>
            <a:r>
              <a:rPr lang="en-US" i="0" dirty="0" err="1" smtClean="0"/>
              <a:t>www.youtube.com</a:t>
            </a:r>
            <a:r>
              <a:rPr lang="en-US" i="0" dirty="0" smtClean="0"/>
              <a:t>/</a:t>
            </a:r>
            <a:r>
              <a:rPr lang="en-US" i="0" dirty="0" err="1" smtClean="0"/>
              <a:t>watch?v</a:t>
            </a:r>
            <a:r>
              <a:rPr lang="en-US" i="0" dirty="0" smtClean="0"/>
              <a:t>=36to0Wfj-Lg</a:t>
            </a:r>
          </a:p>
          <a:p>
            <a:pPr marL="171450" indent="-171450">
              <a:buFont typeface="Arial"/>
              <a:buChar char="•"/>
            </a:pPr>
            <a:endParaRPr lang="en-US" i="0"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162137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“Representational works of art generate make-believe truths” (Walton 1978, 12).</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25</a:t>
            </a:fld>
            <a:endParaRPr lang="en-US"/>
          </a:p>
        </p:txBody>
      </p:sp>
    </p:spTree>
    <p:extLst>
      <p:ext uri="{BB962C8B-B14F-4D97-AF65-F5344CB8AC3E}">
        <p14:creationId xmlns:p14="http://schemas.microsoft.com/office/powerpoint/2010/main" val="364317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Transition:</a:t>
            </a:r>
            <a:r>
              <a:rPr lang="en-US" baseline="0" dirty="0" smtClean="0"/>
              <a:t> pause for questions.</a:t>
            </a:r>
          </a:p>
          <a:p>
            <a:pPr marL="171450" indent="-171450">
              <a:buFont typeface="Arial"/>
              <a:buChar char="•"/>
            </a:pPr>
            <a:r>
              <a:rPr lang="en-US" baseline="0" dirty="0" smtClean="0"/>
              <a:t>Then show clip.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26</a:t>
            </a:fld>
            <a:endParaRPr lang="en-US"/>
          </a:p>
        </p:txBody>
      </p:sp>
    </p:spTree>
    <p:extLst>
      <p:ext uri="{BB962C8B-B14F-4D97-AF65-F5344CB8AC3E}">
        <p14:creationId xmlns:p14="http://schemas.microsoft.com/office/powerpoint/2010/main" val="229533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“Charles is watching a horror movie about a terrible green slime. He cringes in his seat as the slime oozes slowly but relentlessly</a:t>
            </a:r>
            <a:r>
              <a:rPr lang="en-US" baseline="0" dirty="0" smtClean="0"/>
              <a:t> over the earth destroying everything in its path. Soon a greasy head emerges from the undulating mass, and two beady eyes roll around, finally fixing on the camera. The slime, picking up speed, oozes on a new course straight toward the viewers. Charles emits a shriek and clutches desperately at his chair” (5).</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393885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People may claim that Charles was “</a:t>
            </a:r>
            <a:r>
              <a:rPr lang="en-US" b="1" dirty="0" smtClean="0"/>
              <a:t>really terrified</a:t>
            </a:r>
            <a:r>
              <a:rPr lang="en-US" dirty="0" smtClean="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That</a:t>
            </a:r>
            <a:r>
              <a:rPr lang="en-US" baseline="0" dirty="0" smtClean="0"/>
              <a:t> emphasizes the intensity of the experience. We can all agree that he underwent an intense experience.</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But is that claim literally true?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3</a:t>
            </a:fld>
            <a:endParaRPr lang="en-US"/>
          </a:p>
        </p:txBody>
      </p:sp>
    </p:spTree>
    <p:extLst>
      <p:ext uri="{BB962C8B-B14F-4D97-AF65-F5344CB8AC3E}">
        <p14:creationId xmlns:p14="http://schemas.microsoft.com/office/powerpoint/2010/main" val="22560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a:t>
            </a:r>
            <a:r>
              <a:rPr lang="en-US" baseline="0" dirty="0" smtClean="0"/>
              <a:t> infer the gut belief to rationalize his behavior.</a:t>
            </a:r>
          </a:p>
          <a:p>
            <a:pPr marL="171450" indent="-171450">
              <a:buFont typeface="Arial"/>
              <a:buChar char="•"/>
            </a:pPr>
            <a:r>
              <a:rPr lang="en-US" dirty="0" smtClean="0"/>
              <a:t>Charles</a:t>
            </a:r>
            <a:r>
              <a:rPr lang="en-US" baseline="0" dirty="0" smtClean="0"/>
              <a:t> is not in a state that admits of rationalizing.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402278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There is, roughly, a distinct fictional world corresponding to each novel, painting, film, game of make-believe, dream, or daydream” (11</a:t>
            </a:r>
            <a:r>
              <a:rPr lang="en-US" sz="12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222438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Imagining is not always a deliberate, self-conscious act. We sometimes find ourselves imagining things more or less spontaneously, without having decided to do so. Thoughts pop into our heads unbidden. Dreams can be understood as simply very spontaneous imaginings” (11).</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17</a:t>
            </a:fld>
            <a:endParaRPr lang="en-US"/>
          </a:p>
        </p:txBody>
      </p:sp>
    </p:spTree>
    <p:extLst>
      <p:ext uri="{BB962C8B-B14F-4D97-AF65-F5344CB8AC3E}">
        <p14:creationId xmlns:p14="http://schemas.microsoft.com/office/powerpoint/2010/main" val="132874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Personal game</a:t>
            </a:r>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391928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When children agree to let globs of mud ‘be’ pies they are in effect establishing a great many unstated principles linking make-believe properties of pies to properties of globs. It is implicitly understood that the size and shape of globs determine the make-believe size and shape of pies; it is understood, for example, that make-believedly a pie is one </a:t>
            </a:r>
            <a:r>
              <a:rPr lang="en-US" sz="1200" kern="1200" dirty="0" err="1" smtClean="0">
                <a:solidFill>
                  <a:schemeClr val="tx1"/>
                </a:solidFill>
                <a:effectLst/>
                <a:latin typeface="+mn-lt"/>
                <a:ea typeface="+mn-ea"/>
                <a:cs typeface="+mn-cs"/>
              </a:rPr>
              <a:t>handspan</a:t>
            </a:r>
            <a:r>
              <a:rPr lang="en-US" sz="1200" kern="1200" dirty="0" smtClean="0">
                <a:solidFill>
                  <a:schemeClr val="tx1"/>
                </a:solidFill>
                <a:effectLst/>
                <a:latin typeface="+mn-lt"/>
                <a:ea typeface="+mn-ea"/>
                <a:cs typeface="+mn-cs"/>
              </a:rPr>
              <a:t> across just in case that is the size of the appropriate glob. It is understood also that if Johnnie throws a glob at Mary then make-believedly Johnnie throws a pie at Mary. (It is not understood that if a glob is 40 per cent clay then make- believedly a pie is 40 per cent clay.)” (11).</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161520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Transition: “Representational works of art generate make-believe truths” (Walton 1978, 12).</a:t>
            </a:r>
          </a:p>
        </p:txBody>
      </p:sp>
      <p:sp>
        <p:nvSpPr>
          <p:cNvPr id="4" name="Slide Number Placeholder 3"/>
          <p:cNvSpPr>
            <a:spLocks noGrp="1"/>
          </p:cNvSpPr>
          <p:nvPr>
            <p:ph type="sldNum" sz="quarter" idx="10"/>
          </p:nvPr>
        </p:nvSpPr>
        <p:spPr/>
        <p:txBody>
          <a:bodyPr/>
          <a:lstStyle/>
          <a:p>
            <a:fld id="{A750A182-F080-BA40-A1F2-AB9B5BAA0E59}" type="slidenum">
              <a:rPr lang="en-US" smtClean="0"/>
              <a:t>23</a:t>
            </a:fld>
            <a:endParaRPr lang="en-US"/>
          </a:p>
        </p:txBody>
      </p:sp>
    </p:spTree>
    <p:extLst>
      <p:ext uri="{BB962C8B-B14F-4D97-AF65-F5344CB8AC3E}">
        <p14:creationId xmlns:p14="http://schemas.microsoft.com/office/powerpoint/2010/main" val="9854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jpeg"/><Relationship Id="rId6" Type="http://schemas.openxmlformats.org/officeDocument/2006/relationships/image" Target="../media/image6.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FF.jpg"/>
          <p:cNvPicPr>
            <a:picLocks noChangeAspect="1"/>
          </p:cNvPicPr>
          <p:nvPr/>
        </p:nvPicPr>
        <p:blipFill>
          <a:blip r:embed="rId3" cstate="print">
            <a:alphaModFix amt="22000"/>
            <a:extLst>
              <a:ext uri="{28A0092B-C50C-407E-A947-70E740481C1C}">
                <a14:useLocalDpi xmlns:a14="http://schemas.microsoft.com/office/drawing/2010/main" val="0"/>
              </a:ext>
            </a:extLst>
          </a:blip>
          <a:stretch>
            <a:fillRect/>
          </a:stretch>
        </p:blipFill>
        <p:spPr>
          <a:xfrm>
            <a:off x="-23522" y="-181830"/>
            <a:ext cx="12935689" cy="7282313"/>
          </a:xfrm>
          <a:prstGeom prst="rect">
            <a:avLst/>
          </a:prstGeom>
        </p:spPr>
      </p:pic>
      <p:sp>
        <p:nvSpPr>
          <p:cNvPr id="3" name="Subtitle 2"/>
          <p:cNvSpPr>
            <a:spLocks noGrp="1"/>
          </p:cNvSpPr>
          <p:nvPr>
            <p:ph type="subTitle" idx="1"/>
          </p:nvPr>
        </p:nvSpPr>
        <p:spPr/>
        <p:txBody>
          <a:bodyPr>
            <a:normAutofit/>
          </a:bodyPr>
          <a:lstStyle/>
          <a:p>
            <a:endParaRPr lang="en-US" dirty="0"/>
          </a:p>
        </p:txBody>
      </p:sp>
      <p:sp>
        <p:nvSpPr>
          <p:cNvPr id="8" name="Rectangle 7"/>
          <p:cNvSpPr/>
          <p:nvPr/>
        </p:nvSpPr>
        <p:spPr>
          <a:xfrm>
            <a:off x="138316" y="632935"/>
            <a:ext cx="6948284" cy="369332"/>
          </a:xfrm>
          <a:prstGeom prst="rect">
            <a:avLst/>
          </a:prstGeom>
        </p:spPr>
        <p:txBody>
          <a:bodyPr wrap="square">
            <a:spAutoFit/>
          </a:bodyPr>
          <a:lstStyle/>
          <a:p>
            <a:endParaRPr lang="en-US" dirty="0"/>
          </a:p>
        </p:txBody>
      </p:sp>
      <p:sp>
        <p:nvSpPr>
          <p:cNvPr id="2" name="Title 1"/>
          <p:cNvSpPr>
            <a:spLocks noGrp="1"/>
          </p:cNvSpPr>
          <p:nvPr>
            <p:ph type="ctrTitle"/>
          </p:nvPr>
        </p:nvSpPr>
        <p:spPr/>
        <p:txBody>
          <a:bodyPr/>
          <a:lstStyle/>
          <a:p>
            <a:r>
              <a:rPr lang="en-US" sz="4100" dirty="0" smtClean="0"/>
              <a:t>Fearing fictions</a:t>
            </a:r>
            <a:endParaRPr lang="en-US" sz="4100" dirty="0"/>
          </a:p>
        </p:txBody>
      </p:sp>
      <p:pic>
        <p:nvPicPr>
          <p:cNvPr id="4" name="Picture 3" descr="10-Kendal-Walton-2.png"/>
          <p:cNvPicPr>
            <a:picLocks noChangeAspect="1"/>
          </p:cNvPicPr>
          <p:nvPr/>
        </p:nvPicPr>
        <p:blipFill rotWithShape="1">
          <a:blip r:embed="rId4" cstate="print">
            <a:alphaModFix amt="53000"/>
            <a:extLst>
              <a:ext uri="{28A0092B-C50C-407E-A947-70E740481C1C}">
                <a14:useLocalDpi xmlns:a14="http://schemas.microsoft.com/office/drawing/2010/main" val="0"/>
              </a:ext>
            </a:extLst>
          </a:blip>
          <a:srcRect l="21257" r="11543"/>
          <a:stretch/>
        </p:blipFill>
        <p:spPr>
          <a:xfrm>
            <a:off x="4409131" y="-135957"/>
            <a:ext cx="4969661" cy="7282313"/>
          </a:xfrm>
          <a:prstGeom prst="rect">
            <a:avLst/>
          </a:prstGeom>
          <a:noFill/>
          <a:ln>
            <a:noFill/>
          </a:ln>
        </p:spPr>
      </p:pic>
    </p:spTree>
    <p:extLst>
      <p:ext uri="{BB962C8B-B14F-4D97-AF65-F5344CB8AC3E}">
        <p14:creationId xmlns:p14="http://schemas.microsoft.com/office/powerpoint/2010/main" val="3648912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a:t>
            </a:r>
            <a:endParaRPr lang="en-US" dirty="0"/>
          </a:p>
        </p:txBody>
      </p:sp>
      <p:sp>
        <p:nvSpPr>
          <p:cNvPr id="3" name="Content Placeholder 2"/>
          <p:cNvSpPr>
            <a:spLocks noGrp="1"/>
          </p:cNvSpPr>
          <p:nvPr>
            <p:ph idx="1"/>
          </p:nvPr>
        </p:nvSpPr>
        <p:spPr/>
        <p:txBody>
          <a:bodyPr/>
          <a:lstStyle/>
          <a:p>
            <a:r>
              <a:rPr lang="en-US" dirty="0" smtClean="0"/>
              <a:t>For much of the movie, Charles believes that the green slime isn’t a real threat.</a:t>
            </a:r>
            <a:r>
              <a:rPr lang="en-US" b="1" dirty="0">
                <a:solidFill>
                  <a:srgbClr val="0000FF"/>
                </a:solidFill>
              </a:rPr>
              <a:t> </a:t>
            </a:r>
            <a:endParaRPr lang="en-US" dirty="0" smtClean="0"/>
          </a:p>
          <a:p>
            <a:r>
              <a:rPr lang="en-US" dirty="0" smtClean="0"/>
              <a:t>But when experiencing quasi-fear, he </a:t>
            </a:r>
            <a:r>
              <a:rPr lang="en-US" b="1" dirty="0">
                <a:solidFill>
                  <a:srgbClr val="0000FF"/>
                </a:solidFill>
              </a:rPr>
              <a:t>momentarily </a:t>
            </a:r>
            <a:r>
              <a:rPr lang="en-US" dirty="0" smtClean="0"/>
              <a:t>believes that the green slime </a:t>
            </a:r>
            <a:r>
              <a:rPr lang="en-US" b="1" dirty="0" smtClean="0"/>
              <a:t>is </a:t>
            </a:r>
            <a:r>
              <a:rPr lang="en-US" dirty="0" smtClean="0"/>
              <a:t>a real threat. </a:t>
            </a:r>
          </a:p>
          <a:p>
            <a:r>
              <a:rPr lang="en-US" dirty="0"/>
              <a:t>Problems:</a:t>
            </a:r>
          </a:p>
          <a:p>
            <a:pPr lvl="1">
              <a:buFontTx/>
              <a:buChar char="-"/>
            </a:pPr>
            <a:r>
              <a:rPr lang="en-US" dirty="0" smtClean="0"/>
              <a:t>We have no reason to think that Charles can’t be in a state of quasi-fear throughout the </a:t>
            </a:r>
            <a:r>
              <a:rPr lang="en-US" b="1" dirty="0" smtClean="0"/>
              <a:t>entire </a:t>
            </a:r>
            <a:r>
              <a:rPr lang="en-US" dirty="0" smtClean="0"/>
              <a:t>movie.</a:t>
            </a:r>
          </a:p>
          <a:p>
            <a:pPr lvl="1">
              <a:buFontTx/>
              <a:buChar char="-"/>
            </a:pPr>
            <a:r>
              <a:rPr lang="en-US" dirty="0" smtClean="0"/>
              <a:t>This response does not generalize to other attitudes toward fictions.</a:t>
            </a:r>
          </a:p>
          <a:p>
            <a:pPr lvl="1">
              <a:buFontTx/>
              <a:buChar char="-"/>
            </a:pPr>
            <a:endParaRPr lang="en-US" dirty="0"/>
          </a:p>
          <a:p>
            <a:endParaRPr lang="en-US" dirty="0"/>
          </a:p>
        </p:txBody>
      </p:sp>
    </p:spTree>
    <p:extLst>
      <p:ext uri="{BB962C8B-B14F-4D97-AF65-F5344CB8AC3E}">
        <p14:creationId xmlns:p14="http://schemas.microsoft.com/office/powerpoint/2010/main" val="404743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#3</a:t>
            </a:r>
            <a:endParaRPr lang="en-US" dirty="0"/>
          </a:p>
        </p:txBody>
      </p:sp>
      <p:sp>
        <p:nvSpPr>
          <p:cNvPr id="3" name="Content Placeholder 2"/>
          <p:cNvSpPr>
            <a:spLocks noGrp="1"/>
          </p:cNvSpPr>
          <p:nvPr>
            <p:ph idx="1"/>
          </p:nvPr>
        </p:nvSpPr>
        <p:spPr>
          <a:xfrm>
            <a:off x="457199" y="1600200"/>
            <a:ext cx="5006644" cy="4876800"/>
          </a:xfrm>
        </p:spPr>
        <p:txBody>
          <a:bodyPr>
            <a:normAutofit/>
          </a:bodyPr>
          <a:lstStyle/>
          <a:p>
            <a:r>
              <a:rPr lang="en-US" dirty="0" smtClean="0"/>
              <a:t>Charles has an “</a:t>
            </a:r>
            <a:r>
              <a:rPr lang="en-US" b="1" dirty="0">
                <a:solidFill>
                  <a:srgbClr val="0000FF"/>
                </a:solidFill>
              </a:rPr>
              <a:t>intellectual</a:t>
            </a:r>
            <a:r>
              <a:rPr lang="en-US" dirty="0" smtClean="0"/>
              <a:t>” belief that the green slime </a:t>
            </a:r>
            <a:r>
              <a:rPr lang="en-US" b="1" dirty="0" smtClean="0"/>
              <a:t>isn’t</a:t>
            </a:r>
            <a:r>
              <a:rPr lang="en-US" dirty="0" smtClean="0"/>
              <a:t> a real threat.</a:t>
            </a:r>
          </a:p>
          <a:p>
            <a:r>
              <a:rPr lang="en-US" dirty="0" smtClean="0"/>
              <a:t>But he also has a “</a:t>
            </a:r>
            <a:r>
              <a:rPr lang="en-US" b="1" dirty="0">
                <a:solidFill>
                  <a:srgbClr val="0000FF"/>
                </a:solidFill>
              </a:rPr>
              <a:t>gut</a:t>
            </a:r>
            <a:r>
              <a:rPr lang="en-US" dirty="0" smtClean="0"/>
              <a:t>” belief that the green slime </a:t>
            </a:r>
            <a:r>
              <a:rPr lang="en-US" b="1" dirty="0" smtClean="0"/>
              <a:t>is </a:t>
            </a:r>
            <a:r>
              <a:rPr lang="en-US" dirty="0" smtClean="0"/>
              <a:t>a real threat.</a:t>
            </a:r>
          </a:p>
          <a:p>
            <a:endParaRPr lang="en-US" dirty="0" smtClean="0"/>
          </a:p>
          <a:p>
            <a:r>
              <a:rPr lang="en-US" b="1" dirty="0"/>
              <a:t>POLL: </a:t>
            </a:r>
            <a:r>
              <a:rPr lang="en-US" dirty="0" smtClean="0"/>
              <a:t>Are </a:t>
            </a:r>
            <a:r>
              <a:rPr lang="en-US" dirty="0"/>
              <a:t>you </a:t>
            </a:r>
            <a:r>
              <a:rPr lang="en-US" dirty="0" smtClean="0"/>
              <a:t>inclined to agree </a:t>
            </a:r>
            <a:r>
              <a:rPr lang="en-US" dirty="0"/>
              <a:t>with </a:t>
            </a:r>
            <a:r>
              <a:rPr lang="en-US" dirty="0" smtClean="0"/>
              <a:t>this alternative explanation?</a:t>
            </a:r>
            <a:endParaRPr lang="en-US" dirty="0"/>
          </a:p>
          <a:p>
            <a:pPr marL="731520" lvl="1" indent="-457200">
              <a:buFont typeface="+mj-lt"/>
              <a:buAutoNum type="alphaUcPeriod"/>
            </a:pPr>
            <a:r>
              <a:rPr lang="en-US" dirty="0"/>
              <a:t>Yes, </a:t>
            </a:r>
            <a:r>
              <a:rPr lang="en-US" dirty="0" smtClean="0"/>
              <a:t>I am inclined to </a:t>
            </a:r>
            <a:r>
              <a:rPr lang="en-US" dirty="0"/>
              <a:t>agree.</a:t>
            </a:r>
          </a:p>
          <a:p>
            <a:pPr marL="731520" lvl="1" indent="-457200">
              <a:buFont typeface="+mj-lt"/>
              <a:buAutoNum type="alphaUcPeriod"/>
            </a:pPr>
            <a:r>
              <a:rPr lang="en-US" dirty="0"/>
              <a:t>No, </a:t>
            </a:r>
            <a:r>
              <a:rPr lang="en-US" dirty="0" smtClean="0"/>
              <a:t>I am inclined to </a:t>
            </a:r>
            <a:r>
              <a:rPr lang="en-US" dirty="0"/>
              <a:t>disagree.</a:t>
            </a:r>
          </a:p>
          <a:p>
            <a:pPr marL="0" indent="0">
              <a:buNone/>
            </a:pPr>
            <a:endParaRPr lang="en-US" dirty="0" smtClean="0"/>
          </a:p>
          <a:p>
            <a:endParaRPr lang="en-US" dirty="0"/>
          </a:p>
        </p:txBody>
      </p:sp>
      <p:pic>
        <p:nvPicPr>
          <p:cNvPr id="4" name="Picture 3" descr="nervous-plane-xlarge.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91377" y="1600200"/>
            <a:ext cx="3279222" cy="3730783"/>
          </a:xfrm>
          <a:prstGeom prst="rect">
            <a:avLst/>
          </a:prstGeom>
        </p:spPr>
      </p:pic>
    </p:spTree>
    <p:extLst>
      <p:ext uri="{BB962C8B-B14F-4D97-AF65-F5344CB8AC3E}">
        <p14:creationId xmlns:p14="http://schemas.microsoft.com/office/powerpoint/2010/main" val="1919926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WALTON’S TASK</a:t>
            </a:r>
            <a:endParaRPr lang="en-US" dirty="0"/>
          </a:p>
        </p:txBody>
      </p:sp>
      <p:sp>
        <p:nvSpPr>
          <p:cNvPr id="3" name="Content Placeholder 2"/>
          <p:cNvSpPr>
            <a:spLocks noGrp="1"/>
          </p:cNvSpPr>
          <p:nvPr>
            <p:ph idx="1"/>
          </p:nvPr>
        </p:nvSpPr>
        <p:spPr/>
        <p:txBody>
          <a:bodyPr/>
          <a:lstStyle/>
          <a:p>
            <a:r>
              <a:rPr lang="en-US" dirty="0" smtClean="0"/>
              <a:t>“</a:t>
            </a:r>
            <a:r>
              <a:rPr lang="en-US" b="1" dirty="0"/>
              <a:t>Why is it so natural to describe Charles as afraid of the slime, if he is not, and how is his experience to be characterized? </a:t>
            </a:r>
            <a:r>
              <a:rPr lang="en-US" dirty="0"/>
              <a:t>In what follows I shall develop a </a:t>
            </a:r>
            <a:r>
              <a:rPr lang="en-US" b="1" dirty="0"/>
              <a:t>theory</a:t>
            </a:r>
            <a:r>
              <a:rPr lang="en-US" dirty="0"/>
              <a:t> to answer these </a:t>
            </a:r>
            <a:r>
              <a:rPr lang="en-US" dirty="0" smtClean="0"/>
              <a:t>questions” (</a:t>
            </a:r>
            <a:r>
              <a:rPr lang="en-US" dirty="0"/>
              <a:t>Walton 1978, </a:t>
            </a:r>
            <a:r>
              <a:rPr lang="en-US" dirty="0" smtClean="0"/>
              <a:t>10).</a:t>
            </a:r>
            <a:endParaRPr lang="en-US" dirty="0"/>
          </a:p>
        </p:txBody>
      </p:sp>
    </p:spTree>
    <p:extLst>
      <p:ext uri="{BB962C8B-B14F-4D97-AF65-F5344CB8AC3E}">
        <p14:creationId xmlns:p14="http://schemas.microsoft.com/office/powerpoint/2010/main" val="1025309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MB1930.jpg"/>
          <p:cNvPicPr>
            <a:picLocks noChangeAspect="1"/>
          </p:cNvPicPr>
          <p:nvPr/>
        </p:nvPicPr>
        <p:blipFill>
          <a:blip r:embed="rId2" cstate="print">
            <a:alphaModFix amt="34000"/>
            <a:extLst>
              <a:ext uri="{28A0092B-C50C-407E-A947-70E740481C1C}">
                <a14:useLocalDpi xmlns:a14="http://schemas.microsoft.com/office/drawing/2010/main" val="0"/>
              </a:ext>
            </a:extLst>
          </a:blip>
          <a:stretch>
            <a:fillRect/>
          </a:stretch>
        </p:blipFill>
        <p:spPr>
          <a:xfrm>
            <a:off x="-508001" y="-92963"/>
            <a:ext cx="10287001" cy="7012089"/>
          </a:xfrm>
          <a:prstGeom prst="rect">
            <a:avLst/>
          </a:prstGeom>
        </p:spPr>
      </p:pic>
      <p:sp>
        <p:nvSpPr>
          <p:cNvPr id="2" name="Title 1"/>
          <p:cNvSpPr>
            <a:spLocks noGrp="1"/>
          </p:cNvSpPr>
          <p:nvPr>
            <p:ph type="title"/>
          </p:nvPr>
        </p:nvSpPr>
        <p:spPr/>
        <p:txBody>
          <a:bodyPr>
            <a:normAutofit/>
          </a:bodyPr>
          <a:lstStyle/>
          <a:p>
            <a:r>
              <a:rPr lang="en-US" sz="4700" dirty="0"/>
              <a:t>Games of make-believe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275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FICTIONAL PROPOSITIONS</a:t>
            </a:r>
          </a:p>
        </p:txBody>
      </p:sp>
      <p:sp>
        <p:nvSpPr>
          <p:cNvPr id="3" name="Content Placeholder 2"/>
          <p:cNvSpPr>
            <a:spLocks noGrp="1"/>
          </p:cNvSpPr>
          <p:nvPr>
            <p:ph idx="1"/>
          </p:nvPr>
        </p:nvSpPr>
        <p:spPr/>
        <p:txBody>
          <a:bodyPr/>
          <a:lstStyle/>
          <a:p>
            <a:r>
              <a:rPr lang="en-US" dirty="0" smtClean="0"/>
              <a:t>A </a:t>
            </a:r>
            <a:r>
              <a:rPr lang="en-US" b="1" dirty="0">
                <a:solidFill>
                  <a:srgbClr val="0000FF"/>
                </a:solidFill>
              </a:rPr>
              <a:t>sentential operator </a:t>
            </a:r>
            <a:r>
              <a:rPr lang="en-US" dirty="0" smtClean="0"/>
              <a:t>is an expression that combines with a sentence to form a new sentence.</a:t>
            </a:r>
          </a:p>
          <a:p>
            <a:r>
              <a:rPr lang="en-US" dirty="0" smtClean="0"/>
              <a:t>The </a:t>
            </a:r>
            <a:r>
              <a:rPr lang="en-US" b="1" dirty="0" smtClean="0"/>
              <a:t>resulting</a:t>
            </a:r>
            <a:r>
              <a:rPr lang="en-US" dirty="0" smtClean="0"/>
              <a:t> sentence may differ in </a:t>
            </a:r>
            <a:r>
              <a:rPr lang="en-US" b="1" dirty="0">
                <a:solidFill>
                  <a:srgbClr val="0000FF"/>
                </a:solidFill>
              </a:rPr>
              <a:t>truth-value </a:t>
            </a:r>
            <a:r>
              <a:rPr lang="en-US" dirty="0" smtClean="0"/>
              <a:t>from the </a:t>
            </a:r>
            <a:r>
              <a:rPr lang="en-US" b="1" dirty="0" smtClean="0"/>
              <a:t>original</a:t>
            </a:r>
            <a:r>
              <a:rPr lang="en-US" dirty="0" smtClean="0"/>
              <a:t>.</a:t>
            </a:r>
          </a:p>
          <a:p>
            <a:endParaRPr lang="en-US" dirty="0"/>
          </a:p>
        </p:txBody>
      </p:sp>
    </p:spTree>
    <p:extLst>
      <p:ext uri="{BB962C8B-B14F-4D97-AF65-F5344CB8AC3E}">
        <p14:creationId xmlns:p14="http://schemas.microsoft.com/office/powerpoint/2010/main" val="3690153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FICTIONAL PROPOSITIONS</a:t>
            </a:r>
            <a:endParaRPr lang="en-US" dirty="0"/>
          </a:p>
        </p:txBody>
      </p:sp>
      <p:sp>
        <p:nvSpPr>
          <p:cNvPr id="4" name="TextBox 3"/>
          <p:cNvSpPr txBox="1"/>
          <p:nvPr/>
        </p:nvSpPr>
        <p:spPr>
          <a:xfrm>
            <a:off x="457200" y="2322080"/>
            <a:ext cx="6848593" cy="461665"/>
          </a:xfrm>
          <a:prstGeom prst="rect">
            <a:avLst/>
          </a:prstGeom>
          <a:noFill/>
        </p:spPr>
        <p:txBody>
          <a:bodyPr wrap="square" rtlCol="0">
            <a:spAutoFit/>
          </a:bodyPr>
          <a:lstStyle/>
          <a:p>
            <a:r>
              <a:rPr lang="en-US" sz="2400" dirty="0" smtClean="0"/>
              <a:t>Not: &lt;unicorns, existence&gt;</a:t>
            </a:r>
            <a:endParaRPr lang="en-US" sz="2400" dirty="0"/>
          </a:p>
        </p:txBody>
      </p:sp>
      <p:sp>
        <p:nvSpPr>
          <p:cNvPr id="6" name="TextBox 5"/>
          <p:cNvSpPr txBox="1"/>
          <p:nvPr/>
        </p:nvSpPr>
        <p:spPr>
          <a:xfrm>
            <a:off x="1089431" y="1639195"/>
            <a:ext cx="6848593" cy="461665"/>
          </a:xfrm>
          <a:prstGeom prst="rect">
            <a:avLst/>
          </a:prstGeom>
          <a:noFill/>
        </p:spPr>
        <p:txBody>
          <a:bodyPr wrap="square" rtlCol="0">
            <a:spAutoFit/>
          </a:bodyPr>
          <a:lstStyle/>
          <a:p>
            <a:r>
              <a:rPr lang="en-US" sz="2400" dirty="0" smtClean="0"/>
              <a:t>&lt;unicorns, existence&gt;</a:t>
            </a:r>
            <a:endParaRPr lang="en-US" sz="2400" dirty="0"/>
          </a:p>
        </p:txBody>
      </p:sp>
      <p:pic>
        <p:nvPicPr>
          <p:cNvPr id="8" name="Picture 7" descr="Thumbs-up-thumbs-down-_zps93f6ab9d.gif"/>
          <p:cNvPicPr>
            <a:picLocks noChangeAspect="1"/>
          </p:cNvPicPr>
          <p:nvPr/>
        </p:nvPicPr>
        <p:blipFill rotWithShape="1">
          <a:blip r:embed="rId2">
            <a:extLst>
              <a:ext uri="{28A0092B-C50C-407E-A947-70E740481C1C}">
                <a14:useLocalDpi xmlns:a14="http://schemas.microsoft.com/office/drawing/2010/main" val="0"/>
              </a:ext>
            </a:extLst>
          </a:blip>
          <a:srcRect l="-1" r="50434"/>
          <a:stretch/>
        </p:blipFill>
        <p:spPr>
          <a:xfrm>
            <a:off x="6777984" y="2298555"/>
            <a:ext cx="683492" cy="887131"/>
          </a:xfrm>
          <a:prstGeom prst="rect">
            <a:avLst/>
          </a:prstGeom>
        </p:spPr>
      </p:pic>
      <p:pic>
        <p:nvPicPr>
          <p:cNvPr id="9" name="Picture 8" descr="Thumbs-up-thumbs-down-_zps93f6ab9d.gif"/>
          <p:cNvPicPr>
            <a:picLocks noChangeAspect="1"/>
          </p:cNvPicPr>
          <p:nvPr/>
        </p:nvPicPr>
        <p:blipFill rotWithShape="1">
          <a:blip r:embed="rId2">
            <a:extLst>
              <a:ext uri="{28A0092B-C50C-407E-A947-70E740481C1C}">
                <a14:useLocalDpi xmlns:a14="http://schemas.microsoft.com/office/drawing/2010/main" val="0"/>
              </a:ext>
            </a:extLst>
          </a:blip>
          <a:srcRect l="49699"/>
          <a:stretch/>
        </p:blipFill>
        <p:spPr>
          <a:xfrm>
            <a:off x="6818518" y="1476200"/>
            <a:ext cx="642957" cy="822355"/>
          </a:xfrm>
          <a:prstGeom prst="rect">
            <a:avLst/>
          </a:prstGeom>
        </p:spPr>
      </p:pic>
      <p:sp>
        <p:nvSpPr>
          <p:cNvPr id="10" name="TextBox 9"/>
          <p:cNvSpPr txBox="1"/>
          <p:nvPr/>
        </p:nvSpPr>
        <p:spPr>
          <a:xfrm>
            <a:off x="2232882" y="3383030"/>
            <a:ext cx="7127631" cy="461665"/>
          </a:xfrm>
          <a:prstGeom prst="rect">
            <a:avLst/>
          </a:prstGeom>
          <a:noFill/>
        </p:spPr>
        <p:txBody>
          <a:bodyPr wrap="square" rtlCol="0">
            <a:spAutoFit/>
          </a:bodyPr>
          <a:lstStyle/>
          <a:p>
            <a:r>
              <a:rPr lang="en-US" sz="2400" dirty="0" smtClean="0"/>
              <a:t>&lt;Mrs. Gamp, fondness of gin&gt;</a:t>
            </a:r>
            <a:endParaRPr lang="en-US" sz="2400" dirty="0"/>
          </a:p>
        </p:txBody>
      </p:sp>
      <p:sp>
        <p:nvSpPr>
          <p:cNvPr id="16" name="TextBox 15"/>
          <p:cNvSpPr txBox="1"/>
          <p:nvPr/>
        </p:nvSpPr>
        <p:spPr>
          <a:xfrm>
            <a:off x="457200" y="4142026"/>
            <a:ext cx="7127631" cy="461665"/>
          </a:xfrm>
          <a:prstGeom prst="rect">
            <a:avLst/>
          </a:prstGeom>
          <a:noFill/>
        </p:spPr>
        <p:txBody>
          <a:bodyPr wrap="square" rtlCol="0">
            <a:spAutoFit/>
          </a:bodyPr>
          <a:lstStyle/>
          <a:p>
            <a:r>
              <a:rPr lang="en-US" sz="2400" dirty="0" smtClean="0"/>
              <a:t>In the fiction: &lt;Mrs. Gamp, fondness of gin&gt;</a:t>
            </a:r>
            <a:endParaRPr lang="en-US" sz="2400" dirty="0"/>
          </a:p>
        </p:txBody>
      </p:sp>
      <p:pic>
        <p:nvPicPr>
          <p:cNvPr id="21" name="Picture 20" descr="Thumbs-up-thumbs-down-_zps93f6ab9d.gif"/>
          <p:cNvPicPr>
            <a:picLocks noChangeAspect="1"/>
          </p:cNvPicPr>
          <p:nvPr/>
        </p:nvPicPr>
        <p:blipFill rotWithShape="1">
          <a:blip r:embed="rId2">
            <a:extLst>
              <a:ext uri="{28A0092B-C50C-407E-A947-70E740481C1C}">
                <a14:useLocalDpi xmlns:a14="http://schemas.microsoft.com/office/drawing/2010/main" val="0"/>
              </a:ext>
            </a:extLst>
          </a:blip>
          <a:srcRect l="-1" r="50434"/>
          <a:stretch/>
        </p:blipFill>
        <p:spPr>
          <a:xfrm>
            <a:off x="6777982" y="4008041"/>
            <a:ext cx="683492" cy="887131"/>
          </a:xfrm>
          <a:prstGeom prst="rect">
            <a:avLst/>
          </a:prstGeom>
        </p:spPr>
      </p:pic>
      <p:pic>
        <p:nvPicPr>
          <p:cNvPr id="22" name="Picture 21" descr="Thumbs-up-thumbs-down-_zps93f6ab9d.gif"/>
          <p:cNvPicPr>
            <a:picLocks noChangeAspect="1"/>
          </p:cNvPicPr>
          <p:nvPr/>
        </p:nvPicPr>
        <p:blipFill rotWithShape="1">
          <a:blip r:embed="rId2">
            <a:extLst>
              <a:ext uri="{28A0092B-C50C-407E-A947-70E740481C1C}">
                <a14:useLocalDpi xmlns:a14="http://schemas.microsoft.com/office/drawing/2010/main" val="0"/>
              </a:ext>
            </a:extLst>
          </a:blip>
          <a:srcRect l="49699"/>
          <a:stretch/>
        </p:blipFill>
        <p:spPr>
          <a:xfrm>
            <a:off x="6818518" y="3185686"/>
            <a:ext cx="642957" cy="822355"/>
          </a:xfrm>
          <a:prstGeom prst="rect">
            <a:avLst/>
          </a:prstGeom>
        </p:spPr>
      </p:pic>
      <p:sp>
        <p:nvSpPr>
          <p:cNvPr id="23" name="TextBox 22"/>
          <p:cNvSpPr txBox="1"/>
          <p:nvPr/>
        </p:nvSpPr>
        <p:spPr>
          <a:xfrm>
            <a:off x="2232882" y="5136762"/>
            <a:ext cx="7127631" cy="461665"/>
          </a:xfrm>
          <a:prstGeom prst="rect">
            <a:avLst/>
          </a:prstGeom>
          <a:noFill/>
        </p:spPr>
        <p:txBody>
          <a:bodyPr wrap="square" rtlCol="0">
            <a:spAutoFit/>
          </a:bodyPr>
          <a:lstStyle/>
          <a:p>
            <a:r>
              <a:rPr lang="en-US" sz="2400" dirty="0" smtClean="0"/>
              <a:t>&lt;2, being prime&gt;</a:t>
            </a:r>
            <a:endParaRPr lang="en-US" sz="2400" dirty="0"/>
          </a:p>
        </p:txBody>
      </p:sp>
      <p:sp>
        <p:nvSpPr>
          <p:cNvPr id="24" name="TextBox 23"/>
          <p:cNvSpPr txBox="1"/>
          <p:nvPr/>
        </p:nvSpPr>
        <p:spPr>
          <a:xfrm>
            <a:off x="457200" y="5832172"/>
            <a:ext cx="7127631" cy="461665"/>
          </a:xfrm>
          <a:prstGeom prst="rect">
            <a:avLst/>
          </a:prstGeom>
          <a:noFill/>
        </p:spPr>
        <p:txBody>
          <a:bodyPr wrap="square" rtlCol="0">
            <a:spAutoFit/>
          </a:bodyPr>
          <a:lstStyle/>
          <a:p>
            <a:r>
              <a:rPr lang="en-US" sz="2400" dirty="0" smtClean="0"/>
              <a:t>In the fiction: &lt;2, being prime&gt;</a:t>
            </a:r>
            <a:endParaRPr lang="en-US" sz="2400" dirty="0"/>
          </a:p>
        </p:txBody>
      </p:sp>
      <p:pic>
        <p:nvPicPr>
          <p:cNvPr id="25" name="Picture 24" descr="Thumbs-up-thumbs-down-_zps93f6ab9d.gif"/>
          <p:cNvPicPr>
            <a:picLocks noChangeAspect="1"/>
          </p:cNvPicPr>
          <p:nvPr/>
        </p:nvPicPr>
        <p:blipFill rotWithShape="1">
          <a:blip r:embed="rId2">
            <a:extLst>
              <a:ext uri="{28A0092B-C50C-407E-A947-70E740481C1C}">
                <a14:useLocalDpi xmlns:a14="http://schemas.microsoft.com/office/drawing/2010/main" val="0"/>
              </a:ext>
            </a:extLst>
          </a:blip>
          <a:srcRect l="-1" r="50434"/>
          <a:stretch/>
        </p:blipFill>
        <p:spPr>
          <a:xfrm>
            <a:off x="6777982" y="5717527"/>
            <a:ext cx="683492" cy="887131"/>
          </a:xfrm>
          <a:prstGeom prst="rect">
            <a:avLst/>
          </a:prstGeom>
        </p:spPr>
      </p:pic>
      <p:pic>
        <p:nvPicPr>
          <p:cNvPr id="26" name="Picture 25" descr="Thumbs-up-thumbs-down-_zps93f6ab9d.gif"/>
          <p:cNvPicPr>
            <a:picLocks noChangeAspect="1"/>
          </p:cNvPicPr>
          <p:nvPr/>
        </p:nvPicPr>
        <p:blipFill rotWithShape="1">
          <a:blip r:embed="rId2">
            <a:extLst>
              <a:ext uri="{28A0092B-C50C-407E-A947-70E740481C1C}">
                <a14:useLocalDpi xmlns:a14="http://schemas.microsoft.com/office/drawing/2010/main" val="0"/>
              </a:ext>
            </a:extLst>
          </a:blip>
          <a:srcRect l="49699"/>
          <a:stretch/>
        </p:blipFill>
        <p:spPr>
          <a:xfrm>
            <a:off x="6818518" y="4895172"/>
            <a:ext cx="642957" cy="822355"/>
          </a:xfrm>
          <a:prstGeom prst="rect">
            <a:avLst/>
          </a:prstGeom>
        </p:spPr>
      </p:pic>
      <p:pic>
        <p:nvPicPr>
          <p:cNvPr id="3" name="Picture 2" descr="2.jpg"/>
          <p:cNvPicPr>
            <a:picLocks noChangeAspect="1"/>
          </p:cNvPicPr>
          <p:nvPr/>
        </p:nvPicPr>
        <p:blipFill rotWithShape="1">
          <a:blip r:embed="rId3">
            <a:extLst>
              <a:ext uri="{28A0092B-C50C-407E-A947-70E740481C1C}">
                <a14:useLocalDpi xmlns:a14="http://schemas.microsoft.com/office/drawing/2010/main" val="0"/>
              </a:ext>
            </a:extLst>
          </a:blip>
          <a:srcRect l="53494" t="13947" b="3693"/>
          <a:stretch/>
        </p:blipFill>
        <p:spPr>
          <a:xfrm>
            <a:off x="7584831" y="4977429"/>
            <a:ext cx="1287087" cy="1709486"/>
          </a:xfrm>
          <a:prstGeom prst="rect">
            <a:avLst/>
          </a:prstGeom>
        </p:spPr>
      </p:pic>
    </p:spTree>
    <p:extLst>
      <p:ext uri="{BB962C8B-B14F-4D97-AF65-F5344CB8AC3E}">
        <p14:creationId xmlns:p14="http://schemas.microsoft.com/office/powerpoint/2010/main" val="3212987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PROPOSITIONS</a:t>
            </a:r>
            <a:endParaRPr lang="en-US" dirty="0"/>
          </a:p>
        </p:txBody>
      </p:sp>
      <p:sp>
        <p:nvSpPr>
          <p:cNvPr id="3" name="Content Placeholder 2"/>
          <p:cNvSpPr>
            <a:spLocks noGrp="1"/>
          </p:cNvSpPr>
          <p:nvPr>
            <p:ph idx="1"/>
          </p:nvPr>
        </p:nvSpPr>
        <p:spPr/>
        <p:txBody>
          <a:bodyPr/>
          <a:lstStyle/>
          <a:p>
            <a:r>
              <a:rPr lang="en-US" b="1" dirty="0">
                <a:solidFill>
                  <a:srgbClr val="0000FF"/>
                </a:solidFill>
              </a:rPr>
              <a:t>Fictional propositions </a:t>
            </a:r>
            <a:r>
              <a:rPr lang="en-US" dirty="0" smtClean="0"/>
              <a:t>are those propositions that are true in a fiction. </a:t>
            </a:r>
          </a:p>
          <a:p>
            <a:r>
              <a:rPr lang="en-US" b="1" dirty="0" smtClean="0">
                <a:solidFill>
                  <a:srgbClr val="0000FF"/>
                </a:solidFill>
              </a:rPr>
              <a:t>Fictional </a:t>
            </a:r>
            <a:r>
              <a:rPr lang="en-US" b="1" dirty="0">
                <a:solidFill>
                  <a:srgbClr val="0000FF"/>
                </a:solidFill>
              </a:rPr>
              <a:t>worlds </a:t>
            </a:r>
            <a:r>
              <a:rPr lang="en-US" dirty="0" smtClean="0"/>
              <a:t>are collections of related fictional propositions.</a:t>
            </a:r>
          </a:p>
          <a:p>
            <a:pPr marL="0" indent="0">
              <a:buNone/>
            </a:pPr>
            <a:endParaRPr lang="en-US" dirty="0"/>
          </a:p>
        </p:txBody>
      </p:sp>
    </p:spTree>
    <p:extLst>
      <p:ext uri="{BB962C8B-B14F-4D97-AF65-F5344CB8AC3E}">
        <p14:creationId xmlns:p14="http://schemas.microsoft.com/office/powerpoint/2010/main" val="31702807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PROPOSITIONS</a:t>
            </a:r>
            <a:endParaRPr lang="en-US" dirty="0"/>
          </a:p>
        </p:txBody>
      </p:sp>
      <p:pic>
        <p:nvPicPr>
          <p:cNvPr id="4" name="Picture 3" descr="b15f0e9abc0a87a5480e2406643e8ec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6" y="2202378"/>
            <a:ext cx="7567448" cy="3473340"/>
          </a:xfrm>
          <a:prstGeom prst="rect">
            <a:avLst/>
          </a:prstGeom>
        </p:spPr>
      </p:pic>
      <p:sp>
        <p:nvSpPr>
          <p:cNvPr id="5" name="TextBox 4"/>
          <p:cNvSpPr txBox="1"/>
          <p:nvPr/>
        </p:nvSpPr>
        <p:spPr>
          <a:xfrm>
            <a:off x="788276" y="5706266"/>
            <a:ext cx="7567448" cy="369332"/>
          </a:xfrm>
          <a:prstGeom prst="rect">
            <a:avLst/>
          </a:prstGeom>
          <a:noFill/>
        </p:spPr>
        <p:txBody>
          <a:bodyPr wrap="square" rtlCol="0">
            <a:spAutoFit/>
          </a:bodyPr>
          <a:lstStyle/>
          <a:p>
            <a:pPr algn="ctr"/>
            <a:r>
              <a:rPr lang="en-US" b="1" cap="small" dirty="0">
                <a:solidFill>
                  <a:srgbClr val="0000FF"/>
                </a:solidFill>
              </a:rPr>
              <a:t>imaginary </a:t>
            </a:r>
            <a:r>
              <a:rPr lang="en-US" b="1" cap="small" dirty="0" smtClean="0">
                <a:solidFill>
                  <a:srgbClr val="0000FF"/>
                </a:solidFill>
              </a:rPr>
              <a:t>propositions</a:t>
            </a:r>
            <a:endParaRPr lang="en-US" cap="small" dirty="0"/>
          </a:p>
        </p:txBody>
      </p:sp>
    </p:spTree>
    <p:extLst>
      <p:ext uri="{BB962C8B-B14F-4D97-AF65-F5344CB8AC3E}">
        <p14:creationId xmlns:p14="http://schemas.microsoft.com/office/powerpoint/2010/main" val="34709023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PROPOSITIONS</a:t>
            </a:r>
            <a:endParaRPr lang="en-US" dirty="0"/>
          </a:p>
        </p:txBody>
      </p:sp>
      <p:pic>
        <p:nvPicPr>
          <p:cNvPr id="4" name="Picture 3" descr="mudpi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640" y="1647489"/>
            <a:ext cx="6442721" cy="4280382"/>
          </a:xfrm>
          <a:prstGeom prst="rect">
            <a:avLst/>
          </a:prstGeom>
        </p:spPr>
      </p:pic>
      <p:sp>
        <p:nvSpPr>
          <p:cNvPr id="5" name="TextBox 4"/>
          <p:cNvSpPr txBox="1"/>
          <p:nvPr/>
        </p:nvSpPr>
        <p:spPr>
          <a:xfrm>
            <a:off x="1350640" y="5954457"/>
            <a:ext cx="6442721" cy="369332"/>
          </a:xfrm>
          <a:prstGeom prst="rect">
            <a:avLst/>
          </a:prstGeom>
          <a:noFill/>
        </p:spPr>
        <p:txBody>
          <a:bodyPr wrap="square" rtlCol="0">
            <a:spAutoFit/>
          </a:bodyPr>
          <a:lstStyle/>
          <a:p>
            <a:pPr algn="ctr"/>
            <a:r>
              <a:rPr lang="en-US" b="1" cap="small" dirty="0">
                <a:solidFill>
                  <a:srgbClr val="0000FF"/>
                </a:solidFill>
              </a:rPr>
              <a:t>make-believe propositions</a:t>
            </a:r>
          </a:p>
        </p:txBody>
      </p:sp>
    </p:spTree>
    <p:extLst>
      <p:ext uri="{BB962C8B-B14F-4D97-AF65-F5344CB8AC3E}">
        <p14:creationId xmlns:p14="http://schemas.microsoft.com/office/powerpoint/2010/main" val="41707170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PROPOSITIONS</a:t>
            </a:r>
            <a:endParaRPr lang="en-US" dirty="0"/>
          </a:p>
        </p:txBody>
      </p:sp>
      <p:pic>
        <p:nvPicPr>
          <p:cNvPr id="4" name="Picture 3" descr="5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0" y="2326419"/>
            <a:ext cx="9178940" cy="3018852"/>
          </a:xfrm>
          <a:prstGeom prst="rect">
            <a:avLst/>
          </a:prstGeom>
          <a:noFill/>
          <a:ln>
            <a:noFill/>
          </a:ln>
        </p:spPr>
      </p:pic>
      <p:sp>
        <p:nvSpPr>
          <p:cNvPr id="5" name="TextBox 4"/>
          <p:cNvSpPr txBox="1"/>
          <p:nvPr/>
        </p:nvSpPr>
        <p:spPr>
          <a:xfrm>
            <a:off x="158758" y="5160605"/>
            <a:ext cx="8731671" cy="369332"/>
          </a:xfrm>
          <a:prstGeom prst="rect">
            <a:avLst/>
          </a:prstGeom>
          <a:noFill/>
        </p:spPr>
        <p:txBody>
          <a:bodyPr wrap="square" rtlCol="0">
            <a:spAutoFit/>
          </a:bodyPr>
          <a:lstStyle/>
          <a:p>
            <a:pPr algn="ctr"/>
            <a:r>
              <a:rPr lang="en-US" b="1" cap="small" dirty="0">
                <a:solidFill>
                  <a:srgbClr val="0000FF"/>
                </a:solidFill>
              </a:rPr>
              <a:t>make-believe propositions</a:t>
            </a:r>
          </a:p>
        </p:txBody>
      </p:sp>
    </p:spTree>
    <p:extLst>
      <p:ext uri="{BB962C8B-B14F-4D97-AF65-F5344CB8AC3E}">
        <p14:creationId xmlns:p14="http://schemas.microsoft.com/office/powerpoint/2010/main" val="25148314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a:xfrm>
            <a:off x="886520" y="5234585"/>
            <a:ext cx="7701404" cy="889319"/>
          </a:xfrm>
        </p:spPr>
        <p:txBody>
          <a:bodyPr>
            <a:noAutofit/>
          </a:bodyPr>
          <a:lstStyle/>
          <a:p>
            <a:pPr marL="0" indent="0">
              <a:buNone/>
            </a:pPr>
            <a:r>
              <a:rPr lang="en-US" dirty="0" smtClean="0"/>
              <a:t>“Afterwards, still shaken, Charles confesses that he was ‘terrified’ of the slime. </a:t>
            </a:r>
            <a:r>
              <a:rPr lang="en-US" b="1" i="1" dirty="0" smtClean="0"/>
              <a:t>Was </a:t>
            </a:r>
            <a:r>
              <a:rPr lang="en-US" b="1" dirty="0" smtClean="0"/>
              <a:t>he?</a:t>
            </a:r>
            <a:r>
              <a:rPr lang="en-US" dirty="0" smtClean="0"/>
              <a:t>” (Walton 1978, 5).</a:t>
            </a:r>
            <a:endParaRPr lang="en-US" dirty="0"/>
          </a:p>
        </p:txBody>
      </p:sp>
      <p:pic>
        <p:nvPicPr>
          <p:cNvPr id="4" name="Picture 3" descr="FFF.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val="0"/>
              </a:ext>
            </a:extLst>
          </a:blip>
          <a:srcRect/>
          <a:stretch/>
        </p:blipFill>
        <p:spPr>
          <a:xfrm>
            <a:off x="5985920" y="2416261"/>
            <a:ext cx="2873104" cy="2723458"/>
          </a:xfrm>
          <a:prstGeom prst="rect">
            <a:avLst/>
          </a:prstGeom>
        </p:spPr>
      </p:pic>
      <p:pic>
        <p:nvPicPr>
          <p:cNvPr id="6" name="Picture 5" descr="Movie_Trailer_Feautred-1000x576.jp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7819" y="2416261"/>
            <a:ext cx="5398405" cy="2723458"/>
          </a:xfrm>
          <a:prstGeom prst="rect">
            <a:avLst/>
          </a:prstGeom>
        </p:spPr>
      </p:pic>
      <p:sp>
        <p:nvSpPr>
          <p:cNvPr id="8" name="Rectangle 7"/>
          <p:cNvSpPr/>
          <p:nvPr/>
        </p:nvSpPr>
        <p:spPr>
          <a:xfrm>
            <a:off x="1140556" y="2416260"/>
            <a:ext cx="3596666" cy="1513769"/>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7" name="Picture 6" descr="Warning-Signs-of-a-Toxic-Friendship.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38" b="95498" l="613" r="99005">
                        <a14:foregroundMark x1="4977" y1="32128" x2="4977" y2="32128"/>
                        <a14:foregroundMark x1="613" y1="39291" x2="613" y2="39291"/>
                        <a14:foregroundMark x1="3216" y1="55252" x2="3216" y2="55252"/>
                        <a14:foregroundMark x1="26570" y1="95498" x2="26570" y2="95498"/>
                        <a14:foregroundMark x1="74809" y1="86289" x2="74809" y2="86289"/>
                        <a14:foregroundMark x1="64472" y1="86494" x2="64472" y2="86494"/>
                        <a14:foregroundMark x1="93798" y1="45566" x2="93798" y2="45566"/>
                        <a14:foregroundMark x1="97703" y1="52524" x2="97703" y2="52524"/>
                        <a14:foregroundMark x1="47550" y1="3206" x2="47550" y2="3206"/>
                        <a14:foregroundMark x1="22665" y1="17326" x2="22665" y2="17326"/>
                        <a14:foregroundMark x1="99005" y1="46726" x2="99005" y2="46726"/>
                        <a14:backgroundMark x1="36141" y1="99454" x2="36141" y2="99454"/>
                        <a14:backgroundMark x1="2680" y1="56685" x2="2680" y2="56685"/>
                        <a14:backgroundMark x1="38744" y1="98772" x2="38744" y2="98772"/>
                        <a14:backgroundMark x1="33844" y1="98977" x2="33844" y2="98977"/>
                      </a14:backgroundRemoval>
                    </a14:imgEffect>
                  </a14:imgLayer>
                </a14:imgProps>
              </a:ext>
              <a:ext uri="{28A0092B-C50C-407E-A947-70E740481C1C}">
                <a14:useLocalDpi xmlns:a14="http://schemas.microsoft.com/office/drawing/2010/main" val="0"/>
              </a:ext>
            </a:extLst>
          </a:blip>
          <a:srcRect t="8542"/>
          <a:stretch/>
        </p:blipFill>
        <p:spPr>
          <a:xfrm>
            <a:off x="2373140" y="2660027"/>
            <a:ext cx="1633290" cy="1676523"/>
          </a:xfrm>
          <a:prstGeom prst="rect">
            <a:avLst/>
          </a:prstGeom>
        </p:spPr>
      </p:pic>
    </p:spTree>
    <p:extLst>
      <p:ext uri="{BB962C8B-B14F-4D97-AF65-F5344CB8AC3E}">
        <p14:creationId xmlns:p14="http://schemas.microsoft.com/office/powerpoint/2010/main" val="1346595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OF MAKE-BELIEVE</a:t>
            </a:r>
            <a:endParaRPr lang="en-US" dirty="0"/>
          </a:p>
        </p:txBody>
      </p:sp>
      <p:sp>
        <p:nvSpPr>
          <p:cNvPr id="3" name="Content Placeholder 2"/>
          <p:cNvSpPr>
            <a:spLocks noGrp="1"/>
          </p:cNvSpPr>
          <p:nvPr>
            <p:ph idx="1"/>
          </p:nvPr>
        </p:nvSpPr>
        <p:spPr/>
        <p:txBody>
          <a:bodyPr>
            <a:normAutofit/>
          </a:bodyPr>
          <a:lstStyle/>
          <a:p>
            <a:r>
              <a:rPr lang="en-US" dirty="0" smtClean="0"/>
              <a:t>Games of make-believe generate fictional propositions.</a:t>
            </a:r>
          </a:p>
          <a:p>
            <a:r>
              <a:rPr lang="en-US" dirty="0" smtClean="0"/>
              <a:t>They are made up of </a:t>
            </a:r>
            <a:r>
              <a:rPr lang="en-US" b="1" dirty="0" smtClean="0">
                <a:solidFill>
                  <a:srgbClr val="0000FF"/>
                </a:solidFill>
              </a:rPr>
              <a:t>principles</a:t>
            </a:r>
            <a:r>
              <a:rPr lang="en-US" dirty="0" smtClean="0"/>
              <a:t> (or </a:t>
            </a:r>
            <a:r>
              <a:rPr lang="en-US" b="1" dirty="0" smtClean="0"/>
              <a:t>rules</a:t>
            </a:r>
            <a:r>
              <a:rPr lang="en-US" dirty="0" smtClean="0"/>
              <a:t>) concerning which kinds of propositions are to be counted as true in the fiction.</a:t>
            </a:r>
          </a:p>
          <a:p>
            <a:pPr lvl="1">
              <a:buFontTx/>
              <a:buChar char="-"/>
            </a:pPr>
            <a:r>
              <a:rPr lang="en-US" dirty="0" smtClean="0"/>
              <a:t>Whenever the asphalt is black, then it is </a:t>
            </a:r>
            <a:r>
              <a:rPr lang="en-US" b="1" dirty="0" smtClean="0"/>
              <a:t>make-believedly true </a:t>
            </a:r>
            <a:r>
              <a:rPr lang="en-US" dirty="0" smtClean="0"/>
              <a:t>that the floor is lava.</a:t>
            </a:r>
          </a:p>
          <a:p>
            <a:pPr lvl="1">
              <a:buFontTx/>
              <a:buChar char="-"/>
            </a:pPr>
            <a:r>
              <a:rPr lang="en-US" dirty="0" smtClean="0"/>
              <a:t>Whenever there is a glob of mud in a certain orange crate, then it is</a:t>
            </a:r>
            <a:r>
              <a:rPr lang="en-US" b="1" dirty="0" smtClean="0"/>
              <a:t> make-believedly true </a:t>
            </a:r>
            <a:r>
              <a:rPr lang="en-US" dirty="0" smtClean="0"/>
              <a:t>that there is a pie in the oven.  </a:t>
            </a:r>
            <a:endParaRPr lang="en-US" b="1" dirty="0" smtClean="0"/>
          </a:p>
        </p:txBody>
      </p:sp>
      <p:pic>
        <p:nvPicPr>
          <p:cNvPr id="4" name="Picture 3" descr="raspberry_pi_io_mach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44" y="4521267"/>
            <a:ext cx="3245556" cy="2272523"/>
          </a:xfrm>
          <a:prstGeom prst="rect">
            <a:avLst/>
          </a:prstGeom>
        </p:spPr>
      </p:pic>
      <p:pic>
        <p:nvPicPr>
          <p:cNvPr id="5" name="Picture 4" descr="5e8.jpg"/>
          <p:cNvPicPr>
            <a:picLocks noChangeAspect="1"/>
          </p:cNvPicPr>
          <p:nvPr/>
        </p:nvPicPr>
        <p:blipFill rotWithShape="1">
          <a:blip r:embed="rId4">
            <a:extLst>
              <a:ext uri="{28A0092B-C50C-407E-A947-70E740481C1C}">
                <a14:useLocalDpi xmlns:a14="http://schemas.microsoft.com/office/drawing/2010/main" val="0"/>
              </a:ext>
            </a:extLst>
          </a:blip>
          <a:srcRect l="32089" t="57805" r="61159" b="3922"/>
          <a:stretch/>
        </p:blipFill>
        <p:spPr>
          <a:xfrm rot="2296603" flipH="1">
            <a:off x="1299469" y="4544835"/>
            <a:ext cx="246817" cy="460093"/>
          </a:xfrm>
          <a:prstGeom prst="rect">
            <a:avLst/>
          </a:prstGeom>
          <a:noFill/>
          <a:ln>
            <a:noFill/>
          </a:ln>
        </p:spPr>
      </p:pic>
      <p:pic>
        <p:nvPicPr>
          <p:cNvPr id="6" name="Picture 5" descr="5e8.jpg"/>
          <p:cNvPicPr>
            <a:picLocks noChangeAspect="1"/>
          </p:cNvPicPr>
          <p:nvPr/>
        </p:nvPicPr>
        <p:blipFill rotWithShape="1">
          <a:blip r:embed="rId4">
            <a:extLst>
              <a:ext uri="{28A0092B-C50C-407E-A947-70E740481C1C}">
                <a14:useLocalDpi xmlns:a14="http://schemas.microsoft.com/office/drawing/2010/main" val="0"/>
              </a:ext>
            </a:extLst>
          </a:blip>
          <a:srcRect l="49694" t="4634" r="26284" b="8279"/>
          <a:stretch/>
        </p:blipFill>
        <p:spPr>
          <a:xfrm rot="2592883">
            <a:off x="2715188" y="5711688"/>
            <a:ext cx="489793" cy="583988"/>
          </a:xfrm>
          <a:prstGeom prst="rect">
            <a:avLst/>
          </a:prstGeom>
          <a:noFill/>
          <a:ln>
            <a:noFill/>
          </a:ln>
        </p:spPr>
      </p:pic>
    </p:spTree>
    <p:extLst>
      <p:ext uri="{BB962C8B-B14F-4D97-AF65-F5344CB8AC3E}">
        <p14:creationId xmlns:p14="http://schemas.microsoft.com/office/powerpoint/2010/main" val="36970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GAMES OF MAKE-BELIEVE</a:t>
            </a:r>
          </a:p>
        </p:txBody>
      </p:sp>
      <p:sp>
        <p:nvSpPr>
          <p:cNvPr id="3" name="Content Placeholder 2"/>
          <p:cNvSpPr>
            <a:spLocks noGrp="1"/>
          </p:cNvSpPr>
          <p:nvPr>
            <p:ph idx="1"/>
          </p:nvPr>
        </p:nvSpPr>
        <p:spPr/>
        <p:txBody>
          <a:bodyPr>
            <a:normAutofit/>
          </a:bodyPr>
          <a:lstStyle/>
          <a:p>
            <a:r>
              <a:rPr lang="en-US" dirty="0" smtClean="0"/>
              <a:t>Principles </a:t>
            </a:r>
            <a:r>
              <a:rPr lang="en-US" dirty="0"/>
              <a:t>of make-believe that are in force </a:t>
            </a:r>
            <a:r>
              <a:rPr lang="en-US" dirty="0" smtClean="0"/>
              <a:t>within </a:t>
            </a:r>
            <a:r>
              <a:rPr lang="en-US" dirty="0"/>
              <a:t>a given game need not be explicitly</a:t>
            </a:r>
            <a:r>
              <a:rPr lang="en-US" b="1" dirty="0"/>
              <a:t> </a:t>
            </a:r>
            <a:r>
              <a:rPr lang="en-US" dirty="0"/>
              <a:t>formulated or deliberately adopted.</a:t>
            </a:r>
          </a:p>
          <a:p>
            <a:r>
              <a:rPr lang="en-US" dirty="0"/>
              <a:t>It may be </a:t>
            </a:r>
            <a:r>
              <a:rPr lang="en-US" dirty="0" smtClean="0"/>
              <a:t>difficult to know whether an alleged principle is really in force within a given game, since it may be difficult to know whether participants of the game (implicitly or explicitly) recognize or accept it.</a:t>
            </a:r>
          </a:p>
          <a:p>
            <a:r>
              <a:rPr lang="en-US" dirty="0" smtClean="0"/>
              <a:t>But that participants to a given game are </a:t>
            </a:r>
            <a:r>
              <a:rPr lang="en-US" b="1" dirty="0" smtClean="0"/>
              <a:t>disposed </a:t>
            </a:r>
            <a:r>
              <a:rPr lang="en-US" dirty="0" smtClean="0"/>
              <a:t>to </a:t>
            </a:r>
            <a:r>
              <a:rPr lang="en-US" b="1" dirty="0" smtClean="0"/>
              <a:t>non-deliberately, spontaneously imagine </a:t>
            </a:r>
            <a:r>
              <a:rPr lang="en-US" dirty="0" smtClean="0"/>
              <a:t>that certain propositions are true is typically </a:t>
            </a:r>
            <a:r>
              <a:rPr lang="en-US" b="1" dirty="0" smtClean="0"/>
              <a:t>good evidence </a:t>
            </a:r>
            <a:r>
              <a:rPr lang="en-US" dirty="0" smtClean="0"/>
              <a:t>that a given principle is in force within that game.</a:t>
            </a:r>
          </a:p>
          <a:p>
            <a:endParaRPr lang="en-US" dirty="0"/>
          </a:p>
          <a:p>
            <a:endParaRPr lang="en-US" dirty="0"/>
          </a:p>
        </p:txBody>
      </p:sp>
    </p:spTree>
    <p:extLst>
      <p:ext uri="{BB962C8B-B14F-4D97-AF65-F5344CB8AC3E}">
        <p14:creationId xmlns:p14="http://schemas.microsoft.com/office/powerpoint/2010/main" val="84804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WALTON’S THEORY APPLIED</a:t>
            </a:r>
          </a:p>
        </p:txBody>
      </p:sp>
      <p:sp>
        <p:nvSpPr>
          <p:cNvPr id="3" name="Content Placeholder 2"/>
          <p:cNvSpPr>
            <a:spLocks noGrp="1"/>
          </p:cNvSpPr>
          <p:nvPr>
            <p:ph idx="1"/>
          </p:nvPr>
        </p:nvSpPr>
        <p:spPr/>
        <p:txBody>
          <a:bodyPr/>
          <a:lstStyle/>
          <a:p>
            <a:r>
              <a:rPr lang="en-US" dirty="0" smtClean="0"/>
              <a:t>“</a:t>
            </a:r>
            <a:r>
              <a:rPr lang="en-US" b="1" dirty="0"/>
              <a:t>Why is it so natural to describe Charles as afraid of the slime, if he is not, and how is his experience to be characterized? </a:t>
            </a:r>
            <a:r>
              <a:rPr lang="en-US" dirty="0"/>
              <a:t>In what follows I shall develop a </a:t>
            </a:r>
            <a:r>
              <a:rPr lang="en-US" b="1" dirty="0"/>
              <a:t>theory</a:t>
            </a:r>
            <a:r>
              <a:rPr lang="en-US" dirty="0"/>
              <a:t> to answer these </a:t>
            </a:r>
            <a:r>
              <a:rPr lang="en-US" dirty="0" smtClean="0"/>
              <a:t>questions” (</a:t>
            </a:r>
            <a:r>
              <a:rPr lang="en-US" dirty="0"/>
              <a:t>Walton 1978, </a:t>
            </a:r>
            <a:r>
              <a:rPr lang="en-US" dirty="0" smtClean="0"/>
              <a:t>10).</a:t>
            </a:r>
            <a:endParaRPr lang="en-US" dirty="0"/>
          </a:p>
        </p:txBody>
      </p:sp>
    </p:spTree>
    <p:extLst>
      <p:ext uri="{BB962C8B-B14F-4D97-AF65-F5344CB8AC3E}">
        <p14:creationId xmlns:p14="http://schemas.microsoft.com/office/powerpoint/2010/main" val="15923075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WALTON’S THEORY APPLIED</a:t>
            </a:r>
            <a:endParaRPr lang="en-US" dirty="0"/>
          </a:p>
        </p:txBody>
      </p:sp>
      <p:pic>
        <p:nvPicPr>
          <p:cNvPr id="4" name="Picture 3" descr="meta_california_2.jpg"/>
          <p:cNvPicPr>
            <a:picLocks noChangeAspect="1"/>
          </p:cNvPicPr>
          <p:nvPr/>
        </p:nvPicPr>
        <p:blipFill rotWithShape="1">
          <a:blip r:embed="rId3" cstate="print">
            <a:extLst>
              <a:ext uri="{28A0092B-C50C-407E-A947-70E740481C1C}">
                <a14:useLocalDpi xmlns:a14="http://schemas.microsoft.com/office/drawing/2010/main" val="0"/>
              </a:ext>
            </a:extLst>
          </a:blip>
          <a:srcRect b="5960"/>
          <a:stretch/>
        </p:blipFill>
        <p:spPr>
          <a:xfrm>
            <a:off x="5840041" y="1446676"/>
            <a:ext cx="2682661" cy="2121648"/>
          </a:xfrm>
          <a:prstGeom prst="rect">
            <a:avLst/>
          </a:prstGeom>
        </p:spPr>
      </p:pic>
      <p:sp>
        <p:nvSpPr>
          <p:cNvPr id="5" name="TextBox 4"/>
          <p:cNvSpPr txBox="1"/>
          <p:nvPr/>
        </p:nvSpPr>
        <p:spPr>
          <a:xfrm>
            <a:off x="5852512" y="3479212"/>
            <a:ext cx="2682662" cy="369332"/>
          </a:xfrm>
          <a:prstGeom prst="rect">
            <a:avLst/>
          </a:prstGeom>
          <a:noFill/>
        </p:spPr>
        <p:txBody>
          <a:bodyPr wrap="square" rtlCol="0">
            <a:spAutoFit/>
          </a:bodyPr>
          <a:lstStyle/>
          <a:p>
            <a:pPr algn="ctr"/>
            <a:r>
              <a:rPr lang="en-US" dirty="0" smtClean="0"/>
              <a:t>The Flash broke the law.</a:t>
            </a:r>
            <a:endParaRPr lang="en-US" dirty="0"/>
          </a:p>
        </p:txBody>
      </p:sp>
      <p:pic>
        <p:nvPicPr>
          <p:cNvPr id="6" name="Picture 5" descr="Checkmate-in-3-Moves-in-Chess-Step-7.jpg"/>
          <p:cNvPicPr>
            <a:picLocks noChangeAspect="1"/>
          </p:cNvPicPr>
          <p:nvPr/>
        </p:nvPicPr>
        <p:blipFill rotWithShape="1">
          <a:blip r:embed="rId4">
            <a:extLst>
              <a:ext uri="{28A0092B-C50C-407E-A947-70E740481C1C}">
                <a14:useLocalDpi xmlns:a14="http://schemas.microsoft.com/office/drawing/2010/main" val="0"/>
              </a:ext>
            </a:extLst>
          </a:blip>
          <a:srcRect l="6250"/>
          <a:stretch/>
        </p:blipFill>
        <p:spPr>
          <a:xfrm>
            <a:off x="896471" y="1596623"/>
            <a:ext cx="3361764" cy="2017059"/>
          </a:xfrm>
          <a:prstGeom prst="rect">
            <a:avLst/>
          </a:prstGeom>
        </p:spPr>
      </p:pic>
      <p:sp>
        <p:nvSpPr>
          <p:cNvPr id="7" name="Rectangle 6"/>
          <p:cNvSpPr/>
          <p:nvPr/>
        </p:nvSpPr>
        <p:spPr>
          <a:xfrm>
            <a:off x="170163" y="4754041"/>
            <a:ext cx="2214615" cy="923330"/>
          </a:xfrm>
          <a:prstGeom prst="rect">
            <a:avLst/>
          </a:prstGeom>
        </p:spPr>
        <p:txBody>
          <a:bodyPr wrap="square">
            <a:spAutoFit/>
          </a:bodyPr>
          <a:lstStyle/>
          <a:p>
            <a:r>
              <a:rPr lang="en-US" dirty="0" smtClean="0"/>
              <a:t>The king </a:t>
            </a:r>
            <a:r>
              <a:rPr lang="en-US" dirty="0"/>
              <a:t>is in check </a:t>
            </a:r>
            <a:r>
              <a:rPr lang="en-US" dirty="0" smtClean="0"/>
              <a:t>and </a:t>
            </a:r>
            <a:r>
              <a:rPr lang="en-US" dirty="0"/>
              <a:t>there is no way </a:t>
            </a:r>
            <a:r>
              <a:rPr lang="en-US" dirty="0" smtClean="0"/>
              <a:t>to get out of it.</a:t>
            </a:r>
            <a:endParaRPr lang="en-US" dirty="0"/>
          </a:p>
        </p:txBody>
      </p:sp>
      <p:sp>
        <p:nvSpPr>
          <p:cNvPr id="8" name="TextBox 7"/>
          <p:cNvSpPr txBox="1"/>
          <p:nvPr/>
        </p:nvSpPr>
        <p:spPr>
          <a:xfrm>
            <a:off x="896471" y="3631612"/>
            <a:ext cx="3361764" cy="369332"/>
          </a:xfrm>
          <a:prstGeom prst="rect">
            <a:avLst/>
          </a:prstGeom>
          <a:noFill/>
        </p:spPr>
        <p:txBody>
          <a:bodyPr wrap="square" rtlCol="0">
            <a:spAutoFit/>
          </a:bodyPr>
          <a:lstStyle/>
          <a:p>
            <a:pPr algn="ctr"/>
            <a:r>
              <a:rPr lang="en-US" dirty="0" smtClean="0"/>
              <a:t>Black is checkmated.</a:t>
            </a:r>
            <a:endParaRPr lang="en-US" dirty="0"/>
          </a:p>
        </p:txBody>
      </p:sp>
      <p:cxnSp>
        <p:nvCxnSpPr>
          <p:cNvPr id="10" name="Straight Arrow Connector 9"/>
          <p:cNvCxnSpPr/>
          <p:nvPr/>
        </p:nvCxnSpPr>
        <p:spPr>
          <a:xfrm flipV="1">
            <a:off x="1270000" y="4000945"/>
            <a:ext cx="1114778" cy="784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437904" y="4754041"/>
            <a:ext cx="2500562" cy="2031325"/>
          </a:xfrm>
          <a:prstGeom prst="rect">
            <a:avLst/>
          </a:prstGeom>
        </p:spPr>
        <p:txBody>
          <a:bodyPr wrap="square">
            <a:spAutoFit/>
          </a:bodyPr>
          <a:lstStyle/>
          <a:p>
            <a:r>
              <a:rPr lang="en-US" dirty="0" smtClean="0"/>
              <a:t>It is a </a:t>
            </a:r>
            <a:r>
              <a:rPr lang="en-US" b="1" dirty="0">
                <a:solidFill>
                  <a:srgbClr val="0000FF"/>
                </a:solidFill>
              </a:rPr>
              <a:t>rule </a:t>
            </a:r>
            <a:r>
              <a:rPr lang="en-US" b="1" dirty="0" smtClean="0">
                <a:solidFill>
                  <a:srgbClr val="0000FF"/>
                </a:solidFill>
              </a:rPr>
              <a:t>of chess </a:t>
            </a:r>
            <a:r>
              <a:rPr lang="en-US" dirty="0" smtClean="0"/>
              <a:t>that </a:t>
            </a:r>
            <a:r>
              <a:rPr lang="en-US" dirty="0"/>
              <a:t>w</a:t>
            </a:r>
            <a:r>
              <a:rPr lang="en-US" dirty="0" smtClean="0"/>
              <a:t>henever a player’s king is in check and there is no way to get out of it, then the player is </a:t>
            </a:r>
            <a:r>
              <a:rPr lang="en-US" b="1" dirty="0">
                <a:solidFill>
                  <a:srgbClr val="0000FF"/>
                </a:solidFill>
              </a:rPr>
              <a:t>checkmated</a:t>
            </a:r>
            <a:r>
              <a:rPr lang="en-US" dirty="0" smtClean="0"/>
              <a:t>.</a:t>
            </a:r>
            <a:endParaRPr lang="en-US" dirty="0"/>
          </a:p>
        </p:txBody>
      </p:sp>
      <p:cxnSp>
        <p:nvCxnSpPr>
          <p:cNvPr id="13" name="Straight Arrow Connector 12"/>
          <p:cNvCxnSpPr/>
          <p:nvPr/>
        </p:nvCxnSpPr>
        <p:spPr>
          <a:xfrm flipH="1" flipV="1">
            <a:off x="2525889" y="4000945"/>
            <a:ext cx="899792" cy="753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175023" y="4772616"/>
            <a:ext cx="2018820" cy="1200329"/>
          </a:xfrm>
          <a:prstGeom prst="rect">
            <a:avLst/>
          </a:prstGeom>
        </p:spPr>
        <p:txBody>
          <a:bodyPr wrap="square">
            <a:spAutoFit/>
          </a:bodyPr>
          <a:lstStyle/>
          <a:p>
            <a:r>
              <a:rPr lang="en-US" dirty="0" smtClean="0"/>
              <a:t>The Flash was speeding down the highway at 458 mph.</a:t>
            </a:r>
            <a:endParaRPr lang="en-US" dirty="0"/>
          </a:p>
        </p:txBody>
      </p:sp>
      <p:cxnSp>
        <p:nvCxnSpPr>
          <p:cNvPr id="24" name="Straight Arrow Connector 23"/>
          <p:cNvCxnSpPr/>
          <p:nvPr/>
        </p:nvCxnSpPr>
        <p:spPr>
          <a:xfrm flipV="1">
            <a:off x="5958706" y="3848544"/>
            <a:ext cx="1096245" cy="936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5" idx="2"/>
          </p:cNvCxnSpPr>
          <p:nvPr/>
        </p:nvCxnSpPr>
        <p:spPr>
          <a:xfrm flipH="1" flipV="1">
            <a:off x="7193843" y="3848544"/>
            <a:ext cx="912264" cy="936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382006" y="4772616"/>
            <a:ext cx="1928498" cy="923330"/>
          </a:xfrm>
          <a:prstGeom prst="rect">
            <a:avLst/>
          </a:prstGeom>
        </p:spPr>
        <p:txBody>
          <a:bodyPr wrap="square">
            <a:spAutoFit/>
          </a:bodyPr>
          <a:lstStyle/>
          <a:p>
            <a:r>
              <a:rPr lang="en-US" dirty="0" smtClean="0"/>
              <a:t>It is </a:t>
            </a:r>
            <a:r>
              <a:rPr lang="en-US" b="1" dirty="0">
                <a:solidFill>
                  <a:srgbClr val="0000FF"/>
                </a:solidFill>
              </a:rPr>
              <a:t>illegal</a:t>
            </a:r>
            <a:r>
              <a:rPr lang="en-US" dirty="0" smtClean="0"/>
              <a:t> to exceed 40 mph on Burnett Rd.</a:t>
            </a:r>
            <a:endParaRPr lang="en-US" dirty="0"/>
          </a:p>
        </p:txBody>
      </p:sp>
    </p:spTree>
    <p:extLst>
      <p:ext uri="{BB962C8B-B14F-4D97-AF65-F5344CB8AC3E}">
        <p14:creationId xmlns:p14="http://schemas.microsoft.com/office/powerpoint/2010/main" val="4292259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WALTON’S THEORY APPLIED</a:t>
            </a:r>
            <a:endParaRPr lang="en-US" dirty="0"/>
          </a:p>
        </p:txBody>
      </p:sp>
      <p:pic>
        <p:nvPicPr>
          <p:cNvPr id="4" name="Picture 3" descr="5e8.jpg"/>
          <p:cNvPicPr>
            <a:picLocks noChangeAspect="1"/>
          </p:cNvPicPr>
          <p:nvPr/>
        </p:nvPicPr>
        <p:blipFill rotWithShape="1">
          <a:blip r:embed="rId2">
            <a:extLst>
              <a:ext uri="{28A0092B-C50C-407E-A947-70E740481C1C}">
                <a14:useLocalDpi xmlns:a14="http://schemas.microsoft.com/office/drawing/2010/main" val="0"/>
              </a:ext>
            </a:extLst>
          </a:blip>
          <a:srcRect l="49964" r="26014"/>
          <a:stretch/>
        </p:blipFill>
        <p:spPr>
          <a:xfrm>
            <a:off x="3998709" y="1814825"/>
            <a:ext cx="1146583" cy="1569803"/>
          </a:xfrm>
          <a:prstGeom prst="rect">
            <a:avLst/>
          </a:prstGeom>
          <a:noFill/>
          <a:ln>
            <a:noFill/>
          </a:ln>
        </p:spPr>
      </p:pic>
      <p:sp>
        <p:nvSpPr>
          <p:cNvPr id="6" name="Rectangle 5"/>
          <p:cNvSpPr/>
          <p:nvPr/>
        </p:nvSpPr>
        <p:spPr>
          <a:xfrm>
            <a:off x="2927921" y="3300614"/>
            <a:ext cx="3288158" cy="369332"/>
          </a:xfrm>
          <a:prstGeom prst="rect">
            <a:avLst/>
          </a:prstGeom>
        </p:spPr>
        <p:txBody>
          <a:bodyPr wrap="square">
            <a:spAutoFit/>
          </a:bodyPr>
          <a:lstStyle/>
          <a:p>
            <a:pPr algn="ctr"/>
            <a:r>
              <a:rPr lang="en-US" dirty="0" smtClean="0"/>
              <a:t>In the fiction: the floor is lava.</a:t>
            </a:r>
            <a:endParaRPr lang="en-US" dirty="0"/>
          </a:p>
        </p:txBody>
      </p:sp>
      <p:cxnSp>
        <p:nvCxnSpPr>
          <p:cNvPr id="10" name="Straight Arrow Connector 9"/>
          <p:cNvCxnSpPr>
            <a:stCxn id="27" idx="0"/>
          </p:cNvCxnSpPr>
          <p:nvPr/>
        </p:nvCxnSpPr>
        <p:spPr>
          <a:xfrm flipV="1">
            <a:off x="2754478" y="3669946"/>
            <a:ext cx="1711839" cy="986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18003" y="4656596"/>
            <a:ext cx="2277811" cy="369332"/>
          </a:xfrm>
          <a:prstGeom prst="rect">
            <a:avLst/>
          </a:prstGeom>
          <a:noFill/>
        </p:spPr>
        <p:txBody>
          <a:bodyPr wrap="square" rtlCol="0">
            <a:spAutoFit/>
          </a:bodyPr>
          <a:lstStyle/>
          <a:p>
            <a:r>
              <a:rPr lang="en-US" dirty="0" smtClean="0"/>
              <a:t>The asphalt is black.</a:t>
            </a:r>
            <a:endParaRPr lang="en-US" dirty="0"/>
          </a:p>
        </p:txBody>
      </p:sp>
      <p:pic>
        <p:nvPicPr>
          <p:cNvPr id="12" name="Picture 11" descr="5e8.jpg"/>
          <p:cNvPicPr>
            <a:picLocks noChangeAspect="1"/>
          </p:cNvPicPr>
          <p:nvPr/>
        </p:nvPicPr>
        <p:blipFill rotWithShape="1">
          <a:blip r:embed="rId2">
            <a:extLst>
              <a:ext uri="{28A0092B-C50C-407E-A947-70E740481C1C}">
                <a14:useLocalDpi xmlns:a14="http://schemas.microsoft.com/office/drawing/2010/main" val="0"/>
              </a:ext>
            </a:extLst>
          </a:blip>
          <a:srcRect l="32089" t="57805" r="61159" b="3922"/>
          <a:stretch/>
        </p:blipFill>
        <p:spPr>
          <a:xfrm>
            <a:off x="6246999" y="5311599"/>
            <a:ext cx="619820" cy="1155407"/>
          </a:xfrm>
          <a:prstGeom prst="rect">
            <a:avLst/>
          </a:prstGeom>
          <a:noFill/>
          <a:ln>
            <a:noFill/>
          </a:ln>
        </p:spPr>
      </p:pic>
      <p:cxnSp>
        <p:nvCxnSpPr>
          <p:cNvPr id="14" name="Straight Arrow Connector 13"/>
          <p:cNvCxnSpPr>
            <a:endCxn id="6" idx="2"/>
          </p:cNvCxnSpPr>
          <p:nvPr/>
        </p:nvCxnSpPr>
        <p:spPr>
          <a:xfrm flipH="1" flipV="1">
            <a:off x="4572000" y="3669946"/>
            <a:ext cx="1674999" cy="986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36955" y="4656596"/>
            <a:ext cx="3635045" cy="923330"/>
          </a:xfrm>
          <a:prstGeom prst="rect">
            <a:avLst/>
          </a:prstGeom>
          <a:noFill/>
        </p:spPr>
        <p:txBody>
          <a:bodyPr wrap="square" rtlCol="0">
            <a:spAutoFit/>
          </a:bodyPr>
          <a:lstStyle/>
          <a:p>
            <a:r>
              <a:rPr lang="en-US" dirty="0" smtClean="0"/>
              <a:t>Whenever the asphalt is black, then it is </a:t>
            </a:r>
            <a:r>
              <a:rPr lang="en-US" b="1" dirty="0">
                <a:solidFill>
                  <a:srgbClr val="0000FF"/>
                </a:solidFill>
              </a:rPr>
              <a:t>true in the fiction </a:t>
            </a:r>
            <a:r>
              <a:rPr lang="en-US" dirty="0" smtClean="0"/>
              <a:t>that the floor is lava.</a:t>
            </a:r>
            <a:endParaRPr lang="en-US" dirty="0"/>
          </a:p>
        </p:txBody>
      </p:sp>
      <p:pic>
        <p:nvPicPr>
          <p:cNvPr id="28" name="Picture 27" descr="5e8.jpg"/>
          <p:cNvPicPr>
            <a:picLocks noChangeAspect="1"/>
          </p:cNvPicPr>
          <p:nvPr/>
        </p:nvPicPr>
        <p:blipFill rotWithShape="1">
          <a:blip r:embed="rId2">
            <a:extLst>
              <a:ext uri="{28A0092B-C50C-407E-A947-70E740481C1C}">
                <a14:useLocalDpi xmlns:a14="http://schemas.microsoft.com/office/drawing/2010/main" val="0"/>
              </a:ext>
            </a:extLst>
          </a:blip>
          <a:srcRect l="27345" t="30832" r="62913" b="19697"/>
          <a:stretch/>
        </p:blipFill>
        <p:spPr>
          <a:xfrm>
            <a:off x="2754478" y="5311599"/>
            <a:ext cx="635832" cy="1061843"/>
          </a:xfrm>
          <a:prstGeom prst="rect">
            <a:avLst/>
          </a:prstGeom>
          <a:noFill/>
          <a:ln>
            <a:noFill/>
          </a:ln>
        </p:spPr>
      </p:pic>
    </p:spTree>
    <p:extLst>
      <p:ext uri="{BB962C8B-B14F-4D97-AF65-F5344CB8AC3E}">
        <p14:creationId xmlns:p14="http://schemas.microsoft.com/office/powerpoint/2010/main" val="10827479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WALTON’S THEORY APPLIED</a:t>
            </a:r>
            <a:endParaRPr lang="en-US" dirty="0"/>
          </a:p>
        </p:txBody>
      </p:sp>
      <p:pic>
        <p:nvPicPr>
          <p:cNvPr id="7" name="Picture 6" descr="Movie_Trailer_Feautred-1000x576.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38309" y="1960762"/>
            <a:ext cx="5467383" cy="2758257"/>
          </a:xfrm>
          <a:prstGeom prst="rect">
            <a:avLst/>
          </a:prstGeom>
        </p:spPr>
      </p:pic>
      <p:sp>
        <p:nvSpPr>
          <p:cNvPr id="8" name="Rectangle 7"/>
          <p:cNvSpPr/>
          <p:nvPr/>
        </p:nvSpPr>
        <p:spPr>
          <a:xfrm>
            <a:off x="2550235" y="2509968"/>
            <a:ext cx="3534112" cy="1367817"/>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9" name="Picture 8" descr="Warning-Signs-of-a-Toxic-Friendship.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38" b="95498" l="613" r="99005">
                        <a14:foregroundMark x1="4977" y1="32128" x2="4977" y2="32128"/>
                        <a14:foregroundMark x1="613" y1="39291" x2="613" y2="39291"/>
                        <a14:foregroundMark x1="3216" y1="55252" x2="3216" y2="55252"/>
                        <a14:foregroundMark x1="26570" y1="95498" x2="26570" y2="95498"/>
                        <a14:foregroundMark x1="74809" y1="86289" x2="74809" y2="86289"/>
                        <a14:foregroundMark x1="64472" y1="86494" x2="64472" y2="86494"/>
                        <a14:foregroundMark x1="93798" y1="45566" x2="93798" y2="45566"/>
                        <a14:foregroundMark x1="97703" y1="52524" x2="97703" y2="52524"/>
                        <a14:foregroundMark x1="47550" y1="3206" x2="47550" y2="3206"/>
                        <a14:foregroundMark x1="22665" y1="17326" x2="22665" y2="17326"/>
                        <a14:foregroundMark x1="99005" y1="46726" x2="99005" y2="46726"/>
                        <a14:backgroundMark x1="36141" y1="99454" x2="36141" y2="99454"/>
                        <a14:backgroundMark x1="2680" y1="56685" x2="2680" y2="56685"/>
                        <a14:backgroundMark x1="38744" y1="98772" x2="38744" y2="98772"/>
                        <a14:backgroundMark x1="33844" y1="98977" x2="33844" y2="98977"/>
                      </a14:backgroundRemoval>
                    </a14:imgEffect>
                  </a14:imgLayer>
                </a14:imgProps>
              </a:ext>
              <a:ext uri="{28A0092B-C50C-407E-A947-70E740481C1C}">
                <a14:useLocalDpi xmlns:a14="http://schemas.microsoft.com/office/drawing/2010/main" val="0"/>
              </a:ext>
            </a:extLst>
          </a:blip>
          <a:srcRect t="8542"/>
          <a:stretch/>
        </p:blipFill>
        <p:spPr>
          <a:xfrm>
            <a:off x="3815489" y="2179840"/>
            <a:ext cx="1654160" cy="1697945"/>
          </a:xfrm>
          <a:prstGeom prst="rect">
            <a:avLst/>
          </a:prstGeom>
        </p:spPr>
      </p:pic>
      <p:cxnSp>
        <p:nvCxnSpPr>
          <p:cNvPr id="11" name="Straight Arrow Connector 10"/>
          <p:cNvCxnSpPr>
            <a:stCxn id="15" idx="0"/>
          </p:cNvCxnSpPr>
          <p:nvPr/>
        </p:nvCxnSpPr>
        <p:spPr>
          <a:xfrm flipV="1">
            <a:off x="2438821" y="5190764"/>
            <a:ext cx="1998315" cy="749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838309" y="4719019"/>
            <a:ext cx="5467383" cy="369332"/>
          </a:xfrm>
          <a:prstGeom prst="rect">
            <a:avLst/>
          </a:prstGeom>
        </p:spPr>
        <p:txBody>
          <a:bodyPr wrap="square">
            <a:spAutoFit/>
          </a:bodyPr>
          <a:lstStyle/>
          <a:p>
            <a:pPr algn="ctr"/>
            <a:r>
              <a:rPr lang="en-US" dirty="0"/>
              <a:t>In the </a:t>
            </a:r>
            <a:r>
              <a:rPr lang="en-US" dirty="0" smtClean="0"/>
              <a:t>fiction: the green slime is on the loose.</a:t>
            </a:r>
            <a:endParaRPr lang="en-US" dirty="0"/>
          </a:p>
        </p:txBody>
      </p:sp>
      <p:sp>
        <p:nvSpPr>
          <p:cNvPr id="15" name="TextBox 14"/>
          <p:cNvSpPr txBox="1"/>
          <p:nvPr/>
        </p:nvSpPr>
        <p:spPr>
          <a:xfrm>
            <a:off x="611350" y="5940382"/>
            <a:ext cx="3654942" cy="369332"/>
          </a:xfrm>
          <a:prstGeom prst="rect">
            <a:avLst/>
          </a:prstGeom>
          <a:noFill/>
        </p:spPr>
        <p:txBody>
          <a:bodyPr wrap="square" rtlCol="0">
            <a:spAutoFit/>
          </a:bodyPr>
          <a:lstStyle/>
          <a:p>
            <a:r>
              <a:rPr lang="en-US" dirty="0" smtClean="0"/>
              <a:t>Facts about the image on screen.</a:t>
            </a:r>
            <a:endParaRPr lang="en-US" dirty="0"/>
          </a:p>
        </p:txBody>
      </p:sp>
      <p:cxnSp>
        <p:nvCxnSpPr>
          <p:cNvPr id="16" name="Straight Arrow Connector 15"/>
          <p:cNvCxnSpPr/>
          <p:nvPr/>
        </p:nvCxnSpPr>
        <p:spPr>
          <a:xfrm flipH="1" flipV="1">
            <a:off x="4642569" y="5190766"/>
            <a:ext cx="1744458" cy="77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42569" y="5940382"/>
            <a:ext cx="4064259" cy="369332"/>
          </a:xfrm>
          <a:prstGeom prst="rect">
            <a:avLst/>
          </a:prstGeom>
          <a:noFill/>
        </p:spPr>
        <p:txBody>
          <a:bodyPr wrap="square" rtlCol="0">
            <a:spAutoFit/>
          </a:bodyPr>
          <a:lstStyle/>
          <a:p>
            <a:r>
              <a:rPr lang="en-US" dirty="0" smtClean="0"/>
              <a:t>Operative principles of make-believe.</a:t>
            </a:r>
            <a:endParaRPr lang="en-US" dirty="0"/>
          </a:p>
        </p:txBody>
      </p:sp>
    </p:spTree>
    <p:extLst>
      <p:ext uri="{BB962C8B-B14F-4D97-AF65-F5344CB8AC3E}">
        <p14:creationId xmlns:p14="http://schemas.microsoft.com/office/powerpoint/2010/main" val="11741348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WALTON’S THEORY APPLIED</a:t>
            </a:r>
            <a:endParaRPr lang="en-US" dirty="0"/>
          </a:p>
        </p:txBody>
      </p:sp>
      <p:pic>
        <p:nvPicPr>
          <p:cNvPr id="4" name="Picture 3" descr="FFF.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val="0"/>
              </a:ext>
            </a:extLst>
          </a:blip>
          <a:srcRect/>
          <a:stretch/>
        </p:blipFill>
        <p:spPr>
          <a:xfrm>
            <a:off x="3130244" y="1524000"/>
            <a:ext cx="2883512" cy="2733324"/>
          </a:xfrm>
          <a:prstGeom prst="rect">
            <a:avLst/>
          </a:prstGeom>
        </p:spPr>
      </p:pic>
      <p:sp>
        <p:nvSpPr>
          <p:cNvPr id="5" name="TextBox 4"/>
          <p:cNvSpPr txBox="1"/>
          <p:nvPr/>
        </p:nvSpPr>
        <p:spPr>
          <a:xfrm>
            <a:off x="2246898" y="4347699"/>
            <a:ext cx="4650204" cy="369332"/>
          </a:xfrm>
          <a:prstGeom prst="rect">
            <a:avLst/>
          </a:prstGeom>
          <a:noFill/>
        </p:spPr>
        <p:txBody>
          <a:bodyPr wrap="square" rtlCol="0">
            <a:spAutoFit/>
          </a:bodyPr>
          <a:lstStyle/>
          <a:p>
            <a:pPr algn="ctr"/>
            <a:r>
              <a:rPr lang="en-US" dirty="0" smtClean="0"/>
              <a:t>In the fiction: Charles fears the green slime.</a:t>
            </a:r>
            <a:endParaRPr lang="en-US" dirty="0"/>
          </a:p>
        </p:txBody>
      </p:sp>
      <p:cxnSp>
        <p:nvCxnSpPr>
          <p:cNvPr id="6" name="Straight Arrow Connector 5"/>
          <p:cNvCxnSpPr/>
          <p:nvPr/>
        </p:nvCxnSpPr>
        <p:spPr>
          <a:xfrm flipV="1">
            <a:off x="2188882" y="4815881"/>
            <a:ext cx="2248254" cy="690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4642569" y="4815885"/>
            <a:ext cx="2091158" cy="6905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7104" y="5506403"/>
            <a:ext cx="3960032" cy="923330"/>
          </a:xfrm>
          <a:prstGeom prst="rect">
            <a:avLst/>
          </a:prstGeom>
          <a:noFill/>
        </p:spPr>
        <p:txBody>
          <a:bodyPr wrap="square" rtlCol="0">
            <a:spAutoFit/>
          </a:bodyPr>
          <a:lstStyle/>
          <a:p>
            <a:r>
              <a:rPr lang="en-US" dirty="0" smtClean="0"/>
              <a:t>Charles quasi-fear is the result of his belief that it is </a:t>
            </a:r>
            <a:r>
              <a:rPr lang="en-US" b="1" dirty="0">
                <a:solidFill>
                  <a:srgbClr val="0000FF"/>
                </a:solidFill>
              </a:rPr>
              <a:t>true in the </a:t>
            </a:r>
            <a:r>
              <a:rPr lang="en-US" b="1" dirty="0" smtClean="0">
                <a:solidFill>
                  <a:srgbClr val="0000FF"/>
                </a:solidFill>
              </a:rPr>
              <a:t>fiction</a:t>
            </a:r>
            <a:r>
              <a:rPr lang="en-US" dirty="0" smtClean="0"/>
              <a:t> that the green slime is a real danger.</a:t>
            </a:r>
            <a:endParaRPr lang="en-US" dirty="0"/>
          </a:p>
        </p:txBody>
      </p:sp>
      <p:sp>
        <p:nvSpPr>
          <p:cNvPr id="11" name="TextBox 10"/>
          <p:cNvSpPr txBox="1"/>
          <p:nvPr/>
        </p:nvSpPr>
        <p:spPr>
          <a:xfrm>
            <a:off x="4917086" y="5506403"/>
            <a:ext cx="3960032" cy="923330"/>
          </a:xfrm>
          <a:prstGeom prst="rect">
            <a:avLst/>
          </a:prstGeom>
          <a:noFill/>
        </p:spPr>
        <p:txBody>
          <a:bodyPr wrap="square" rtlCol="0">
            <a:spAutoFit/>
          </a:bodyPr>
          <a:lstStyle/>
          <a:p>
            <a:r>
              <a:rPr lang="en-US" dirty="0" smtClean="0"/>
              <a:t>Whenever one’s quasi-fear is the result of such a belief, then it is </a:t>
            </a:r>
            <a:r>
              <a:rPr lang="en-US" b="1" dirty="0">
                <a:solidFill>
                  <a:srgbClr val="0000FF"/>
                </a:solidFill>
              </a:rPr>
              <a:t>true in the fiction </a:t>
            </a:r>
            <a:r>
              <a:rPr lang="en-US" dirty="0" smtClean="0"/>
              <a:t>that one is afraid.</a:t>
            </a:r>
            <a:r>
              <a:rPr lang="en-US" b="1" dirty="0">
                <a:solidFill>
                  <a:srgbClr val="0000FF"/>
                </a:solidFill>
              </a:rPr>
              <a:t> </a:t>
            </a:r>
            <a:endParaRPr lang="en-US" dirty="0"/>
          </a:p>
        </p:txBody>
      </p:sp>
    </p:spTree>
    <p:extLst>
      <p:ext uri="{BB962C8B-B14F-4D97-AF65-F5344CB8AC3E}">
        <p14:creationId xmlns:p14="http://schemas.microsoft.com/office/powerpoint/2010/main" val="29507055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p:txBody>
          <a:bodyPr/>
          <a:lstStyle/>
          <a:p>
            <a:r>
              <a:rPr lang="en-US" dirty="0" smtClean="0"/>
              <a:t>We can all agree that Charles was in a physiological/psychological state that involved quickened pulse, flowing adrenaline, tensed muscles, and so on. Call it “</a:t>
            </a:r>
            <a:r>
              <a:rPr lang="en-US" b="1" dirty="0" smtClean="0"/>
              <a:t>quasi-fear</a:t>
            </a:r>
            <a:r>
              <a:rPr lang="en-US" dirty="0" smtClean="0"/>
              <a:t>.”</a:t>
            </a:r>
          </a:p>
          <a:p>
            <a:r>
              <a:rPr lang="en-US" dirty="0" smtClean="0"/>
              <a:t>Is Charles’ quasi-fear </a:t>
            </a:r>
            <a:r>
              <a:rPr lang="en-US" b="1" dirty="0" smtClean="0"/>
              <a:t>genuine fear</a:t>
            </a:r>
            <a:r>
              <a:rPr lang="en-US" dirty="0" smtClean="0"/>
              <a:t>?</a:t>
            </a:r>
          </a:p>
          <a:p>
            <a:endParaRPr lang="en-US" dirty="0"/>
          </a:p>
        </p:txBody>
      </p:sp>
    </p:spTree>
    <p:extLst>
      <p:ext uri="{BB962C8B-B14F-4D97-AF65-F5344CB8AC3E}">
        <p14:creationId xmlns:p14="http://schemas.microsoft.com/office/powerpoint/2010/main" val="2230035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a:t>
            </a:r>
          </a:p>
        </p:txBody>
      </p:sp>
      <p:pic>
        <p:nvPicPr>
          <p:cNvPr id="6" name="Picture 5" descr="6dded0dc734bdaab8e1eba9abca58d9c--it-hurts-haha-so-tr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220" y="1871823"/>
            <a:ext cx="4089561" cy="3631530"/>
          </a:xfrm>
          <a:prstGeom prst="rect">
            <a:avLst/>
          </a:prstGeom>
        </p:spPr>
      </p:pic>
      <p:sp>
        <p:nvSpPr>
          <p:cNvPr id="7" name="TextBox 6"/>
          <p:cNvSpPr txBox="1"/>
          <p:nvPr/>
        </p:nvSpPr>
        <p:spPr>
          <a:xfrm>
            <a:off x="2463973" y="5617323"/>
            <a:ext cx="4234971" cy="461665"/>
          </a:xfrm>
          <a:prstGeom prst="rect">
            <a:avLst/>
          </a:prstGeom>
          <a:noFill/>
        </p:spPr>
        <p:txBody>
          <a:bodyPr wrap="square" rtlCol="0">
            <a:spAutoFit/>
          </a:bodyPr>
          <a:lstStyle/>
          <a:p>
            <a:pPr algn="ctr"/>
            <a:r>
              <a:rPr lang="en-US" sz="2400" dirty="0" smtClean="0"/>
              <a:t>x is in </a:t>
            </a:r>
            <a:r>
              <a:rPr lang="en-US" sz="2400" b="1" dirty="0" smtClean="0"/>
              <a:t>pain</a:t>
            </a:r>
            <a:r>
              <a:rPr lang="en-US" sz="2400" dirty="0" smtClean="0"/>
              <a:t> iff x feels like </a:t>
            </a:r>
            <a:r>
              <a:rPr lang="en-US" sz="2400" b="1" dirty="0" smtClean="0"/>
              <a:t>that</a:t>
            </a:r>
            <a:endParaRPr lang="en-US" sz="2400" dirty="0"/>
          </a:p>
        </p:txBody>
      </p:sp>
    </p:spTree>
    <p:extLst>
      <p:ext uri="{BB962C8B-B14F-4D97-AF65-F5344CB8AC3E}">
        <p14:creationId xmlns:p14="http://schemas.microsoft.com/office/powerpoint/2010/main" val="2592664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WALTON’S ANSWER </a:t>
            </a:r>
          </a:p>
        </p:txBody>
      </p:sp>
      <p:sp>
        <p:nvSpPr>
          <p:cNvPr id="3" name="Content Placeholder 2"/>
          <p:cNvSpPr>
            <a:spLocks noGrp="1"/>
          </p:cNvSpPr>
          <p:nvPr>
            <p:ph idx="1"/>
          </p:nvPr>
        </p:nvSpPr>
        <p:spPr/>
        <p:txBody>
          <a:bodyPr/>
          <a:lstStyle/>
          <a:p>
            <a:r>
              <a:rPr lang="en-US" dirty="0"/>
              <a:t>“It seems a principle of common sense, one which ought not to be abandoned if there is any reasonable alternative, that </a:t>
            </a:r>
            <a:r>
              <a:rPr lang="en-US" b="1" dirty="0"/>
              <a:t>fear must be accompanied by, or must involve, a belief that one is in danger</a:t>
            </a:r>
            <a:r>
              <a:rPr lang="en-US" dirty="0"/>
              <a:t>” (Walton 1978, 5).</a:t>
            </a:r>
          </a:p>
          <a:p>
            <a:pPr marL="0" indent="0">
              <a:buNone/>
            </a:pPr>
            <a:endParaRPr lang="en-US" b="1" dirty="0" smtClean="0"/>
          </a:p>
          <a:p>
            <a:r>
              <a:rPr lang="en-US" b="1" dirty="0"/>
              <a:t>POLL: </a:t>
            </a:r>
            <a:r>
              <a:rPr lang="en-US" dirty="0" smtClean="0"/>
              <a:t>According to the above quotation, one’s having a belief that one is in danger is a _____________________ for one to experience fear. </a:t>
            </a:r>
            <a:endParaRPr lang="en-US" dirty="0"/>
          </a:p>
          <a:p>
            <a:pPr marL="731520" lvl="1" indent="-457200">
              <a:buFont typeface="+mj-lt"/>
              <a:buAutoNum type="alphaUcPeriod"/>
            </a:pPr>
            <a:r>
              <a:rPr lang="en-US" dirty="0" smtClean="0"/>
              <a:t>Necessary condition</a:t>
            </a:r>
            <a:endParaRPr lang="en-US" dirty="0"/>
          </a:p>
          <a:p>
            <a:pPr marL="731520" lvl="1" indent="-457200">
              <a:buFont typeface="+mj-lt"/>
              <a:buAutoNum type="alphaUcPeriod"/>
            </a:pPr>
            <a:r>
              <a:rPr lang="en-US" dirty="0" smtClean="0"/>
              <a:t>Sufficient condition</a:t>
            </a:r>
          </a:p>
          <a:p>
            <a:pPr marL="731520" lvl="1" indent="-457200">
              <a:buFont typeface="+mj-lt"/>
              <a:buAutoNum type="alphaUcPeriod"/>
            </a:pPr>
            <a:r>
              <a:rPr lang="en-US" dirty="0" smtClean="0"/>
              <a:t>Both necessary and sufficient condition</a:t>
            </a:r>
            <a:endParaRPr lang="en-US" dirty="0"/>
          </a:p>
          <a:p>
            <a:pPr marL="0" indent="0">
              <a:buNone/>
            </a:pPr>
            <a:endParaRPr lang="en-US" b="1" dirty="0" smtClean="0"/>
          </a:p>
          <a:p>
            <a:pPr marL="0" indent="0">
              <a:buNone/>
            </a:pPr>
            <a:endParaRPr lang="en-US" b="1" dirty="0"/>
          </a:p>
          <a:p>
            <a:pPr marL="0" indent="0">
              <a:buNone/>
            </a:pPr>
            <a:endParaRPr lang="en-US" dirty="0"/>
          </a:p>
          <a:p>
            <a:endParaRPr lang="en-US" dirty="0"/>
          </a:p>
          <a:p>
            <a:pPr marL="0" indent="0">
              <a:buNone/>
            </a:pPr>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12451990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WALTON’S ANSWER </a:t>
            </a:r>
          </a:p>
        </p:txBody>
      </p:sp>
      <p:sp>
        <p:nvSpPr>
          <p:cNvPr id="3" name="Content Placeholder 2"/>
          <p:cNvSpPr>
            <a:spLocks noGrp="1"/>
          </p:cNvSpPr>
          <p:nvPr>
            <p:ph idx="1"/>
          </p:nvPr>
        </p:nvSpPr>
        <p:spPr/>
        <p:txBody>
          <a:bodyPr/>
          <a:lstStyle/>
          <a:p>
            <a:r>
              <a:rPr lang="en-US" dirty="0"/>
              <a:t>“It seems a principle of common sense, one which ought not to be abandoned if there is any reasonable alternative, that </a:t>
            </a:r>
            <a:r>
              <a:rPr lang="en-US" b="1" dirty="0"/>
              <a:t>fear must be accompanied by, or must involve, a belief that one is in danger</a:t>
            </a:r>
            <a:r>
              <a:rPr lang="en-US" dirty="0"/>
              <a:t>” (Walton 1978, 5).</a:t>
            </a:r>
          </a:p>
          <a:p>
            <a:pPr marL="0" indent="0">
              <a:buNone/>
            </a:pPr>
            <a:endParaRPr lang="en-US" b="1" dirty="0" smtClean="0"/>
          </a:p>
          <a:p>
            <a:r>
              <a:rPr lang="en-US" b="1" dirty="0"/>
              <a:t>POLL: </a:t>
            </a:r>
            <a:r>
              <a:rPr lang="en-US" dirty="0"/>
              <a:t>Do you agree with </a:t>
            </a:r>
            <a:r>
              <a:rPr lang="en-US" dirty="0" smtClean="0"/>
              <a:t>Walton?</a:t>
            </a:r>
            <a:endParaRPr lang="en-US" dirty="0"/>
          </a:p>
          <a:p>
            <a:pPr marL="731520" lvl="1" indent="-457200">
              <a:buFont typeface="+mj-lt"/>
              <a:buAutoNum type="alphaUcPeriod"/>
            </a:pPr>
            <a:r>
              <a:rPr lang="en-US" dirty="0"/>
              <a:t>Yes, I agree.</a:t>
            </a:r>
          </a:p>
          <a:p>
            <a:pPr marL="731520" lvl="1" indent="-457200">
              <a:buFont typeface="+mj-lt"/>
              <a:buAutoNum type="alphaUcPeriod"/>
            </a:pPr>
            <a:r>
              <a:rPr lang="en-US" dirty="0"/>
              <a:t>No, I disagree.</a:t>
            </a:r>
          </a:p>
          <a:p>
            <a:endParaRPr lang="en-US" dirty="0"/>
          </a:p>
          <a:p>
            <a:pPr marL="0" indent="0">
              <a:buNone/>
            </a:pPr>
            <a:endParaRPr lang="en-US" b="1" dirty="0" smtClean="0"/>
          </a:p>
          <a:p>
            <a:pPr marL="0" indent="0">
              <a:buNone/>
            </a:pPr>
            <a:endParaRPr lang="en-US" b="1" dirty="0"/>
          </a:p>
          <a:p>
            <a:pPr marL="0" indent="0">
              <a:buNone/>
            </a:pPr>
            <a:endParaRPr lang="en-US" dirty="0"/>
          </a:p>
          <a:p>
            <a:endParaRPr lang="en-US" dirty="0"/>
          </a:p>
          <a:p>
            <a:pPr marL="0" indent="0">
              <a:buNone/>
            </a:pPr>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302371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WALTON’S ANSWER</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Charles’ quasi-fear is genuine fear, then he believes that he is in danger.</a:t>
            </a:r>
          </a:p>
          <a:p>
            <a:pPr marL="457200" indent="-457200">
              <a:buFont typeface="+mj-lt"/>
              <a:buAutoNum type="arabicParenR"/>
            </a:pPr>
            <a:r>
              <a:rPr lang="en-US" dirty="0" smtClean="0"/>
              <a:t>Charles doesn’t believe that he is in danger—he is fully aware that he is watching a work of fiction.</a:t>
            </a:r>
          </a:p>
          <a:p>
            <a:pPr marL="457200" indent="-457200">
              <a:buFont typeface="+mj-lt"/>
              <a:buAutoNum type="arabicParenR"/>
            </a:pPr>
            <a:r>
              <a:rPr lang="en-US" b="1" dirty="0" smtClean="0">
                <a:solidFill>
                  <a:srgbClr val="0000FF"/>
                </a:solidFill>
              </a:rPr>
              <a:t>So:</a:t>
            </a:r>
            <a:r>
              <a:rPr lang="en-US" dirty="0"/>
              <a:t> </a:t>
            </a:r>
            <a:r>
              <a:rPr lang="en-US" dirty="0" smtClean="0"/>
              <a:t>Charles’ quasi-fear is not genuine fear.</a:t>
            </a:r>
            <a:endParaRPr lang="en-US" b="1" dirty="0">
              <a:solidFill>
                <a:srgbClr val="0000FF"/>
              </a:solidFill>
            </a:endParaRPr>
          </a:p>
        </p:txBody>
      </p:sp>
    </p:spTree>
    <p:extLst>
      <p:ext uri="{BB962C8B-B14F-4D97-AF65-F5344CB8AC3E}">
        <p14:creationId xmlns:p14="http://schemas.microsoft.com/office/powerpoint/2010/main" val="32703860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a:t>
            </a:r>
            <a:endParaRPr lang="en-US" dirty="0"/>
          </a:p>
        </p:txBody>
      </p:sp>
      <p:sp>
        <p:nvSpPr>
          <p:cNvPr id="3" name="Content Placeholder 2"/>
          <p:cNvSpPr>
            <a:spLocks noGrp="1"/>
          </p:cNvSpPr>
          <p:nvPr>
            <p:ph idx="1"/>
          </p:nvPr>
        </p:nvSpPr>
        <p:spPr/>
        <p:txBody>
          <a:bodyPr/>
          <a:lstStyle/>
          <a:p>
            <a:r>
              <a:rPr lang="en-US" dirty="0" smtClean="0"/>
              <a:t>Premise (2) (“</a:t>
            </a:r>
            <a:r>
              <a:rPr lang="en-US" b="1" dirty="0"/>
              <a:t>Charles doesn’t believe that he is in danger</a:t>
            </a:r>
            <a:r>
              <a:rPr lang="en-US" dirty="0" smtClean="0"/>
              <a:t>”) is false.</a:t>
            </a:r>
          </a:p>
          <a:p>
            <a:r>
              <a:rPr lang="en-US" dirty="0" smtClean="0"/>
              <a:t>When Charles is in a state of quasi-fear, he </a:t>
            </a:r>
            <a:r>
              <a:rPr lang="en-US" b="1" dirty="0" smtClean="0"/>
              <a:t>does </a:t>
            </a:r>
            <a:r>
              <a:rPr lang="en-US" dirty="0" smtClean="0"/>
              <a:t>(in </a:t>
            </a:r>
            <a:r>
              <a:rPr lang="en-US" b="1" dirty="0" smtClean="0"/>
              <a:t>some sense</a:t>
            </a:r>
            <a:r>
              <a:rPr lang="en-US" dirty="0" smtClean="0"/>
              <a:t>)</a:t>
            </a:r>
            <a:r>
              <a:rPr lang="en-US" b="1" dirty="0" smtClean="0"/>
              <a:t> </a:t>
            </a:r>
            <a:r>
              <a:rPr lang="en-US" dirty="0" smtClean="0"/>
              <a:t>believe that </a:t>
            </a:r>
            <a:r>
              <a:rPr lang="en-US" b="1" dirty="0" smtClean="0"/>
              <a:t>the green slime is a threat</a:t>
            </a:r>
            <a:r>
              <a:rPr lang="en-US" dirty="0" smtClean="0"/>
              <a:t>. </a:t>
            </a:r>
          </a:p>
          <a:p>
            <a:r>
              <a:rPr lang="en-US" dirty="0" smtClean="0"/>
              <a:t>He </a:t>
            </a:r>
            <a:r>
              <a:rPr lang="en-US" b="1" dirty="0" smtClean="0"/>
              <a:t>also </a:t>
            </a:r>
            <a:r>
              <a:rPr lang="en-US" dirty="0" smtClean="0"/>
              <a:t>(in </a:t>
            </a:r>
            <a:r>
              <a:rPr lang="en-US" b="1" dirty="0" smtClean="0"/>
              <a:t>some sense</a:t>
            </a:r>
            <a:r>
              <a:rPr lang="en-US" dirty="0" smtClean="0"/>
              <a:t>) believes that he is watching a work of fiction</a:t>
            </a:r>
            <a:r>
              <a:rPr lang="en-US" dirty="0"/>
              <a:t> </a:t>
            </a:r>
            <a:r>
              <a:rPr lang="en-US" dirty="0" smtClean="0"/>
              <a:t>and that </a:t>
            </a:r>
            <a:r>
              <a:rPr lang="en-US" b="1" dirty="0" smtClean="0"/>
              <a:t>he is in no danger at all</a:t>
            </a:r>
            <a:r>
              <a:rPr lang="en-US" dirty="0" smtClean="0"/>
              <a:t>.</a:t>
            </a:r>
          </a:p>
          <a:p>
            <a:r>
              <a:rPr lang="en-US" dirty="0" smtClean="0"/>
              <a:t>These two beliefs coexist. </a:t>
            </a:r>
          </a:p>
          <a:p>
            <a:r>
              <a:rPr lang="en-US" dirty="0" smtClean="0"/>
              <a:t>We indicate this by saying that people like Charles “</a:t>
            </a:r>
            <a:r>
              <a:rPr lang="en-US" b="1" dirty="0">
                <a:solidFill>
                  <a:srgbClr val="0000FF"/>
                </a:solidFill>
              </a:rPr>
              <a:t>suspend their disbelief</a:t>
            </a:r>
            <a:r>
              <a:rPr lang="en-US" dirty="0" smtClean="0"/>
              <a:t>.”</a:t>
            </a:r>
          </a:p>
          <a:p>
            <a:r>
              <a:rPr lang="en-US" dirty="0" smtClean="0"/>
              <a:t>But what does that talk </a:t>
            </a:r>
            <a:r>
              <a:rPr lang="en-US" b="1" dirty="0" smtClean="0"/>
              <a:t>actually amount to</a:t>
            </a:r>
            <a:r>
              <a:rPr lang="en-US" dirty="0" smtClean="0"/>
              <a:t>?</a:t>
            </a:r>
          </a:p>
          <a:p>
            <a:endParaRPr lang="en-US" dirty="0" smtClean="0"/>
          </a:p>
        </p:txBody>
      </p:sp>
    </p:spTree>
    <p:extLst>
      <p:ext uri="{BB962C8B-B14F-4D97-AF65-F5344CB8AC3E}">
        <p14:creationId xmlns:p14="http://schemas.microsoft.com/office/powerpoint/2010/main" val="3878145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#1</a:t>
            </a:r>
            <a:endParaRPr lang="en-US" dirty="0"/>
          </a:p>
        </p:txBody>
      </p:sp>
      <p:sp>
        <p:nvSpPr>
          <p:cNvPr id="3" name="Content Placeholder 2"/>
          <p:cNvSpPr>
            <a:spLocks noGrp="1"/>
          </p:cNvSpPr>
          <p:nvPr>
            <p:ph idx="1"/>
          </p:nvPr>
        </p:nvSpPr>
        <p:spPr/>
        <p:txBody>
          <a:bodyPr/>
          <a:lstStyle/>
          <a:p>
            <a:r>
              <a:rPr lang="en-US" dirty="0" smtClean="0"/>
              <a:t>Charles </a:t>
            </a:r>
            <a:r>
              <a:rPr lang="en-US" b="1" dirty="0">
                <a:solidFill>
                  <a:srgbClr val="0000FF"/>
                </a:solidFill>
              </a:rPr>
              <a:t>half believes </a:t>
            </a:r>
            <a:r>
              <a:rPr lang="en-US" dirty="0" smtClean="0"/>
              <a:t>that the slime is a threat. </a:t>
            </a:r>
            <a:r>
              <a:rPr lang="en-US" b="1" dirty="0" smtClean="0">
                <a:solidFill>
                  <a:srgbClr val="0000FF"/>
                </a:solidFill>
              </a:rPr>
              <a:t> </a:t>
            </a:r>
            <a:endParaRPr lang="en-US" dirty="0" smtClean="0"/>
          </a:p>
          <a:p>
            <a:r>
              <a:rPr lang="en-US" dirty="0" smtClean="0"/>
              <a:t>Problems:</a:t>
            </a:r>
          </a:p>
          <a:p>
            <a:pPr lvl="1">
              <a:buFontTx/>
              <a:buChar char="-"/>
            </a:pPr>
            <a:r>
              <a:rPr lang="en-US" dirty="0" smtClean="0"/>
              <a:t>Charles’ behavior counts heavily against this.</a:t>
            </a:r>
          </a:p>
          <a:p>
            <a:pPr lvl="1">
              <a:buFontTx/>
              <a:buChar char="-"/>
            </a:pPr>
            <a:r>
              <a:rPr lang="en-US" dirty="0" smtClean="0"/>
              <a:t>Charles’ quasi-fear symptoms are indicative of </a:t>
            </a:r>
            <a:r>
              <a:rPr lang="en-US" b="1" dirty="0" smtClean="0"/>
              <a:t>intense fear </a:t>
            </a:r>
            <a:r>
              <a:rPr lang="en-US" dirty="0" smtClean="0"/>
              <a:t>if they are indicative of fear at all—not some watered-down </a:t>
            </a:r>
            <a:r>
              <a:rPr lang="en-US" b="1" dirty="0" smtClean="0"/>
              <a:t>half-fear</a:t>
            </a:r>
            <a:r>
              <a:rPr lang="en-US" dirty="0"/>
              <a:t>!</a:t>
            </a:r>
            <a:endParaRPr lang="en-US" dirty="0" smtClean="0"/>
          </a:p>
          <a:p>
            <a:pPr>
              <a:buFontTx/>
              <a:buChar char="-"/>
            </a:pPr>
            <a:endParaRPr lang="en-US" dirty="0" smtClean="0"/>
          </a:p>
          <a:p>
            <a:endParaRPr lang="en-US" dirty="0"/>
          </a:p>
        </p:txBody>
      </p:sp>
    </p:spTree>
    <p:extLst>
      <p:ext uri="{BB962C8B-B14F-4D97-AF65-F5344CB8AC3E}">
        <p14:creationId xmlns:p14="http://schemas.microsoft.com/office/powerpoint/2010/main" val="1784647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14265</TotalTime>
  <Words>1714</Words>
  <Application>Microsoft Macintosh PowerPoint</Application>
  <PresentationFormat>On-screen Show (4:3)</PresentationFormat>
  <Paragraphs>143</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Fearing fictions</vt:lpstr>
      <vt:lpstr>THE QUESTION</vt:lpstr>
      <vt:lpstr>THE QUESTION</vt:lpstr>
      <vt:lpstr>THE QUESTION</vt:lpstr>
      <vt:lpstr>WALTON’S ANSWER </vt:lpstr>
      <vt:lpstr>WALTON’S ANSWER </vt:lpstr>
      <vt:lpstr>WALTON’S ANSWER</vt:lpstr>
      <vt:lpstr>ALTERNATIVES</vt:lpstr>
      <vt:lpstr>ALTERNATIVE #1</vt:lpstr>
      <vt:lpstr>ALTERNATIVE #2</vt:lpstr>
      <vt:lpstr>ALTERNATIVE #3</vt:lpstr>
      <vt:lpstr>WALTON’S TASK</vt:lpstr>
      <vt:lpstr>Games of make-believe</vt:lpstr>
      <vt:lpstr>FICTIONAL PROPOSITIONS</vt:lpstr>
      <vt:lpstr>FICTIONAL PROPOSITIONS</vt:lpstr>
      <vt:lpstr>FICTIONAL PROPOSITIONS</vt:lpstr>
      <vt:lpstr>FICTIONAL PROPOSITIONS</vt:lpstr>
      <vt:lpstr>FICTIONAL PROPOSITIONS</vt:lpstr>
      <vt:lpstr>FICTIONAL PROPOSITIONS</vt:lpstr>
      <vt:lpstr>GAMES OF MAKE-BELIEVE</vt:lpstr>
      <vt:lpstr>GAMES OF MAKE-BELIEVE</vt:lpstr>
      <vt:lpstr>WALTON’S THEORY APPLIED</vt:lpstr>
      <vt:lpstr>WALTON’S THEORY APPLIED</vt:lpstr>
      <vt:lpstr>WALTON’S THEORY APPLIED</vt:lpstr>
      <vt:lpstr>WALTON’S THEORY APPLIED</vt:lpstr>
      <vt:lpstr>WALTON’S THEORY APPLIED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1313</cp:revision>
  <dcterms:created xsi:type="dcterms:W3CDTF">2016-04-06T08:49:02Z</dcterms:created>
  <dcterms:modified xsi:type="dcterms:W3CDTF">2019-10-13T07:40:20Z</dcterms:modified>
</cp:coreProperties>
</file>