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3"/>
  </p:notesMasterIdLst>
  <p:sldIdLst>
    <p:sldId id="784" r:id="rId2"/>
    <p:sldId id="785" r:id="rId3"/>
    <p:sldId id="793" r:id="rId4"/>
    <p:sldId id="795" r:id="rId5"/>
    <p:sldId id="787" r:id="rId6"/>
    <p:sldId id="788" r:id="rId7"/>
    <p:sldId id="789" r:id="rId8"/>
    <p:sldId id="790" r:id="rId9"/>
    <p:sldId id="791" r:id="rId10"/>
    <p:sldId id="792" r:id="rId11"/>
    <p:sldId id="782" r:id="rId12"/>
    <p:sldId id="712" r:id="rId13"/>
    <p:sldId id="713" r:id="rId14"/>
    <p:sldId id="794" r:id="rId15"/>
    <p:sldId id="722" r:id="rId16"/>
    <p:sldId id="697" r:id="rId17"/>
    <p:sldId id="728" r:id="rId18"/>
    <p:sldId id="741" r:id="rId19"/>
    <p:sldId id="742" r:id="rId20"/>
    <p:sldId id="743" r:id="rId21"/>
    <p:sldId id="745" r:id="rId22"/>
    <p:sldId id="750" r:id="rId23"/>
    <p:sldId id="732" r:id="rId24"/>
    <p:sldId id="731" r:id="rId25"/>
    <p:sldId id="733" r:id="rId26"/>
    <p:sldId id="746" r:id="rId27"/>
    <p:sldId id="747" r:id="rId28"/>
    <p:sldId id="752" r:id="rId29"/>
    <p:sldId id="753" r:id="rId30"/>
    <p:sldId id="755" r:id="rId31"/>
    <p:sldId id="76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677" autoAdjust="0"/>
  </p:normalViewPr>
  <p:slideViewPr>
    <p:cSldViewPr snapToGrid="0" snapToObjects="1">
      <p:cViewPr>
        <p:scale>
          <a:sx n="90" d="100"/>
          <a:sy n="90" d="100"/>
        </p:scale>
        <p:origin x="-8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There is, roughly, a distinct fictional world corresponding to each novel, painting, film, game of make-believe, dream, or daydream” (11</a:t>
            </a:r>
            <a:r>
              <a:rPr lang="en-US" sz="1200"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4</a:t>
            </a:fld>
            <a:endParaRPr lang="en-US"/>
          </a:p>
        </p:txBody>
      </p:sp>
    </p:spTree>
    <p:extLst>
      <p:ext uri="{BB962C8B-B14F-4D97-AF65-F5344CB8AC3E}">
        <p14:creationId xmlns:p14="http://schemas.microsoft.com/office/powerpoint/2010/main" val="2224385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“An on-stage actor, by contrast, generates make-believe truths solely by his acting, by his behavior. Whether it is make-believe that the character portrayed is afraid or not depends just on what the actor says and does and how he contorts his face, regardless of what he actually thinks or feels. It makes no difference whether his actual emotional state is anything like fear” (14</a:t>
            </a:r>
            <a:r>
              <a:rPr lang="en-US" dirty="0" smtClean="0"/>
              <a:t>).</a:t>
            </a:r>
            <a:endParaRPr lang="en-US" dirty="0" smtClean="0"/>
          </a:p>
          <a:p>
            <a:pPr marL="171450" indent="-171450">
              <a:buFont typeface="Arial"/>
              <a:buChar char="•"/>
            </a:pPr>
            <a:r>
              <a:rPr lang="en-US" dirty="0" smtClean="0"/>
              <a:t>“This is how our conventions for theater work, and it is entirely reasonable that they should work this way. Audiences cannot be expected to have a clear idea of an actor's personal thoughts and feelings while he is performing” (14</a:t>
            </a:r>
            <a:r>
              <a:rPr lang="en-US" dirty="0" smtClean="0"/>
              <a:t>).</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Transition: another difference is that the world is</a:t>
            </a:r>
            <a:r>
              <a:rPr lang="en-US" baseline="0" dirty="0" smtClean="0"/>
              <a:t> privately recognized.</a:t>
            </a:r>
            <a:endParaRPr lang="en-US"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17</a:t>
            </a:fld>
            <a:endParaRPr lang="en-US"/>
          </a:p>
        </p:txBody>
      </p:sp>
    </p:spTree>
    <p:extLst>
      <p:ext uri="{BB962C8B-B14F-4D97-AF65-F5344CB8AC3E}">
        <p14:creationId xmlns:p14="http://schemas.microsoft.com/office/powerpoint/2010/main" val="3713292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18</a:t>
            </a:fld>
            <a:endParaRPr lang="en-US"/>
          </a:p>
        </p:txBody>
      </p:sp>
    </p:spTree>
    <p:extLst>
      <p:ext uri="{BB962C8B-B14F-4D97-AF65-F5344CB8AC3E}">
        <p14:creationId xmlns:p14="http://schemas.microsoft.com/office/powerpoint/2010/main" val="401068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“But Charles recognizes, in addition, a larger world in which these make-believe truths are joined by truths generated by Charles's experience as he watches the movie, and also by truths generated by the images on the screen and Charles's experience together. It is only in this more inclusive world that make-believedly Charles fears the slime. (And it is the larger world that occupies Charles's attention when he is caught up in the movie.)” (18).</a:t>
            </a:r>
          </a:p>
        </p:txBody>
      </p:sp>
      <p:sp>
        <p:nvSpPr>
          <p:cNvPr id="4" name="Slide Number Placeholder 3"/>
          <p:cNvSpPr>
            <a:spLocks noGrp="1"/>
          </p:cNvSpPr>
          <p:nvPr>
            <p:ph type="sldNum" sz="quarter" idx="10"/>
          </p:nvPr>
        </p:nvSpPr>
        <p:spPr/>
        <p:txBody>
          <a:bodyPr/>
          <a:lstStyle/>
          <a:p>
            <a:fld id="{A750A182-F080-BA40-A1F2-AB9B5BAA0E59}" type="slidenum">
              <a:rPr lang="en-US" smtClean="0"/>
              <a:t>20</a:t>
            </a:fld>
            <a:endParaRPr lang="en-US"/>
          </a:p>
        </p:txBody>
      </p:sp>
    </p:spTree>
    <p:extLst>
      <p:ext uri="{BB962C8B-B14F-4D97-AF65-F5344CB8AC3E}">
        <p14:creationId xmlns:p14="http://schemas.microsoft.com/office/powerpoint/2010/main" val="3781039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Transition: “Representational works of art generate make-believe truths” (Walton 1978, 12).</a:t>
            </a:r>
          </a:p>
        </p:txBody>
      </p:sp>
      <p:sp>
        <p:nvSpPr>
          <p:cNvPr id="4" name="Slide Number Placeholder 3"/>
          <p:cNvSpPr>
            <a:spLocks noGrp="1"/>
          </p:cNvSpPr>
          <p:nvPr>
            <p:ph type="sldNum" sz="quarter" idx="10"/>
          </p:nvPr>
        </p:nvSpPr>
        <p:spPr/>
        <p:txBody>
          <a:bodyPr/>
          <a:lstStyle/>
          <a:p>
            <a:fld id="{A750A182-F080-BA40-A1F2-AB9B5BAA0E59}" type="slidenum">
              <a:rPr lang="en-US" smtClean="0"/>
              <a:t>22</a:t>
            </a:fld>
            <a:endParaRPr lang="en-US"/>
          </a:p>
        </p:txBody>
      </p:sp>
    </p:spTree>
    <p:extLst>
      <p:ext uri="{BB962C8B-B14F-4D97-AF65-F5344CB8AC3E}">
        <p14:creationId xmlns:p14="http://schemas.microsoft.com/office/powerpoint/2010/main" val="98545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“But more needs to be said in support of my claim that this is a make-believe truth. What needs to be established is that the relevant principle of make-believe is accepted or recognized by someone, that someone understands it to be in force. I contend that Charles, at least, does so understand it” (16).</a:t>
            </a:r>
          </a:p>
        </p:txBody>
      </p:sp>
      <p:sp>
        <p:nvSpPr>
          <p:cNvPr id="4" name="Slide Number Placeholder 3"/>
          <p:cNvSpPr>
            <a:spLocks noGrp="1"/>
          </p:cNvSpPr>
          <p:nvPr>
            <p:ph type="sldNum" sz="quarter" idx="10"/>
          </p:nvPr>
        </p:nvSpPr>
        <p:spPr/>
        <p:txBody>
          <a:bodyPr/>
          <a:lstStyle/>
          <a:p>
            <a:fld id="{A750A182-F080-BA40-A1F2-AB9B5BAA0E59}" type="slidenum">
              <a:rPr lang="en-US" smtClean="0"/>
              <a:t>23</a:t>
            </a:fld>
            <a:endParaRPr lang="en-US"/>
          </a:p>
        </p:txBody>
      </p:sp>
    </p:spTree>
    <p:extLst>
      <p:ext uri="{BB962C8B-B14F-4D97-AF65-F5344CB8AC3E}">
        <p14:creationId xmlns:p14="http://schemas.microsoft.com/office/powerpoint/2010/main" val="229533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Transition:</a:t>
            </a:r>
            <a:r>
              <a:rPr lang="en-US" baseline="0" dirty="0" smtClean="0"/>
              <a:t> pause for questions.</a:t>
            </a:r>
          </a:p>
          <a:p>
            <a:pPr marL="171450" indent="-171450">
              <a:buFont typeface="Arial"/>
              <a:buChar char="•"/>
            </a:pPr>
            <a:r>
              <a:rPr lang="en-US" baseline="0" dirty="0" smtClean="0"/>
              <a:t>Then show clip.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24</a:t>
            </a:fld>
            <a:endParaRPr lang="en-US"/>
          </a:p>
        </p:txBody>
      </p:sp>
    </p:spTree>
    <p:extLst>
      <p:ext uri="{BB962C8B-B14F-4D97-AF65-F5344CB8AC3E}">
        <p14:creationId xmlns:p14="http://schemas.microsoft.com/office/powerpoint/2010/main" val="2295339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Compare how ridiculous it would be for an actor playing Horatio in a performance of Hamlet to exclaim, when the ghost appears, ‘Look, my lord, it comes, in the fictional world of the play!’” (19).</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26</a:t>
            </a:fld>
            <a:endParaRPr lang="en-US"/>
          </a:p>
        </p:txBody>
      </p:sp>
    </p:spTree>
    <p:extLst>
      <p:ext uri="{BB962C8B-B14F-4D97-AF65-F5344CB8AC3E}">
        <p14:creationId xmlns:p14="http://schemas.microsoft.com/office/powerpoint/2010/main" val="2068719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Compare how ridiculous it would be for an actor playing Horatio in a performance of Hamlet to exclaim, when the ghost appears, ‘Look, my lord, it comes, in the fictional world of the play!’” (19).</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27</a:t>
            </a:fld>
            <a:endParaRPr lang="en-US"/>
          </a:p>
        </p:txBody>
      </p:sp>
    </p:spTree>
    <p:extLst>
      <p:ext uri="{BB962C8B-B14F-4D97-AF65-F5344CB8AC3E}">
        <p14:creationId xmlns:p14="http://schemas.microsoft.com/office/powerpoint/2010/main" val="1541114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You</a:t>
            </a:r>
            <a:r>
              <a:rPr lang="en-US" baseline="0" dirty="0" smtClean="0"/>
              <a:t> might say that photographs are distinctive in that they always have existential import.</a:t>
            </a:r>
            <a:endParaRPr lang="en-US" dirty="0" smtClean="0"/>
          </a:p>
          <a:p>
            <a:pPr marL="171450" indent="-171450">
              <a:buFont typeface="Arial"/>
              <a:buChar char="•"/>
            </a:pPr>
            <a:r>
              <a:rPr lang="en-US" dirty="0" smtClean="0"/>
              <a:t>“Those who see a sharp contrast between photographs and paintings clearly think that it obtains</a:t>
            </a:r>
            <a:r>
              <a:rPr lang="en-US" baseline="0" dirty="0" smtClean="0"/>
              <a:t> no less when paintings depict real things than when they do not, and even when viewers fully realize that they do” (251).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28</a:t>
            </a:fld>
            <a:endParaRPr lang="en-US"/>
          </a:p>
        </p:txBody>
      </p:sp>
    </p:spTree>
    <p:extLst>
      <p:ext uri="{BB962C8B-B14F-4D97-AF65-F5344CB8AC3E}">
        <p14:creationId xmlns:p14="http://schemas.microsoft.com/office/powerpoint/2010/main" val="3772252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“But the person is, actually, in a distinctive psychological (emotional?) state, even if that state is not pity or worry or hate or envy. And his</a:t>
            </a:r>
            <a:r>
              <a:rPr lang="en-US" baseline="0" dirty="0" smtClean="0"/>
              <a:t> being in this state is a result of his awareness of certain make-believe truths: that make-believedly Willy is an innocent victim of cruel circumstances, that make-believedly Tom and Becky might perish in the cave, that make-believedly Iago deceived Othello about Desdemona, that make-believedly Superman can do almost anything. The fact that the person’s psychological state is as it is, and is caused by such beliefs, makes it make-believe that he pities willy, worries about Tom and Becky, hates Iago, or envies Superman” (21).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29</a:t>
            </a:fld>
            <a:endParaRPr lang="en-US"/>
          </a:p>
        </p:txBody>
      </p:sp>
    </p:spTree>
    <p:extLst>
      <p:ext uri="{BB962C8B-B14F-4D97-AF65-F5344CB8AC3E}">
        <p14:creationId xmlns:p14="http://schemas.microsoft.com/office/powerpoint/2010/main" val="30063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Imagining is not always a deliberate, self-conscious act. We sometimes find ourselves imagining things more or less spontaneously, without having decided to do so. Thoughts pop into our heads unbidden. Dreams can be understood as simply very spontaneous imaginings” (11).</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1328744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“But more needs to be said in support of my claim that this is a make-believe truth. What needs to be established is that the relevant principle of make-believe is accepted or recognized by someone, that someone understands it to be in force. I contend that Charles, at least, does so understand it” (16).</a:t>
            </a:r>
          </a:p>
        </p:txBody>
      </p:sp>
      <p:sp>
        <p:nvSpPr>
          <p:cNvPr id="4" name="Slide Number Placeholder 3"/>
          <p:cNvSpPr>
            <a:spLocks noGrp="1"/>
          </p:cNvSpPr>
          <p:nvPr>
            <p:ph type="sldNum" sz="quarter" idx="10"/>
          </p:nvPr>
        </p:nvSpPr>
        <p:spPr/>
        <p:txBody>
          <a:bodyPr/>
          <a:lstStyle/>
          <a:p>
            <a:fld id="{A750A182-F080-BA40-A1F2-AB9B5BAA0E59}" type="slidenum">
              <a:rPr lang="en-US" smtClean="0"/>
              <a:t>30</a:t>
            </a:fld>
            <a:endParaRPr lang="en-US"/>
          </a:p>
        </p:txBody>
      </p:sp>
    </p:spTree>
    <p:extLst>
      <p:ext uri="{BB962C8B-B14F-4D97-AF65-F5344CB8AC3E}">
        <p14:creationId xmlns:p14="http://schemas.microsoft.com/office/powerpoint/2010/main" val="2295339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“My theory provides a neat explanation. It is merely make-believe that the spectator sympathizes with the heroine and wants her to escape. And he (really) wants it to be make-believe that she suffers a cruel end. He does not have conflicting desires. Nor, for that matter, is it make-believe that he does” (25).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Mention children</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Transition… </a:t>
            </a:r>
            <a:r>
              <a:rPr lang="en-US" i="1" dirty="0" smtClean="0"/>
              <a:t>The Wailing</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31</a:t>
            </a:fld>
            <a:endParaRPr lang="en-US"/>
          </a:p>
        </p:txBody>
      </p:sp>
    </p:spTree>
    <p:extLst>
      <p:ext uri="{BB962C8B-B14F-4D97-AF65-F5344CB8AC3E}">
        <p14:creationId xmlns:p14="http://schemas.microsoft.com/office/powerpoint/2010/main" val="130127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Personal game</a:t>
            </a:r>
          </a:p>
        </p:txBody>
      </p:sp>
      <p:sp>
        <p:nvSpPr>
          <p:cNvPr id="4" name="Slide Number Placeholder 3"/>
          <p:cNvSpPr>
            <a:spLocks noGrp="1"/>
          </p:cNvSpPr>
          <p:nvPr>
            <p:ph type="sldNum" sz="quarter" idx="10"/>
          </p:nvPr>
        </p:nvSpPr>
        <p:spPr/>
        <p:txBody>
          <a:bodyPr/>
          <a:lstStyle/>
          <a:p>
            <a:fld id="{A750A182-F080-BA40-A1F2-AB9B5BAA0E59}" type="slidenum">
              <a:rPr lang="en-US" smtClean="0"/>
              <a:t>8</a:t>
            </a:fld>
            <a:endParaRPr lang="en-US"/>
          </a:p>
        </p:txBody>
      </p:sp>
    </p:spTree>
    <p:extLst>
      <p:ext uri="{BB962C8B-B14F-4D97-AF65-F5344CB8AC3E}">
        <p14:creationId xmlns:p14="http://schemas.microsoft.com/office/powerpoint/2010/main" val="391928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When children agree to let globs of mud ‘be’ pies they are in effect establishing a great many unstated principles linking make-believe properties of pies to properties of globs. It is implicitly understood that the size and shape of globs determine the make-believe size and shape of pies; it is understood, for example, that make-believedly a pie is one </a:t>
            </a:r>
            <a:r>
              <a:rPr lang="en-US" sz="1200" kern="1200" dirty="0" err="1" smtClean="0">
                <a:solidFill>
                  <a:schemeClr val="tx1"/>
                </a:solidFill>
                <a:effectLst/>
                <a:latin typeface="+mn-lt"/>
                <a:ea typeface="+mn-ea"/>
                <a:cs typeface="+mn-cs"/>
              </a:rPr>
              <a:t>handspan</a:t>
            </a:r>
            <a:r>
              <a:rPr lang="en-US" sz="1200" kern="1200" dirty="0" smtClean="0">
                <a:solidFill>
                  <a:schemeClr val="tx1"/>
                </a:solidFill>
                <a:effectLst/>
                <a:latin typeface="+mn-lt"/>
                <a:ea typeface="+mn-ea"/>
                <a:cs typeface="+mn-cs"/>
              </a:rPr>
              <a:t> across just in case that is the size of the appropriate glob. It is understood also that if Johnnie throws a glob at Mary then make-believedly Johnnie throws a pie at Mary. (It is not understood that if a glob is 40 per cent clay then make- believedly a pie is 40 per cent clay.)” (11).</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9</a:t>
            </a:fld>
            <a:endParaRPr lang="en-US"/>
          </a:p>
        </p:txBody>
      </p:sp>
    </p:spTree>
    <p:extLst>
      <p:ext uri="{BB962C8B-B14F-4D97-AF65-F5344CB8AC3E}">
        <p14:creationId xmlns:p14="http://schemas.microsoft.com/office/powerpoint/2010/main" val="161520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Transition: “Representational works of art generate make-believe truths” (Walton 1978, 12).</a:t>
            </a:r>
          </a:p>
        </p:txBody>
      </p:sp>
      <p:sp>
        <p:nvSpPr>
          <p:cNvPr id="4" name="Slide Number Placeholder 3"/>
          <p:cNvSpPr>
            <a:spLocks noGrp="1"/>
          </p:cNvSpPr>
          <p:nvPr>
            <p:ph type="sldNum" sz="quarter" idx="10"/>
          </p:nvPr>
        </p:nvSpPr>
        <p:spPr/>
        <p:txBody>
          <a:bodyPr/>
          <a:lstStyle/>
          <a:p>
            <a:fld id="{A750A182-F080-BA40-A1F2-AB9B5BAA0E59}" type="slidenum">
              <a:rPr lang="en-US" smtClean="0"/>
              <a:t>11</a:t>
            </a:fld>
            <a:endParaRPr lang="en-US"/>
          </a:p>
        </p:txBody>
      </p:sp>
    </p:spTree>
    <p:extLst>
      <p:ext uri="{BB962C8B-B14F-4D97-AF65-F5344CB8AC3E}">
        <p14:creationId xmlns:p14="http://schemas.microsoft.com/office/powerpoint/2010/main" val="98545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Transition: “Representational works of art generate make-believe truths” (Walton 1978, 12).</a:t>
            </a:r>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230442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“Representational works of art generate make-believe truths” (Walton 1978, 12).</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13</a:t>
            </a:fld>
            <a:endParaRPr lang="en-US"/>
          </a:p>
        </p:txBody>
      </p:sp>
    </p:spTree>
    <p:extLst>
      <p:ext uri="{BB962C8B-B14F-4D97-AF65-F5344CB8AC3E}">
        <p14:creationId xmlns:p14="http://schemas.microsoft.com/office/powerpoint/2010/main" val="364317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Transition:</a:t>
            </a:r>
            <a:r>
              <a:rPr lang="en-US" baseline="0" dirty="0" smtClean="0"/>
              <a:t> pause for questions.</a:t>
            </a:r>
          </a:p>
          <a:p>
            <a:pPr marL="171450" indent="-171450">
              <a:buFont typeface="Arial"/>
              <a:buChar char="•"/>
            </a:pPr>
            <a:r>
              <a:rPr lang="en-US" baseline="0" dirty="0" smtClean="0"/>
              <a:t>Then show clip.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2295339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“An on-stage actor, by contrast, generates make-believe truths solely by his acting, by his behavior. Whether it is make-believe that the character portrayed is afraid or not depends just on what the actor says and does and how he contorts his face, regardless of what he actually thinks or feels. It makes no difference whether his actual emotional state is anything like fear” (14</a:t>
            </a:r>
            <a:r>
              <a:rPr lang="en-US" dirty="0" smtClean="0"/>
              <a:t>).</a:t>
            </a:r>
            <a:endParaRPr lang="en-US" dirty="0" smtClean="0"/>
          </a:p>
          <a:p>
            <a:pPr marL="171450" indent="-171450">
              <a:buFont typeface="Arial"/>
              <a:buChar char="•"/>
            </a:pPr>
            <a:r>
              <a:rPr lang="en-US" dirty="0" smtClean="0"/>
              <a:t>“This is how our conventions for theater work, and it is entirely reasonable that they should work this way. Audiences cannot be expected to have a clear idea of an actor's personal thoughts and feelings while he is performing” (14</a:t>
            </a:r>
            <a:r>
              <a:rPr lang="en-US" dirty="0" smtClean="0"/>
              <a:t>).</a:t>
            </a:r>
            <a:endParaRPr lang="en-US" dirty="0" smtClean="0"/>
          </a:p>
          <a:p>
            <a:pPr marL="171450" indent="-171450">
              <a:buFont typeface="Arial"/>
              <a:buChar char="•"/>
            </a:pPr>
            <a:endParaRPr lang="en-US"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280836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October 13,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Sunday, October 13,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October 13,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October 13,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2.wdp"/><Relationship Id="rId5" Type="http://schemas.openxmlformats.org/officeDocument/2006/relationships/image" Target="../media/image13.jp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microsoft.com/office/2007/relationships/hdphoto" Target="../media/hdphoto1.wdp"/><Relationship Id="rId6" Type="http://schemas.openxmlformats.org/officeDocument/2006/relationships/image" Target="../media/image12.jpeg"/><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g"/><Relationship Id="rId5"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FICTIONAL PROPOSITIONS</a:t>
            </a:r>
          </a:p>
        </p:txBody>
      </p:sp>
      <p:sp>
        <p:nvSpPr>
          <p:cNvPr id="3" name="Content Placeholder 2"/>
          <p:cNvSpPr>
            <a:spLocks noGrp="1"/>
          </p:cNvSpPr>
          <p:nvPr>
            <p:ph idx="1"/>
          </p:nvPr>
        </p:nvSpPr>
        <p:spPr/>
        <p:txBody>
          <a:bodyPr/>
          <a:lstStyle/>
          <a:p>
            <a:r>
              <a:rPr lang="en-US" dirty="0" smtClean="0"/>
              <a:t>A </a:t>
            </a:r>
            <a:r>
              <a:rPr lang="en-US" b="1" dirty="0">
                <a:solidFill>
                  <a:srgbClr val="0000FF"/>
                </a:solidFill>
              </a:rPr>
              <a:t>sentential operator </a:t>
            </a:r>
            <a:r>
              <a:rPr lang="en-US" dirty="0" smtClean="0"/>
              <a:t>is an expression that combines with a sentence to form a new sentence.</a:t>
            </a:r>
          </a:p>
          <a:p>
            <a:r>
              <a:rPr lang="en-US" dirty="0" smtClean="0"/>
              <a:t>The </a:t>
            </a:r>
            <a:r>
              <a:rPr lang="en-US" b="1" dirty="0" smtClean="0"/>
              <a:t>resulting</a:t>
            </a:r>
            <a:r>
              <a:rPr lang="en-US" dirty="0" smtClean="0"/>
              <a:t> sentence may differ in </a:t>
            </a:r>
            <a:r>
              <a:rPr lang="en-US" b="1" dirty="0">
                <a:solidFill>
                  <a:srgbClr val="0000FF"/>
                </a:solidFill>
              </a:rPr>
              <a:t>truth-value </a:t>
            </a:r>
            <a:r>
              <a:rPr lang="en-US" dirty="0" smtClean="0"/>
              <a:t>from the </a:t>
            </a:r>
            <a:r>
              <a:rPr lang="en-US" b="1" dirty="0" smtClean="0"/>
              <a:t>original</a:t>
            </a:r>
            <a:r>
              <a:rPr lang="en-US" dirty="0" smtClean="0"/>
              <a:t>.</a:t>
            </a:r>
          </a:p>
          <a:p>
            <a:endParaRPr lang="en-US" dirty="0"/>
          </a:p>
        </p:txBody>
      </p:sp>
    </p:spTree>
    <p:extLst>
      <p:ext uri="{BB962C8B-B14F-4D97-AF65-F5344CB8AC3E}">
        <p14:creationId xmlns:p14="http://schemas.microsoft.com/office/powerpoint/2010/main" val="3785789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WALTON’S THEORY APPLIED</a:t>
            </a:r>
          </a:p>
        </p:txBody>
      </p:sp>
      <p:sp>
        <p:nvSpPr>
          <p:cNvPr id="3" name="Content Placeholder 2"/>
          <p:cNvSpPr>
            <a:spLocks noGrp="1"/>
          </p:cNvSpPr>
          <p:nvPr>
            <p:ph idx="1"/>
          </p:nvPr>
        </p:nvSpPr>
        <p:spPr/>
        <p:txBody>
          <a:bodyPr/>
          <a:lstStyle/>
          <a:p>
            <a:r>
              <a:rPr lang="en-US" dirty="0" smtClean="0"/>
              <a:t>“</a:t>
            </a:r>
            <a:r>
              <a:rPr lang="en-US" b="1" dirty="0"/>
              <a:t>Why is it so natural to describe Charles as afraid of the slime, if he is not, and how is his experience to be characterized? </a:t>
            </a:r>
            <a:r>
              <a:rPr lang="en-US" dirty="0"/>
              <a:t>In what follows I shall develop a </a:t>
            </a:r>
            <a:r>
              <a:rPr lang="en-US" b="1" dirty="0"/>
              <a:t>theory</a:t>
            </a:r>
            <a:r>
              <a:rPr lang="en-US" dirty="0"/>
              <a:t> to answer these </a:t>
            </a:r>
            <a:r>
              <a:rPr lang="en-US" dirty="0" smtClean="0"/>
              <a:t>questions” (</a:t>
            </a:r>
            <a:r>
              <a:rPr lang="en-US" dirty="0"/>
              <a:t>Walton 1978, </a:t>
            </a:r>
            <a:r>
              <a:rPr lang="en-US" dirty="0" smtClean="0"/>
              <a:t>10).</a:t>
            </a:r>
          </a:p>
          <a:p>
            <a:endParaRPr lang="en-US" dirty="0"/>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14325992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WALTON’S THEORY APPLIED</a:t>
            </a:r>
            <a:endParaRPr lang="en-US" dirty="0"/>
          </a:p>
        </p:txBody>
      </p:sp>
      <p:pic>
        <p:nvPicPr>
          <p:cNvPr id="4" name="Picture 3" descr="meta_california_2.jpg"/>
          <p:cNvPicPr>
            <a:picLocks noChangeAspect="1"/>
          </p:cNvPicPr>
          <p:nvPr/>
        </p:nvPicPr>
        <p:blipFill rotWithShape="1">
          <a:blip r:embed="rId3" cstate="print">
            <a:extLst>
              <a:ext uri="{28A0092B-C50C-407E-A947-70E740481C1C}">
                <a14:useLocalDpi xmlns:a14="http://schemas.microsoft.com/office/drawing/2010/main" val="0"/>
              </a:ext>
            </a:extLst>
          </a:blip>
          <a:srcRect b="5960"/>
          <a:stretch/>
        </p:blipFill>
        <p:spPr>
          <a:xfrm>
            <a:off x="5840041" y="1446676"/>
            <a:ext cx="2682661" cy="2121648"/>
          </a:xfrm>
          <a:prstGeom prst="rect">
            <a:avLst/>
          </a:prstGeom>
        </p:spPr>
      </p:pic>
      <p:sp>
        <p:nvSpPr>
          <p:cNvPr id="5" name="TextBox 4"/>
          <p:cNvSpPr txBox="1"/>
          <p:nvPr/>
        </p:nvSpPr>
        <p:spPr>
          <a:xfrm>
            <a:off x="5852512" y="3479212"/>
            <a:ext cx="2682662" cy="369332"/>
          </a:xfrm>
          <a:prstGeom prst="rect">
            <a:avLst/>
          </a:prstGeom>
          <a:noFill/>
        </p:spPr>
        <p:txBody>
          <a:bodyPr wrap="square" rtlCol="0">
            <a:spAutoFit/>
          </a:bodyPr>
          <a:lstStyle/>
          <a:p>
            <a:pPr algn="ctr"/>
            <a:r>
              <a:rPr lang="en-US" dirty="0" smtClean="0"/>
              <a:t>The Flash broke the law.</a:t>
            </a:r>
            <a:endParaRPr lang="en-US" dirty="0"/>
          </a:p>
        </p:txBody>
      </p:sp>
      <p:pic>
        <p:nvPicPr>
          <p:cNvPr id="6" name="Picture 5" descr="Checkmate-in-3-Moves-in-Chess-Step-7.jpg"/>
          <p:cNvPicPr>
            <a:picLocks noChangeAspect="1"/>
          </p:cNvPicPr>
          <p:nvPr/>
        </p:nvPicPr>
        <p:blipFill rotWithShape="1">
          <a:blip r:embed="rId4">
            <a:extLst>
              <a:ext uri="{28A0092B-C50C-407E-A947-70E740481C1C}">
                <a14:useLocalDpi xmlns:a14="http://schemas.microsoft.com/office/drawing/2010/main" val="0"/>
              </a:ext>
            </a:extLst>
          </a:blip>
          <a:srcRect l="6250"/>
          <a:stretch/>
        </p:blipFill>
        <p:spPr>
          <a:xfrm>
            <a:off x="896471" y="1596623"/>
            <a:ext cx="3361764" cy="2017059"/>
          </a:xfrm>
          <a:prstGeom prst="rect">
            <a:avLst/>
          </a:prstGeom>
        </p:spPr>
      </p:pic>
      <p:sp>
        <p:nvSpPr>
          <p:cNvPr id="7" name="Rectangle 6"/>
          <p:cNvSpPr/>
          <p:nvPr/>
        </p:nvSpPr>
        <p:spPr>
          <a:xfrm>
            <a:off x="170163" y="4754041"/>
            <a:ext cx="2214615" cy="923330"/>
          </a:xfrm>
          <a:prstGeom prst="rect">
            <a:avLst/>
          </a:prstGeom>
        </p:spPr>
        <p:txBody>
          <a:bodyPr wrap="square">
            <a:spAutoFit/>
          </a:bodyPr>
          <a:lstStyle/>
          <a:p>
            <a:r>
              <a:rPr lang="en-US" dirty="0" smtClean="0"/>
              <a:t>The king </a:t>
            </a:r>
            <a:r>
              <a:rPr lang="en-US" dirty="0"/>
              <a:t>is in check </a:t>
            </a:r>
            <a:r>
              <a:rPr lang="en-US" dirty="0" smtClean="0"/>
              <a:t>and </a:t>
            </a:r>
            <a:r>
              <a:rPr lang="en-US" dirty="0"/>
              <a:t>there is no way </a:t>
            </a:r>
            <a:r>
              <a:rPr lang="en-US" dirty="0" smtClean="0"/>
              <a:t>to get out of it.</a:t>
            </a:r>
            <a:endParaRPr lang="en-US" dirty="0"/>
          </a:p>
        </p:txBody>
      </p:sp>
      <p:sp>
        <p:nvSpPr>
          <p:cNvPr id="8" name="TextBox 7"/>
          <p:cNvSpPr txBox="1"/>
          <p:nvPr/>
        </p:nvSpPr>
        <p:spPr>
          <a:xfrm>
            <a:off x="896471" y="3631612"/>
            <a:ext cx="3361764" cy="369332"/>
          </a:xfrm>
          <a:prstGeom prst="rect">
            <a:avLst/>
          </a:prstGeom>
          <a:noFill/>
        </p:spPr>
        <p:txBody>
          <a:bodyPr wrap="square" rtlCol="0">
            <a:spAutoFit/>
          </a:bodyPr>
          <a:lstStyle/>
          <a:p>
            <a:pPr algn="ctr"/>
            <a:r>
              <a:rPr lang="en-US" dirty="0" smtClean="0"/>
              <a:t>Black is checkmated.</a:t>
            </a:r>
            <a:endParaRPr lang="en-US" dirty="0"/>
          </a:p>
        </p:txBody>
      </p:sp>
      <p:cxnSp>
        <p:nvCxnSpPr>
          <p:cNvPr id="10" name="Straight Arrow Connector 9"/>
          <p:cNvCxnSpPr/>
          <p:nvPr/>
        </p:nvCxnSpPr>
        <p:spPr>
          <a:xfrm flipV="1">
            <a:off x="1270000" y="4000945"/>
            <a:ext cx="1114778" cy="7843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437904" y="4754041"/>
            <a:ext cx="2500562" cy="2031325"/>
          </a:xfrm>
          <a:prstGeom prst="rect">
            <a:avLst/>
          </a:prstGeom>
        </p:spPr>
        <p:txBody>
          <a:bodyPr wrap="square">
            <a:spAutoFit/>
          </a:bodyPr>
          <a:lstStyle/>
          <a:p>
            <a:r>
              <a:rPr lang="en-US" dirty="0" smtClean="0"/>
              <a:t>It is a </a:t>
            </a:r>
            <a:r>
              <a:rPr lang="en-US" b="1" dirty="0">
                <a:solidFill>
                  <a:srgbClr val="0000FF"/>
                </a:solidFill>
              </a:rPr>
              <a:t>rule </a:t>
            </a:r>
            <a:r>
              <a:rPr lang="en-US" b="1" dirty="0" smtClean="0">
                <a:solidFill>
                  <a:srgbClr val="0000FF"/>
                </a:solidFill>
              </a:rPr>
              <a:t>of chess </a:t>
            </a:r>
            <a:r>
              <a:rPr lang="en-US" dirty="0" smtClean="0"/>
              <a:t>that </a:t>
            </a:r>
            <a:r>
              <a:rPr lang="en-US" dirty="0"/>
              <a:t>w</a:t>
            </a:r>
            <a:r>
              <a:rPr lang="en-US" dirty="0" smtClean="0"/>
              <a:t>henever a player’s king is in check and there is no way to get out of it, then the player is checkmated.</a:t>
            </a:r>
            <a:endParaRPr lang="en-US" dirty="0"/>
          </a:p>
        </p:txBody>
      </p:sp>
      <p:cxnSp>
        <p:nvCxnSpPr>
          <p:cNvPr id="13" name="Straight Arrow Connector 12"/>
          <p:cNvCxnSpPr/>
          <p:nvPr/>
        </p:nvCxnSpPr>
        <p:spPr>
          <a:xfrm flipH="1" flipV="1">
            <a:off x="2525889" y="4000945"/>
            <a:ext cx="899792" cy="753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5175023" y="4772616"/>
            <a:ext cx="2018820" cy="1200329"/>
          </a:xfrm>
          <a:prstGeom prst="rect">
            <a:avLst/>
          </a:prstGeom>
        </p:spPr>
        <p:txBody>
          <a:bodyPr wrap="square">
            <a:spAutoFit/>
          </a:bodyPr>
          <a:lstStyle/>
          <a:p>
            <a:r>
              <a:rPr lang="en-US" dirty="0" smtClean="0"/>
              <a:t>The Flash was speeding down the highway at 458 mph.</a:t>
            </a:r>
            <a:endParaRPr lang="en-US" dirty="0"/>
          </a:p>
        </p:txBody>
      </p:sp>
      <p:cxnSp>
        <p:nvCxnSpPr>
          <p:cNvPr id="24" name="Straight Arrow Connector 23"/>
          <p:cNvCxnSpPr/>
          <p:nvPr/>
        </p:nvCxnSpPr>
        <p:spPr>
          <a:xfrm flipV="1">
            <a:off x="5958706" y="3848544"/>
            <a:ext cx="1096245" cy="9367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5" idx="2"/>
          </p:cNvCxnSpPr>
          <p:nvPr/>
        </p:nvCxnSpPr>
        <p:spPr>
          <a:xfrm flipH="1" flipV="1">
            <a:off x="7193843" y="3848544"/>
            <a:ext cx="912264" cy="9367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382006" y="4772616"/>
            <a:ext cx="1928498" cy="923330"/>
          </a:xfrm>
          <a:prstGeom prst="rect">
            <a:avLst/>
          </a:prstGeom>
        </p:spPr>
        <p:txBody>
          <a:bodyPr wrap="square">
            <a:spAutoFit/>
          </a:bodyPr>
          <a:lstStyle/>
          <a:p>
            <a:r>
              <a:rPr lang="en-US" dirty="0" smtClean="0"/>
              <a:t>It is </a:t>
            </a:r>
            <a:r>
              <a:rPr lang="en-US" b="1" dirty="0">
                <a:solidFill>
                  <a:srgbClr val="0000FF"/>
                </a:solidFill>
              </a:rPr>
              <a:t>illegal</a:t>
            </a:r>
            <a:r>
              <a:rPr lang="en-US" dirty="0" smtClean="0"/>
              <a:t> to exceed 40 mph on Burnett Rd.</a:t>
            </a:r>
            <a:endParaRPr lang="en-US" dirty="0"/>
          </a:p>
        </p:txBody>
      </p:sp>
    </p:spTree>
    <p:extLst>
      <p:ext uri="{BB962C8B-B14F-4D97-AF65-F5344CB8AC3E}">
        <p14:creationId xmlns:p14="http://schemas.microsoft.com/office/powerpoint/2010/main" val="4292259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WALTON’S THEORY APPLIED</a:t>
            </a:r>
            <a:endParaRPr lang="en-US" dirty="0"/>
          </a:p>
        </p:txBody>
      </p:sp>
      <p:pic>
        <p:nvPicPr>
          <p:cNvPr id="4" name="Picture 3" descr="5e8.jpg"/>
          <p:cNvPicPr>
            <a:picLocks noChangeAspect="1"/>
          </p:cNvPicPr>
          <p:nvPr/>
        </p:nvPicPr>
        <p:blipFill rotWithShape="1">
          <a:blip r:embed="rId3">
            <a:extLst>
              <a:ext uri="{28A0092B-C50C-407E-A947-70E740481C1C}">
                <a14:useLocalDpi xmlns:a14="http://schemas.microsoft.com/office/drawing/2010/main" val="0"/>
              </a:ext>
            </a:extLst>
          </a:blip>
          <a:srcRect l="49964" r="26014"/>
          <a:stretch/>
        </p:blipFill>
        <p:spPr>
          <a:xfrm>
            <a:off x="3998709" y="1814825"/>
            <a:ext cx="1146583" cy="1569803"/>
          </a:xfrm>
          <a:prstGeom prst="rect">
            <a:avLst/>
          </a:prstGeom>
          <a:noFill/>
          <a:ln>
            <a:noFill/>
          </a:ln>
        </p:spPr>
      </p:pic>
      <p:sp>
        <p:nvSpPr>
          <p:cNvPr id="6" name="Rectangle 5"/>
          <p:cNvSpPr/>
          <p:nvPr/>
        </p:nvSpPr>
        <p:spPr>
          <a:xfrm>
            <a:off x="2927921" y="3300614"/>
            <a:ext cx="3288158" cy="369332"/>
          </a:xfrm>
          <a:prstGeom prst="rect">
            <a:avLst/>
          </a:prstGeom>
        </p:spPr>
        <p:txBody>
          <a:bodyPr wrap="square">
            <a:spAutoFit/>
          </a:bodyPr>
          <a:lstStyle/>
          <a:p>
            <a:pPr algn="ctr"/>
            <a:r>
              <a:rPr lang="en-US" dirty="0" smtClean="0"/>
              <a:t>In the fiction: the floor is lava.</a:t>
            </a:r>
            <a:endParaRPr lang="en-US" dirty="0"/>
          </a:p>
        </p:txBody>
      </p:sp>
      <p:cxnSp>
        <p:nvCxnSpPr>
          <p:cNvPr id="10" name="Straight Arrow Connector 9"/>
          <p:cNvCxnSpPr>
            <a:stCxn id="27" idx="0"/>
          </p:cNvCxnSpPr>
          <p:nvPr/>
        </p:nvCxnSpPr>
        <p:spPr>
          <a:xfrm flipV="1">
            <a:off x="2754478" y="3669946"/>
            <a:ext cx="1711839" cy="986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418003" y="4656596"/>
            <a:ext cx="2277811" cy="369332"/>
          </a:xfrm>
          <a:prstGeom prst="rect">
            <a:avLst/>
          </a:prstGeom>
          <a:noFill/>
        </p:spPr>
        <p:txBody>
          <a:bodyPr wrap="square" rtlCol="0">
            <a:spAutoFit/>
          </a:bodyPr>
          <a:lstStyle/>
          <a:p>
            <a:r>
              <a:rPr lang="en-US" dirty="0" smtClean="0"/>
              <a:t>The asphalt is black.</a:t>
            </a:r>
            <a:endParaRPr lang="en-US" dirty="0"/>
          </a:p>
        </p:txBody>
      </p:sp>
      <p:pic>
        <p:nvPicPr>
          <p:cNvPr id="12" name="Picture 11" descr="5e8.jpg"/>
          <p:cNvPicPr>
            <a:picLocks noChangeAspect="1"/>
          </p:cNvPicPr>
          <p:nvPr/>
        </p:nvPicPr>
        <p:blipFill rotWithShape="1">
          <a:blip r:embed="rId3">
            <a:extLst>
              <a:ext uri="{28A0092B-C50C-407E-A947-70E740481C1C}">
                <a14:useLocalDpi xmlns:a14="http://schemas.microsoft.com/office/drawing/2010/main" val="0"/>
              </a:ext>
            </a:extLst>
          </a:blip>
          <a:srcRect l="32089" t="57805" r="61159" b="3922"/>
          <a:stretch/>
        </p:blipFill>
        <p:spPr>
          <a:xfrm>
            <a:off x="6246999" y="5311599"/>
            <a:ext cx="619820" cy="1155407"/>
          </a:xfrm>
          <a:prstGeom prst="rect">
            <a:avLst/>
          </a:prstGeom>
          <a:noFill/>
          <a:ln>
            <a:noFill/>
          </a:ln>
        </p:spPr>
      </p:pic>
      <p:cxnSp>
        <p:nvCxnSpPr>
          <p:cNvPr id="14" name="Straight Arrow Connector 13"/>
          <p:cNvCxnSpPr>
            <a:endCxn id="6" idx="2"/>
          </p:cNvCxnSpPr>
          <p:nvPr/>
        </p:nvCxnSpPr>
        <p:spPr>
          <a:xfrm flipH="1" flipV="1">
            <a:off x="4572000" y="3669946"/>
            <a:ext cx="1674999" cy="986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936955" y="4656596"/>
            <a:ext cx="3635045" cy="923330"/>
          </a:xfrm>
          <a:prstGeom prst="rect">
            <a:avLst/>
          </a:prstGeom>
          <a:noFill/>
        </p:spPr>
        <p:txBody>
          <a:bodyPr wrap="square" rtlCol="0">
            <a:spAutoFit/>
          </a:bodyPr>
          <a:lstStyle/>
          <a:p>
            <a:r>
              <a:rPr lang="en-US" dirty="0" smtClean="0"/>
              <a:t>Whenever the asphalt is black, then it is true in the fiction that the floor is lava.</a:t>
            </a:r>
            <a:endParaRPr lang="en-US" dirty="0"/>
          </a:p>
        </p:txBody>
      </p:sp>
      <p:pic>
        <p:nvPicPr>
          <p:cNvPr id="28" name="Picture 27" descr="5e8.jpg"/>
          <p:cNvPicPr>
            <a:picLocks noChangeAspect="1"/>
          </p:cNvPicPr>
          <p:nvPr/>
        </p:nvPicPr>
        <p:blipFill rotWithShape="1">
          <a:blip r:embed="rId3">
            <a:extLst>
              <a:ext uri="{28A0092B-C50C-407E-A947-70E740481C1C}">
                <a14:useLocalDpi xmlns:a14="http://schemas.microsoft.com/office/drawing/2010/main" val="0"/>
              </a:ext>
            </a:extLst>
          </a:blip>
          <a:srcRect l="27345" t="30832" r="62913" b="19697"/>
          <a:stretch/>
        </p:blipFill>
        <p:spPr>
          <a:xfrm>
            <a:off x="2436562" y="5311599"/>
            <a:ext cx="635832" cy="1061843"/>
          </a:xfrm>
          <a:prstGeom prst="rect">
            <a:avLst/>
          </a:prstGeom>
          <a:noFill/>
          <a:ln>
            <a:noFill/>
          </a:ln>
        </p:spPr>
      </p:pic>
    </p:spTree>
    <p:extLst>
      <p:ext uri="{BB962C8B-B14F-4D97-AF65-F5344CB8AC3E}">
        <p14:creationId xmlns:p14="http://schemas.microsoft.com/office/powerpoint/2010/main" val="10827479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WALTON’S THEORY APPLIED</a:t>
            </a:r>
            <a:endParaRPr lang="en-US" dirty="0"/>
          </a:p>
        </p:txBody>
      </p:sp>
      <p:pic>
        <p:nvPicPr>
          <p:cNvPr id="7" name="Picture 6" descr="Movie_Trailer_Feautred-1000x576.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38309" y="1960762"/>
            <a:ext cx="5467383" cy="2758257"/>
          </a:xfrm>
          <a:prstGeom prst="rect">
            <a:avLst/>
          </a:prstGeom>
        </p:spPr>
      </p:pic>
      <p:sp>
        <p:nvSpPr>
          <p:cNvPr id="8" name="Rectangle 7"/>
          <p:cNvSpPr/>
          <p:nvPr/>
        </p:nvSpPr>
        <p:spPr>
          <a:xfrm>
            <a:off x="2550235" y="2509968"/>
            <a:ext cx="3534112" cy="1367817"/>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9" name="Picture 8" descr="Warning-Signs-of-a-Toxic-Friendship.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138" b="95498" l="613" r="99005">
                        <a14:foregroundMark x1="4977" y1="32128" x2="4977" y2="32128"/>
                        <a14:foregroundMark x1="613" y1="39291" x2="613" y2="39291"/>
                        <a14:foregroundMark x1="3216" y1="55252" x2="3216" y2="55252"/>
                        <a14:foregroundMark x1="26570" y1="95498" x2="26570" y2="95498"/>
                        <a14:foregroundMark x1="74809" y1="86289" x2="74809" y2="86289"/>
                        <a14:foregroundMark x1="64472" y1="86494" x2="64472" y2="86494"/>
                        <a14:foregroundMark x1="93798" y1="45566" x2="93798" y2="45566"/>
                        <a14:foregroundMark x1="97703" y1="52524" x2="97703" y2="52524"/>
                        <a14:foregroundMark x1="47550" y1="3206" x2="47550" y2="3206"/>
                        <a14:foregroundMark x1="22665" y1="17326" x2="22665" y2="17326"/>
                        <a14:foregroundMark x1="99005" y1="46726" x2="99005" y2="46726"/>
                        <a14:backgroundMark x1="36141" y1="99454" x2="36141" y2="99454"/>
                        <a14:backgroundMark x1="2680" y1="56685" x2="2680" y2="56685"/>
                        <a14:backgroundMark x1="38744" y1="98772" x2="38744" y2="98772"/>
                        <a14:backgroundMark x1="33844" y1="98977" x2="33844" y2="98977"/>
                      </a14:backgroundRemoval>
                    </a14:imgEffect>
                  </a14:imgLayer>
                </a14:imgProps>
              </a:ext>
              <a:ext uri="{28A0092B-C50C-407E-A947-70E740481C1C}">
                <a14:useLocalDpi xmlns:a14="http://schemas.microsoft.com/office/drawing/2010/main" val="0"/>
              </a:ext>
            </a:extLst>
          </a:blip>
          <a:srcRect t="8542"/>
          <a:stretch/>
        </p:blipFill>
        <p:spPr>
          <a:xfrm>
            <a:off x="3815489" y="2179840"/>
            <a:ext cx="1654160" cy="1697945"/>
          </a:xfrm>
          <a:prstGeom prst="rect">
            <a:avLst/>
          </a:prstGeom>
        </p:spPr>
      </p:pic>
      <p:cxnSp>
        <p:nvCxnSpPr>
          <p:cNvPr id="11" name="Straight Arrow Connector 10"/>
          <p:cNvCxnSpPr>
            <a:stCxn id="15" idx="0"/>
          </p:cNvCxnSpPr>
          <p:nvPr/>
        </p:nvCxnSpPr>
        <p:spPr>
          <a:xfrm flipV="1">
            <a:off x="2438821" y="5190764"/>
            <a:ext cx="1998315" cy="7496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838309" y="4719019"/>
            <a:ext cx="5467383" cy="369332"/>
          </a:xfrm>
          <a:prstGeom prst="rect">
            <a:avLst/>
          </a:prstGeom>
        </p:spPr>
        <p:txBody>
          <a:bodyPr wrap="square">
            <a:spAutoFit/>
          </a:bodyPr>
          <a:lstStyle/>
          <a:p>
            <a:pPr algn="ctr"/>
            <a:r>
              <a:rPr lang="en-US" dirty="0"/>
              <a:t>In the </a:t>
            </a:r>
            <a:r>
              <a:rPr lang="en-US" dirty="0" smtClean="0"/>
              <a:t>fiction: the green slime is on the loose.</a:t>
            </a:r>
            <a:endParaRPr lang="en-US" dirty="0"/>
          </a:p>
        </p:txBody>
      </p:sp>
      <p:sp>
        <p:nvSpPr>
          <p:cNvPr id="15" name="TextBox 14"/>
          <p:cNvSpPr txBox="1"/>
          <p:nvPr/>
        </p:nvSpPr>
        <p:spPr>
          <a:xfrm>
            <a:off x="611350" y="5940382"/>
            <a:ext cx="3654942" cy="369332"/>
          </a:xfrm>
          <a:prstGeom prst="rect">
            <a:avLst/>
          </a:prstGeom>
          <a:noFill/>
        </p:spPr>
        <p:txBody>
          <a:bodyPr wrap="square" rtlCol="0">
            <a:spAutoFit/>
          </a:bodyPr>
          <a:lstStyle/>
          <a:p>
            <a:r>
              <a:rPr lang="en-US" dirty="0" smtClean="0"/>
              <a:t>Facts about the image on screen.</a:t>
            </a:r>
            <a:endParaRPr lang="en-US" dirty="0"/>
          </a:p>
        </p:txBody>
      </p:sp>
      <p:cxnSp>
        <p:nvCxnSpPr>
          <p:cNvPr id="16" name="Straight Arrow Connector 15"/>
          <p:cNvCxnSpPr/>
          <p:nvPr/>
        </p:nvCxnSpPr>
        <p:spPr>
          <a:xfrm flipH="1" flipV="1">
            <a:off x="4642569" y="5190766"/>
            <a:ext cx="1744458" cy="7703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642569" y="5940382"/>
            <a:ext cx="4064259" cy="369332"/>
          </a:xfrm>
          <a:prstGeom prst="rect">
            <a:avLst/>
          </a:prstGeom>
          <a:noFill/>
        </p:spPr>
        <p:txBody>
          <a:bodyPr wrap="square" rtlCol="0">
            <a:spAutoFit/>
          </a:bodyPr>
          <a:lstStyle/>
          <a:p>
            <a:r>
              <a:rPr lang="en-US" dirty="0" smtClean="0"/>
              <a:t>Operative principles of make-believe.</a:t>
            </a:r>
            <a:endParaRPr lang="en-US" dirty="0"/>
          </a:p>
        </p:txBody>
      </p:sp>
    </p:spTree>
    <p:extLst>
      <p:ext uri="{BB962C8B-B14F-4D97-AF65-F5344CB8AC3E}">
        <p14:creationId xmlns:p14="http://schemas.microsoft.com/office/powerpoint/2010/main" val="11741348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2</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According to Walton, the fact that Charles has quasi-fear symptoms (quickened pulse, tensed muscles, etc.) is </a:t>
            </a:r>
            <a:r>
              <a:rPr lang="en-US" b="1" dirty="0" smtClean="0"/>
              <a:t>sufficient </a:t>
            </a:r>
            <a:r>
              <a:rPr lang="en-US" dirty="0" smtClean="0"/>
              <a:t>to make it the case that make-believedly he fears the green slime.</a:t>
            </a:r>
          </a:p>
          <a:p>
            <a:pPr marL="731520" lvl="1" indent="-457200">
              <a:buFont typeface="+mj-lt"/>
              <a:buAutoNum type="alphaUcPeriod"/>
            </a:pPr>
            <a:r>
              <a:rPr lang="en-US" dirty="0" smtClean="0"/>
              <a:t>True</a:t>
            </a:r>
          </a:p>
          <a:p>
            <a:pPr marL="731520" lvl="1" indent="-457200">
              <a:buFont typeface="+mj-lt"/>
              <a:buAutoNum type="alphaUcPeriod"/>
            </a:pPr>
            <a:r>
              <a:rPr lang="en-US" dirty="0" smtClean="0"/>
              <a:t>False</a:t>
            </a:r>
          </a:p>
          <a:p>
            <a:pPr marL="457200" indent="-457200">
              <a:buFont typeface="+mj-lt"/>
              <a:buAutoNum type="alphaUcPeriod"/>
            </a:pPr>
            <a:endParaRPr lang="en-US" dirty="0"/>
          </a:p>
        </p:txBody>
      </p:sp>
    </p:spTree>
    <p:extLst>
      <p:ext uri="{BB962C8B-B14F-4D97-AF65-F5344CB8AC3E}">
        <p14:creationId xmlns:p14="http://schemas.microsoft.com/office/powerpoint/2010/main" val="11582529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WALTON’S THEORY APPLIED</a:t>
            </a:r>
            <a:endParaRPr lang="en-US" dirty="0"/>
          </a:p>
        </p:txBody>
      </p:sp>
      <p:pic>
        <p:nvPicPr>
          <p:cNvPr id="4" name="Picture 3" descr="FFF.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a:stretch/>
        </p:blipFill>
        <p:spPr>
          <a:xfrm>
            <a:off x="3130244" y="1524000"/>
            <a:ext cx="2883512" cy="2733324"/>
          </a:xfrm>
          <a:prstGeom prst="rect">
            <a:avLst/>
          </a:prstGeom>
        </p:spPr>
      </p:pic>
      <p:sp>
        <p:nvSpPr>
          <p:cNvPr id="5" name="TextBox 4"/>
          <p:cNvSpPr txBox="1"/>
          <p:nvPr/>
        </p:nvSpPr>
        <p:spPr>
          <a:xfrm>
            <a:off x="2246898" y="4347699"/>
            <a:ext cx="4650204" cy="369332"/>
          </a:xfrm>
          <a:prstGeom prst="rect">
            <a:avLst/>
          </a:prstGeom>
          <a:noFill/>
        </p:spPr>
        <p:txBody>
          <a:bodyPr wrap="square" rtlCol="0">
            <a:spAutoFit/>
          </a:bodyPr>
          <a:lstStyle/>
          <a:p>
            <a:pPr algn="ctr"/>
            <a:r>
              <a:rPr lang="en-US" dirty="0" smtClean="0"/>
              <a:t>In the fiction: Charles fears the green slime.</a:t>
            </a:r>
            <a:endParaRPr lang="en-US" dirty="0"/>
          </a:p>
        </p:txBody>
      </p:sp>
      <p:cxnSp>
        <p:nvCxnSpPr>
          <p:cNvPr id="6" name="Straight Arrow Connector 5"/>
          <p:cNvCxnSpPr/>
          <p:nvPr/>
        </p:nvCxnSpPr>
        <p:spPr>
          <a:xfrm flipV="1">
            <a:off x="2188882" y="4815881"/>
            <a:ext cx="2248254" cy="6905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642569" y="4815885"/>
            <a:ext cx="2091158" cy="6905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7104" y="5506403"/>
            <a:ext cx="3960032" cy="923330"/>
          </a:xfrm>
          <a:prstGeom prst="rect">
            <a:avLst/>
          </a:prstGeom>
          <a:noFill/>
        </p:spPr>
        <p:txBody>
          <a:bodyPr wrap="square" rtlCol="0">
            <a:spAutoFit/>
          </a:bodyPr>
          <a:lstStyle/>
          <a:p>
            <a:r>
              <a:rPr lang="en-US" dirty="0" smtClean="0"/>
              <a:t>Charles quasi-fear is the result of his belief that it is </a:t>
            </a:r>
            <a:r>
              <a:rPr lang="en-US" b="1" dirty="0">
                <a:solidFill>
                  <a:srgbClr val="0000FF"/>
                </a:solidFill>
              </a:rPr>
              <a:t>true in the </a:t>
            </a:r>
            <a:r>
              <a:rPr lang="en-US" b="1" dirty="0" smtClean="0">
                <a:solidFill>
                  <a:srgbClr val="0000FF"/>
                </a:solidFill>
              </a:rPr>
              <a:t>fiction</a:t>
            </a:r>
            <a:r>
              <a:rPr lang="en-US" dirty="0" smtClean="0"/>
              <a:t> that the green slime is a real danger.</a:t>
            </a:r>
            <a:endParaRPr lang="en-US" dirty="0"/>
          </a:p>
        </p:txBody>
      </p:sp>
      <p:sp>
        <p:nvSpPr>
          <p:cNvPr id="11" name="TextBox 10"/>
          <p:cNvSpPr txBox="1"/>
          <p:nvPr/>
        </p:nvSpPr>
        <p:spPr>
          <a:xfrm>
            <a:off x="4917086" y="5506403"/>
            <a:ext cx="3960032" cy="923330"/>
          </a:xfrm>
          <a:prstGeom prst="rect">
            <a:avLst/>
          </a:prstGeom>
          <a:noFill/>
        </p:spPr>
        <p:txBody>
          <a:bodyPr wrap="square" rtlCol="0">
            <a:spAutoFit/>
          </a:bodyPr>
          <a:lstStyle/>
          <a:p>
            <a:r>
              <a:rPr lang="en-US" dirty="0" smtClean="0"/>
              <a:t>Whenever one’s quasi-fear is the result of such a belief, then it is </a:t>
            </a:r>
            <a:r>
              <a:rPr lang="en-US" b="1" dirty="0">
                <a:solidFill>
                  <a:srgbClr val="0000FF"/>
                </a:solidFill>
              </a:rPr>
              <a:t>true in the fiction </a:t>
            </a:r>
            <a:r>
              <a:rPr lang="en-US" dirty="0" smtClean="0"/>
              <a:t>that one is afraid.</a:t>
            </a:r>
            <a:r>
              <a:rPr lang="en-US" b="1" dirty="0">
                <a:solidFill>
                  <a:srgbClr val="0000FF"/>
                </a:solidFill>
              </a:rPr>
              <a:t> </a:t>
            </a:r>
            <a:endParaRPr lang="en-US" dirty="0"/>
          </a:p>
        </p:txBody>
      </p:sp>
    </p:spTree>
    <p:extLst>
      <p:ext uri="{BB962C8B-B14F-4D97-AF65-F5344CB8AC3E}">
        <p14:creationId xmlns:p14="http://schemas.microsoft.com/office/powerpoint/2010/main" val="29507055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WALTON’S THEORY APPLIED</a:t>
            </a:r>
            <a:endParaRPr lang="en-US" dirty="0"/>
          </a:p>
        </p:txBody>
      </p:sp>
      <p:pic>
        <p:nvPicPr>
          <p:cNvPr id="5" name="Picture 4" descr="FFF.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a:stretch/>
        </p:blipFill>
        <p:spPr>
          <a:xfrm>
            <a:off x="5803288" y="1741917"/>
            <a:ext cx="2883512" cy="2733324"/>
          </a:xfrm>
          <a:prstGeom prst="rect">
            <a:avLst/>
          </a:prstGeom>
        </p:spPr>
      </p:pic>
      <p:pic>
        <p:nvPicPr>
          <p:cNvPr id="6" name="Picture 5" descr="GTY_janet_leigh_kab_15091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741917"/>
            <a:ext cx="2332605" cy="2733324"/>
          </a:xfrm>
          <a:prstGeom prst="rect">
            <a:avLst/>
          </a:prstGeom>
        </p:spPr>
      </p:pic>
      <p:pic>
        <p:nvPicPr>
          <p:cNvPr id="7" name="Picture 6" descr="Screen Shot 2017-12-01 at 4.37.11 AM.png"/>
          <p:cNvPicPr>
            <a:picLocks noChangeAspect="1"/>
          </p:cNvPicPr>
          <p:nvPr/>
        </p:nvPicPr>
        <p:blipFill rotWithShape="1">
          <a:blip r:embed="rId6" cstate="print">
            <a:extLst>
              <a:ext uri="{28A0092B-C50C-407E-A947-70E740481C1C}">
                <a14:useLocalDpi xmlns:a14="http://schemas.microsoft.com/office/drawing/2010/main" val="0"/>
              </a:ext>
            </a:extLst>
          </a:blip>
          <a:srcRect l="32385" t="9333" r="5217" b="7202"/>
          <a:stretch/>
        </p:blipFill>
        <p:spPr>
          <a:xfrm>
            <a:off x="3053193" y="2383254"/>
            <a:ext cx="2502362" cy="2091987"/>
          </a:xfrm>
          <a:prstGeom prst="rect">
            <a:avLst/>
          </a:prstGeom>
        </p:spPr>
      </p:pic>
      <p:sp>
        <p:nvSpPr>
          <p:cNvPr id="8" name="TextBox 7"/>
          <p:cNvSpPr txBox="1"/>
          <p:nvPr/>
        </p:nvSpPr>
        <p:spPr>
          <a:xfrm>
            <a:off x="457200" y="4521991"/>
            <a:ext cx="2332605" cy="1754327"/>
          </a:xfrm>
          <a:prstGeom prst="rect">
            <a:avLst/>
          </a:prstGeom>
          <a:noFill/>
        </p:spPr>
        <p:txBody>
          <a:bodyPr wrap="square" rtlCol="0">
            <a:spAutoFit/>
          </a:bodyPr>
          <a:lstStyle/>
          <a:p>
            <a:pPr marL="285750" indent="-285750">
              <a:buFont typeface="Arial"/>
              <a:buChar char="•"/>
            </a:pPr>
            <a:r>
              <a:rPr lang="en-US" dirty="0"/>
              <a:t>Janet Leigh </a:t>
            </a:r>
            <a:r>
              <a:rPr lang="en-US" dirty="0" smtClean="0"/>
              <a:t>portraying Marion Crane</a:t>
            </a:r>
          </a:p>
          <a:p>
            <a:pPr marL="285750" indent="-285750">
              <a:buFont typeface="Arial"/>
              <a:buChar char="•"/>
            </a:pPr>
            <a:r>
              <a:rPr lang="en-US" dirty="0" smtClean="0"/>
              <a:t>Anthony </a:t>
            </a:r>
            <a:r>
              <a:rPr lang="en-US" dirty="0"/>
              <a:t>Perkins </a:t>
            </a:r>
            <a:r>
              <a:rPr lang="en-US" dirty="0" smtClean="0"/>
              <a:t>portraying Norman Bates</a:t>
            </a:r>
            <a:endParaRPr lang="en-US" dirty="0"/>
          </a:p>
        </p:txBody>
      </p:sp>
      <p:sp>
        <p:nvSpPr>
          <p:cNvPr id="9" name="TextBox 8"/>
          <p:cNvSpPr txBox="1"/>
          <p:nvPr/>
        </p:nvSpPr>
        <p:spPr>
          <a:xfrm>
            <a:off x="3053192" y="4523038"/>
            <a:ext cx="2502363" cy="1200329"/>
          </a:xfrm>
          <a:prstGeom prst="rect">
            <a:avLst/>
          </a:prstGeom>
          <a:noFill/>
        </p:spPr>
        <p:txBody>
          <a:bodyPr wrap="square" rtlCol="0">
            <a:spAutoFit/>
          </a:bodyPr>
          <a:lstStyle/>
          <a:p>
            <a:pPr marL="285750" indent="-285750">
              <a:buFont typeface="Arial"/>
              <a:buChar char="•"/>
            </a:pPr>
            <a:r>
              <a:rPr lang="en-US" dirty="0" smtClean="0"/>
              <a:t>Girl portraying a monster</a:t>
            </a:r>
          </a:p>
          <a:p>
            <a:pPr marL="285750" indent="-285750">
              <a:buFont typeface="Arial"/>
              <a:buChar char="•"/>
            </a:pPr>
            <a:r>
              <a:rPr lang="en-US" dirty="0" smtClean="0"/>
              <a:t>Boy portraying himself</a:t>
            </a:r>
          </a:p>
        </p:txBody>
      </p:sp>
      <p:sp>
        <p:nvSpPr>
          <p:cNvPr id="10" name="TextBox 9"/>
          <p:cNvSpPr txBox="1"/>
          <p:nvPr/>
        </p:nvSpPr>
        <p:spPr>
          <a:xfrm>
            <a:off x="5803288" y="4577223"/>
            <a:ext cx="2883512" cy="1477328"/>
          </a:xfrm>
          <a:prstGeom prst="rect">
            <a:avLst/>
          </a:prstGeom>
          <a:noFill/>
        </p:spPr>
        <p:txBody>
          <a:bodyPr wrap="square" rtlCol="0">
            <a:spAutoFit/>
          </a:bodyPr>
          <a:lstStyle/>
          <a:p>
            <a:pPr marL="285750" indent="-285750">
              <a:buFont typeface="Arial"/>
              <a:buChar char="•"/>
            </a:pPr>
            <a:r>
              <a:rPr lang="en-US" dirty="0" smtClean="0"/>
              <a:t>Prop on screen representing a green slime</a:t>
            </a:r>
          </a:p>
          <a:p>
            <a:pPr marL="285750" indent="-285750">
              <a:buFont typeface="Arial"/>
              <a:buChar char="•"/>
            </a:pPr>
            <a:r>
              <a:rPr lang="en-US" dirty="0" smtClean="0"/>
              <a:t>Charles portraying himself</a:t>
            </a:r>
          </a:p>
        </p:txBody>
      </p:sp>
    </p:spTree>
    <p:extLst>
      <p:ext uri="{BB962C8B-B14F-4D97-AF65-F5344CB8AC3E}">
        <p14:creationId xmlns:p14="http://schemas.microsoft.com/office/powerpoint/2010/main" val="32860650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WALTON’S THEORY APPLIED</a:t>
            </a:r>
            <a:endParaRPr lang="en-US" dirty="0"/>
          </a:p>
        </p:txBody>
      </p:sp>
      <p:sp>
        <p:nvSpPr>
          <p:cNvPr id="3" name="Content Placeholder 2"/>
          <p:cNvSpPr>
            <a:spLocks noGrp="1"/>
          </p:cNvSpPr>
          <p:nvPr>
            <p:ph idx="1"/>
          </p:nvPr>
        </p:nvSpPr>
        <p:spPr/>
        <p:txBody>
          <a:bodyPr/>
          <a:lstStyle/>
          <a:p>
            <a:r>
              <a:rPr lang="en-US" dirty="0" smtClean="0"/>
              <a:t>Charles is akin to an actor in that he is engaged in a game of make-believe. We can regard him as treating the images on screen as props.</a:t>
            </a:r>
          </a:p>
          <a:p>
            <a:r>
              <a:rPr lang="en-US" dirty="0" smtClean="0"/>
              <a:t>But unlike with some actors, the make-believe truth that he is afraid partly depends on his physiological/psychological symptoms of quasi-fear.</a:t>
            </a:r>
          </a:p>
          <a:p>
            <a:r>
              <a:rPr lang="en-US" dirty="0" smtClean="0"/>
              <a:t>These symptoms are the product of Charles’ belief that make-believedly the green slime is a real threat. </a:t>
            </a:r>
            <a:endParaRPr lang="en-US" dirty="0"/>
          </a:p>
        </p:txBody>
      </p:sp>
    </p:spTree>
    <p:extLst>
      <p:ext uri="{BB962C8B-B14F-4D97-AF65-F5344CB8AC3E}">
        <p14:creationId xmlns:p14="http://schemas.microsoft.com/office/powerpoint/2010/main" val="58356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WALTON’S THEORY APPLIED</a:t>
            </a:r>
          </a:p>
        </p:txBody>
      </p:sp>
      <p:pic>
        <p:nvPicPr>
          <p:cNvPr id="4" name="Picture 3" descr="DVinfernoSeveredHeadOfBertranddeBorn_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8797" y="1724537"/>
            <a:ext cx="2995130" cy="3688675"/>
          </a:xfrm>
          <a:prstGeom prst="rect">
            <a:avLst/>
          </a:prstGeom>
        </p:spPr>
      </p:pic>
      <p:pic>
        <p:nvPicPr>
          <p:cNvPr id="5" name="Picture 4" descr="91NS5bunqQ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5912" y="1724536"/>
            <a:ext cx="2459116" cy="3688675"/>
          </a:xfrm>
          <a:prstGeom prst="rect">
            <a:avLst/>
          </a:prstGeom>
        </p:spPr>
      </p:pic>
      <p:sp>
        <p:nvSpPr>
          <p:cNvPr id="3" name="TextBox 2"/>
          <p:cNvSpPr txBox="1"/>
          <p:nvPr/>
        </p:nvSpPr>
        <p:spPr>
          <a:xfrm>
            <a:off x="1365912" y="5464534"/>
            <a:ext cx="6568015" cy="369332"/>
          </a:xfrm>
          <a:prstGeom prst="rect">
            <a:avLst/>
          </a:prstGeom>
          <a:noFill/>
        </p:spPr>
        <p:txBody>
          <a:bodyPr wrap="square" rtlCol="0">
            <a:spAutoFit/>
          </a:bodyPr>
          <a:lstStyle/>
          <a:p>
            <a:pPr algn="ctr"/>
            <a:r>
              <a:rPr lang="en-US" b="1" cap="small" dirty="0">
                <a:solidFill>
                  <a:srgbClr val="0000FF"/>
                </a:solidFill>
              </a:rPr>
              <a:t>p</a:t>
            </a:r>
            <a:r>
              <a:rPr lang="en-US" b="1" cap="small" dirty="0" smtClean="0">
                <a:solidFill>
                  <a:srgbClr val="0000FF"/>
                </a:solidFill>
              </a:rPr>
              <a:t>ublicly recognized fictional worlds</a:t>
            </a:r>
            <a:endParaRPr lang="en-US" cap="small" dirty="0"/>
          </a:p>
        </p:txBody>
      </p:sp>
      <p:sp>
        <p:nvSpPr>
          <p:cNvPr id="6" name="Rectangle 5"/>
          <p:cNvSpPr/>
          <p:nvPr/>
        </p:nvSpPr>
        <p:spPr>
          <a:xfrm>
            <a:off x="4041085" y="3244334"/>
            <a:ext cx="646331" cy="646331"/>
          </a:xfrm>
          <a:prstGeom prst="rect">
            <a:avLst/>
          </a:prstGeom>
        </p:spPr>
        <p:txBody>
          <a:bodyPr wrap="none">
            <a:spAutoFit/>
          </a:bodyPr>
          <a:lstStyle/>
          <a:p>
            <a:r>
              <a:rPr lang="en-US" sz="3600" dirty="0"/>
              <a:t>⊂</a:t>
            </a:r>
          </a:p>
        </p:txBody>
      </p:sp>
    </p:spTree>
    <p:extLst>
      <p:ext uri="{BB962C8B-B14F-4D97-AF65-F5344CB8AC3E}">
        <p14:creationId xmlns:p14="http://schemas.microsoft.com/office/powerpoint/2010/main" val="18681592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WALTON’S THEORY APPLIED</a:t>
            </a:r>
          </a:p>
        </p:txBody>
      </p:sp>
      <p:pic>
        <p:nvPicPr>
          <p:cNvPr id="4" name="Picture 3" descr="gettyimages-79096078_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936" y="1682180"/>
            <a:ext cx="6366129" cy="4244086"/>
          </a:xfrm>
          <a:prstGeom prst="rect">
            <a:avLst/>
          </a:prstGeom>
        </p:spPr>
      </p:pic>
      <p:sp>
        <p:nvSpPr>
          <p:cNvPr id="3" name="TextBox 2"/>
          <p:cNvSpPr txBox="1"/>
          <p:nvPr/>
        </p:nvSpPr>
        <p:spPr>
          <a:xfrm>
            <a:off x="1388936" y="5938323"/>
            <a:ext cx="6366129" cy="369332"/>
          </a:xfrm>
          <a:prstGeom prst="rect">
            <a:avLst/>
          </a:prstGeom>
          <a:noFill/>
        </p:spPr>
        <p:txBody>
          <a:bodyPr wrap="square" rtlCol="0">
            <a:spAutoFit/>
          </a:bodyPr>
          <a:lstStyle/>
          <a:p>
            <a:pPr algn="ctr"/>
            <a:r>
              <a:rPr lang="en-US" b="1" cap="small" dirty="0" smtClean="0">
                <a:solidFill>
                  <a:srgbClr val="0000FF"/>
                </a:solidFill>
              </a:rPr>
              <a:t>privately recognized fictional world</a:t>
            </a:r>
            <a:endParaRPr lang="en-US" b="1" cap="small" dirty="0">
              <a:solidFill>
                <a:srgbClr val="0000FF"/>
              </a:solidFill>
            </a:endParaRPr>
          </a:p>
        </p:txBody>
      </p:sp>
    </p:spTree>
    <p:extLst>
      <p:ext uri="{BB962C8B-B14F-4D97-AF65-F5344CB8AC3E}">
        <p14:creationId xmlns:p14="http://schemas.microsoft.com/office/powerpoint/2010/main" val="6252434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FICTIONAL PROPOSITIONS</a:t>
            </a:r>
            <a:endParaRPr lang="en-US" dirty="0"/>
          </a:p>
        </p:txBody>
      </p:sp>
      <p:sp>
        <p:nvSpPr>
          <p:cNvPr id="4" name="TextBox 3"/>
          <p:cNvSpPr txBox="1"/>
          <p:nvPr/>
        </p:nvSpPr>
        <p:spPr>
          <a:xfrm>
            <a:off x="457200" y="2322080"/>
            <a:ext cx="6848593" cy="461665"/>
          </a:xfrm>
          <a:prstGeom prst="rect">
            <a:avLst/>
          </a:prstGeom>
          <a:noFill/>
        </p:spPr>
        <p:txBody>
          <a:bodyPr wrap="square" rtlCol="0">
            <a:spAutoFit/>
          </a:bodyPr>
          <a:lstStyle/>
          <a:p>
            <a:r>
              <a:rPr lang="en-US" sz="2400" dirty="0" smtClean="0"/>
              <a:t>Not: &lt;unicorns, existence&gt;</a:t>
            </a:r>
            <a:endParaRPr lang="en-US" sz="2400" dirty="0"/>
          </a:p>
        </p:txBody>
      </p:sp>
      <p:sp>
        <p:nvSpPr>
          <p:cNvPr id="6" name="TextBox 5"/>
          <p:cNvSpPr txBox="1"/>
          <p:nvPr/>
        </p:nvSpPr>
        <p:spPr>
          <a:xfrm>
            <a:off x="1089431" y="1639195"/>
            <a:ext cx="6848593" cy="461665"/>
          </a:xfrm>
          <a:prstGeom prst="rect">
            <a:avLst/>
          </a:prstGeom>
          <a:noFill/>
        </p:spPr>
        <p:txBody>
          <a:bodyPr wrap="square" rtlCol="0">
            <a:spAutoFit/>
          </a:bodyPr>
          <a:lstStyle/>
          <a:p>
            <a:r>
              <a:rPr lang="en-US" sz="2400" dirty="0" smtClean="0"/>
              <a:t>&lt;unicorns, existence&gt;</a:t>
            </a:r>
            <a:endParaRPr lang="en-US" sz="2400" dirty="0"/>
          </a:p>
        </p:txBody>
      </p:sp>
      <p:pic>
        <p:nvPicPr>
          <p:cNvPr id="8" name="Picture 7" descr="Thumbs-up-thumbs-down-_zps93f6ab9d.gif"/>
          <p:cNvPicPr>
            <a:picLocks noChangeAspect="1"/>
          </p:cNvPicPr>
          <p:nvPr/>
        </p:nvPicPr>
        <p:blipFill rotWithShape="1">
          <a:blip r:embed="rId2">
            <a:extLst>
              <a:ext uri="{28A0092B-C50C-407E-A947-70E740481C1C}">
                <a14:useLocalDpi xmlns:a14="http://schemas.microsoft.com/office/drawing/2010/main" val="0"/>
              </a:ext>
            </a:extLst>
          </a:blip>
          <a:srcRect l="-1" r="50434"/>
          <a:stretch/>
        </p:blipFill>
        <p:spPr>
          <a:xfrm>
            <a:off x="6777984" y="2298555"/>
            <a:ext cx="683492" cy="887131"/>
          </a:xfrm>
          <a:prstGeom prst="rect">
            <a:avLst/>
          </a:prstGeom>
        </p:spPr>
      </p:pic>
      <p:pic>
        <p:nvPicPr>
          <p:cNvPr id="9" name="Picture 8" descr="Thumbs-up-thumbs-down-_zps93f6ab9d.gif"/>
          <p:cNvPicPr>
            <a:picLocks noChangeAspect="1"/>
          </p:cNvPicPr>
          <p:nvPr/>
        </p:nvPicPr>
        <p:blipFill rotWithShape="1">
          <a:blip r:embed="rId2">
            <a:extLst>
              <a:ext uri="{28A0092B-C50C-407E-A947-70E740481C1C}">
                <a14:useLocalDpi xmlns:a14="http://schemas.microsoft.com/office/drawing/2010/main" val="0"/>
              </a:ext>
            </a:extLst>
          </a:blip>
          <a:srcRect l="49699"/>
          <a:stretch/>
        </p:blipFill>
        <p:spPr>
          <a:xfrm>
            <a:off x="6818518" y="1476200"/>
            <a:ext cx="642957" cy="822355"/>
          </a:xfrm>
          <a:prstGeom prst="rect">
            <a:avLst/>
          </a:prstGeom>
        </p:spPr>
      </p:pic>
      <p:sp>
        <p:nvSpPr>
          <p:cNvPr id="10" name="TextBox 9"/>
          <p:cNvSpPr txBox="1"/>
          <p:nvPr/>
        </p:nvSpPr>
        <p:spPr>
          <a:xfrm>
            <a:off x="2232882" y="3383030"/>
            <a:ext cx="7127631" cy="461665"/>
          </a:xfrm>
          <a:prstGeom prst="rect">
            <a:avLst/>
          </a:prstGeom>
          <a:noFill/>
        </p:spPr>
        <p:txBody>
          <a:bodyPr wrap="square" rtlCol="0">
            <a:spAutoFit/>
          </a:bodyPr>
          <a:lstStyle/>
          <a:p>
            <a:r>
              <a:rPr lang="en-US" sz="2400" dirty="0" smtClean="0"/>
              <a:t>&lt;Mrs. Gamp, fondness of gin&gt;</a:t>
            </a:r>
            <a:endParaRPr lang="en-US" sz="2400" dirty="0"/>
          </a:p>
        </p:txBody>
      </p:sp>
      <p:sp>
        <p:nvSpPr>
          <p:cNvPr id="16" name="TextBox 15"/>
          <p:cNvSpPr txBox="1"/>
          <p:nvPr/>
        </p:nvSpPr>
        <p:spPr>
          <a:xfrm>
            <a:off x="457200" y="4142026"/>
            <a:ext cx="7127631" cy="461665"/>
          </a:xfrm>
          <a:prstGeom prst="rect">
            <a:avLst/>
          </a:prstGeom>
          <a:noFill/>
        </p:spPr>
        <p:txBody>
          <a:bodyPr wrap="square" rtlCol="0">
            <a:spAutoFit/>
          </a:bodyPr>
          <a:lstStyle/>
          <a:p>
            <a:r>
              <a:rPr lang="en-US" sz="2400" dirty="0" smtClean="0"/>
              <a:t>In the fiction: &lt;Mrs. Gamp, fondness of gin&gt;</a:t>
            </a:r>
            <a:endParaRPr lang="en-US" sz="2400" dirty="0"/>
          </a:p>
        </p:txBody>
      </p:sp>
      <p:pic>
        <p:nvPicPr>
          <p:cNvPr id="21" name="Picture 20" descr="Thumbs-up-thumbs-down-_zps93f6ab9d.gif"/>
          <p:cNvPicPr>
            <a:picLocks noChangeAspect="1"/>
          </p:cNvPicPr>
          <p:nvPr/>
        </p:nvPicPr>
        <p:blipFill rotWithShape="1">
          <a:blip r:embed="rId2">
            <a:extLst>
              <a:ext uri="{28A0092B-C50C-407E-A947-70E740481C1C}">
                <a14:useLocalDpi xmlns:a14="http://schemas.microsoft.com/office/drawing/2010/main" val="0"/>
              </a:ext>
            </a:extLst>
          </a:blip>
          <a:srcRect l="-1" r="50434"/>
          <a:stretch/>
        </p:blipFill>
        <p:spPr>
          <a:xfrm>
            <a:off x="6777982" y="4008041"/>
            <a:ext cx="683492" cy="887131"/>
          </a:xfrm>
          <a:prstGeom prst="rect">
            <a:avLst/>
          </a:prstGeom>
        </p:spPr>
      </p:pic>
      <p:pic>
        <p:nvPicPr>
          <p:cNvPr id="22" name="Picture 21" descr="Thumbs-up-thumbs-down-_zps93f6ab9d.gif"/>
          <p:cNvPicPr>
            <a:picLocks noChangeAspect="1"/>
          </p:cNvPicPr>
          <p:nvPr/>
        </p:nvPicPr>
        <p:blipFill rotWithShape="1">
          <a:blip r:embed="rId2">
            <a:extLst>
              <a:ext uri="{28A0092B-C50C-407E-A947-70E740481C1C}">
                <a14:useLocalDpi xmlns:a14="http://schemas.microsoft.com/office/drawing/2010/main" val="0"/>
              </a:ext>
            </a:extLst>
          </a:blip>
          <a:srcRect l="49699"/>
          <a:stretch/>
        </p:blipFill>
        <p:spPr>
          <a:xfrm>
            <a:off x="6818518" y="3185686"/>
            <a:ext cx="642957" cy="822355"/>
          </a:xfrm>
          <a:prstGeom prst="rect">
            <a:avLst/>
          </a:prstGeom>
        </p:spPr>
      </p:pic>
      <p:sp>
        <p:nvSpPr>
          <p:cNvPr id="23" name="TextBox 22"/>
          <p:cNvSpPr txBox="1"/>
          <p:nvPr/>
        </p:nvSpPr>
        <p:spPr>
          <a:xfrm>
            <a:off x="2232882" y="5136762"/>
            <a:ext cx="7127631" cy="461665"/>
          </a:xfrm>
          <a:prstGeom prst="rect">
            <a:avLst/>
          </a:prstGeom>
          <a:noFill/>
        </p:spPr>
        <p:txBody>
          <a:bodyPr wrap="square" rtlCol="0">
            <a:spAutoFit/>
          </a:bodyPr>
          <a:lstStyle/>
          <a:p>
            <a:r>
              <a:rPr lang="en-US" sz="2400" dirty="0" smtClean="0"/>
              <a:t>&lt;2, being prime&gt;</a:t>
            </a:r>
            <a:endParaRPr lang="en-US" sz="2400" dirty="0"/>
          </a:p>
        </p:txBody>
      </p:sp>
      <p:sp>
        <p:nvSpPr>
          <p:cNvPr id="24" name="TextBox 23"/>
          <p:cNvSpPr txBox="1"/>
          <p:nvPr/>
        </p:nvSpPr>
        <p:spPr>
          <a:xfrm>
            <a:off x="457200" y="5832172"/>
            <a:ext cx="7127631" cy="461665"/>
          </a:xfrm>
          <a:prstGeom prst="rect">
            <a:avLst/>
          </a:prstGeom>
          <a:noFill/>
        </p:spPr>
        <p:txBody>
          <a:bodyPr wrap="square" rtlCol="0">
            <a:spAutoFit/>
          </a:bodyPr>
          <a:lstStyle/>
          <a:p>
            <a:r>
              <a:rPr lang="en-US" sz="2400" dirty="0" smtClean="0"/>
              <a:t>In the fiction: &lt;2, being prime&gt;</a:t>
            </a:r>
            <a:endParaRPr lang="en-US" sz="2400" dirty="0"/>
          </a:p>
        </p:txBody>
      </p:sp>
      <p:pic>
        <p:nvPicPr>
          <p:cNvPr id="25" name="Picture 24" descr="Thumbs-up-thumbs-down-_zps93f6ab9d.gif"/>
          <p:cNvPicPr>
            <a:picLocks noChangeAspect="1"/>
          </p:cNvPicPr>
          <p:nvPr/>
        </p:nvPicPr>
        <p:blipFill rotWithShape="1">
          <a:blip r:embed="rId2">
            <a:extLst>
              <a:ext uri="{28A0092B-C50C-407E-A947-70E740481C1C}">
                <a14:useLocalDpi xmlns:a14="http://schemas.microsoft.com/office/drawing/2010/main" val="0"/>
              </a:ext>
            </a:extLst>
          </a:blip>
          <a:srcRect l="-1" r="50434"/>
          <a:stretch/>
        </p:blipFill>
        <p:spPr>
          <a:xfrm>
            <a:off x="6777982" y="5717527"/>
            <a:ext cx="683492" cy="887131"/>
          </a:xfrm>
          <a:prstGeom prst="rect">
            <a:avLst/>
          </a:prstGeom>
        </p:spPr>
      </p:pic>
      <p:pic>
        <p:nvPicPr>
          <p:cNvPr id="26" name="Picture 25" descr="Thumbs-up-thumbs-down-_zps93f6ab9d.gif"/>
          <p:cNvPicPr>
            <a:picLocks noChangeAspect="1"/>
          </p:cNvPicPr>
          <p:nvPr/>
        </p:nvPicPr>
        <p:blipFill rotWithShape="1">
          <a:blip r:embed="rId2">
            <a:extLst>
              <a:ext uri="{28A0092B-C50C-407E-A947-70E740481C1C}">
                <a14:useLocalDpi xmlns:a14="http://schemas.microsoft.com/office/drawing/2010/main" val="0"/>
              </a:ext>
            </a:extLst>
          </a:blip>
          <a:srcRect l="49699"/>
          <a:stretch/>
        </p:blipFill>
        <p:spPr>
          <a:xfrm>
            <a:off x="6818518" y="4895172"/>
            <a:ext cx="642957" cy="822355"/>
          </a:xfrm>
          <a:prstGeom prst="rect">
            <a:avLst/>
          </a:prstGeom>
        </p:spPr>
      </p:pic>
      <p:pic>
        <p:nvPicPr>
          <p:cNvPr id="3" name="Picture 2" descr="2.jpg"/>
          <p:cNvPicPr>
            <a:picLocks noChangeAspect="1"/>
          </p:cNvPicPr>
          <p:nvPr/>
        </p:nvPicPr>
        <p:blipFill rotWithShape="1">
          <a:blip r:embed="rId3">
            <a:extLst>
              <a:ext uri="{28A0092B-C50C-407E-A947-70E740481C1C}">
                <a14:useLocalDpi xmlns:a14="http://schemas.microsoft.com/office/drawing/2010/main" val="0"/>
              </a:ext>
            </a:extLst>
          </a:blip>
          <a:srcRect l="53494" t="13947" b="3693"/>
          <a:stretch/>
        </p:blipFill>
        <p:spPr>
          <a:xfrm>
            <a:off x="7584831" y="4977429"/>
            <a:ext cx="1287087" cy="1709486"/>
          </a:xfrm>
          <a:prstGeom prst="rect">
            <a:avLst/>
          </a:prstGeom>
        </p:spPr>
      </p:pic>
    </p:spTree>
    <p:extLst>
      <p:ext uri="{BB962C8B-B14F-4D97-AF65-F5344CB8AC3E}">
        <p14:creationId xmlns:p14="http://schemas.microsoft.com/office/powerpoint/2010/main" val="16317187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WALTON’S THEORY APPLIED</a:t>
            </a:r>
          </a:p>
        </p:txBody>
      </p:sp>
      <p:pic>
        <p:nvPicPr>
          <p:cNvPr id="4" name="Picture 3" descr="Movie_Trailer_Feautred-1000x576.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200" y="2681158"/>
            <a:ext cx="4405119" cy="2222352"/>
          </a:xfrm>
          <a:prstGeom prst="rect">
            <a:avLst/>
          </a:prstGeom>
        </p:spPr>
      </p:pic>
      <p:sp>
        <p:nvSpPr>
          <p:cNvPr id="5" name="Rectangle 4"/>
          <p:cNvSpPr/>
          <p:nvPr/>
        </p:nvSpPr>
        <p:spPr>
          <a:xfrm>
            <a:off x="1169126" y="3230364"/>
            <a:ext cx="2847465" cy="95065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6" name="Picture 5" descr="Warning-Signs-of-a-Toxic-Friendship.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138" b="95498" l="613" r="99005">
                        <a14:foregroundMark x1="4977" y1="32128" x2="4977" y2="32128"/>
                        <a14:foregroundMark x1="613" y1="39291" x2="613" y2="39291"/>
                        <a14:foregroundMark x1="3216" y1="55252" x2="3216" y2="55252"/>
                        <a14:foregroundMark x1="26570" y1="95498" x2="26570" y2="95498"/>
                        <a14:foregroundMark x1="74809" y1="86289" x2="74809" y2="86289"/>
                        <a14:foregroundMark x1="64472" y1="86494" x2="64472" y2="86494"/>
                        <a14:foregroundMark x1="93798" y1="45566" x2="93798" y2="45566"/>
                        <a14:foregroundMark x1="97703" y1="52524" x2="97703" y2="52524"/>
                        <a14:foregroundMark x1="47550" y1="3206" x2="47550" y2="3206"/>
                        <a14:foregroundMark x1="22665" y1="17326" x2="22665" y2="17326"/>
                        <a14:foregroundMark x1="99005" y1="46726" x2="99005" y2="46726"/>
                        <a14:backgroundMark x1="36141" y1="99454" x2="36141" y2="99454"/>
                        <a14:backgroundMark x1="2680" y1="56685" x2="2680" y2="56685"/>
                        <a14:backgroundMark x1="38744" y1="98772" x2="38744" y2="98772"/>
                        <a14:backgroundMark x1="33844" y1="98977" x2="33844" y2="98977"/>
                      </a14:backgroundRemoval>
                    </a14:imgEffect>
                  </a14:imgLayer>
                </a14:imgProps>
              </a:ext>
              <a:ext uri="{28A0092B-C50C-407E-A947-70E740481C1C}">
                <a14:useLocalDpi xmlns:a14="http://schemas.microsoft.com/office/drawing/2010/main" val="0"/>
              </a:ext>
            </a:extLst>
          </a:blip>
          <a:srcRect t="8542"/>
          <a:stretch/>
        </p:blipFill>
        <p:spPr>
          <a:xfrm>
            <a:off x="2033364" y="2812965"/>
            <a:ext cx="1332771" cy="1368049"/>
          </a:xfrm>
          <a:prstGeom prst="rect">
            <a:avLst/>
          </a:prstGeom>
        </p:spPr>
      </p:pic>
      <p:pic>
        <p:nvPicPr>
          <p:cNvPr id="7" name="Picture 6" descr="FFF.jpg"/>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7000"/>
                    </a14:imgEffect>
                  </a14:imgLayer>
                </a14:imgProps>
              </a:ext>
              <a:ext uri="{28A0092B-C50C-407E-A947-70E740481C1C}">
                <a14:useLocalDpi xmlns:a14="http://schemas.microsoft.com/office/drawing/2010/main" val="0"/>
              </a:ext>
            </a:extLst>
          </a:blip>
          <a:srcRect t="1" b="18747"/>
          <a:stretch/>
        </p:blipFill>
        <p:spPr>
          <a:xfrm>
            <a:off x="5595624" y="2681159"/>
            <a:ext cx="2883512" cy="2220910"/>
          </a:xfrm>
          <a:prstGeom prst="rect">
            <a:avLst/>
          </a:prstGeom>
        </p:spPr>
      </p:pic>
      <p:sp>
        <p:nvSpPr>
          <p:cNvPr id="8" name="Rectangle 7"/>
          <p:cNvSpPr/>
          <p:nvPr/>
        </p:nvSpPr>
        <p:spPr>
          <a:xfrm>
            <a:off x="4905927" y="3478927"/>
            <a:ext cx="646331" cy="646331"/>
          </a:xfrm>
          <a:prstGeom prst="rect">
            <a:avLst/>
          </a:prstGeom>
        </p:spPr>
        <p:txBody>
          <a:bodyPr wrap="none">
            <a:spAutoFit/>
          </a:bodyPr>
          <a:lstStyle/>
          <a:p>
            <a:r>
              <a:rPr lang="en-US" sz="3600" dirty="0"/>
              <a:t>⊂</a:t>
            </a:r>
          </a:p>
        </p:txBody>
      </p:sp>
      <p:sp>
        <p:nvSpPr>
          <p:cNvPr id="9" name="TextBox 8"/>
          <p:cNvSpPr txBox="1"/>
          <p:nvPr/>
        </p:nvSpPr>
        <p:spPr>
          <a:xfrm>
            <a:off x="457200" y="4902068"/>
            <a:ext cx="4405119" cy="369332"/>
          </a:xfrm>
          <a:prstGeom prst="rect">
            <a:avLst/>
          </a:prstGeom>
          <a:noFill/>
        </p:spPr>
        <p:txBody>
          <a:bodyPr wrap="square" rtlCol="0">
            <a:spAutoFit/>
          </a:bodyPr>
          <a:lstStyle/>
          <a:p>
            <a:pPr algn="ctr"/>
            <a:r>
              <a:rPr lang="en-US" b="1" cap="small" dirty="0" smtClean="0">
                <a:solidFill>
                  <a:srgbClr val="0000FF"/>
                </a:solidFill>
              </a:rPr>
              <a:t>publicly recognized fictional world</a:t>
            </a:r>
            <a:endParaRPr lang="en-US" b="1" cap="small" dirty="0">
              <a:solidFill>
                <a:srgbClr val="0000FF"/>
              </a:solidFill>
            </a:endParaRPr>
          </a:p>
        </p:txBody>
      </p:sp>
      <p:sp>
        <p:nvSpPr>
          <p:cNvPr id="10" name="TextBox 9"/>
          <p:cNvSpPr txBox="1"/>
          <p:nvPr/>
        </p:nvSpPr>
        <p:spPr>
          <a:xfrm>
            <a:off x="5666973" y="4903510"/>
            <a:ext cx="2883512" cy="646331"/>
          </a:xfrm>
          <a:prstGeom prst="rect">
            <a:avLst/>
          </a:prstGeom>
          <a:noFill/>
        </p:spPr>
        <p:txBody>
          <a:bodyPr wrap="square" rtlCol="0">
            <a:spAutoFit/>
          </a:bodyPr>
          <a:lstStyle/>
          <a:p>
            <a:pPr algn="ctr"/>
            <a:r>
              <a:rPr lang="en-US" b="1" cap="small" dirty="0" smtClean="0">
                <a:solidFill>
                  <a:srgbClr val="0000FF"/>
                </a:solidFill>
              </a:rPr>
              <a:t>privately recognized fictional worlds</a:t>
            </a:r>
            <a:endParaRPr lang="en-US" b="1" cap="small" dirty="0">
              <a:solidFill>
                <a:srgbClr val="0000FF"/>
              </a:solidFill>
            </a:endParaRPr>
          </a:p>
        </p:txBody>
      </p:sp>
    </p:spTree>
    <p:extLst>
      <p:ext uri="{BB962C8B-B14F-4D97-AF65-F5344CB8AC3E}">
        <p14:creationId xmlns:p14="http://schemas.microsoft.com/office/powerpoint/2010/main" val="15508750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a:t>
            </a:r>
            <a:endParaRPr lang="en-US" dirty="0"/>
          </a:p>
        </p:txBody>
      </p:sp>
      <p:sp>
        <p:nvSpPr>
          <p:cNvPr id="3" name="Content Placeholder 2"/>
          <p:cNvSpPr>
            <a:spLocks noGrp="1"/>
          </p:cNvSpPr>
          <p:nvPr>
            <p:ph idx="1"/>
          </p:nvPr>
        </p:nvSpPr>
        <p:spPr/>
        <p:txBody>
          <a:bodyPr/>
          <a:lstStyle/>
          <a:p>
            <a:r>
              <a:rPr lang="en-US" dirty="0" smtClean="0"/>
              <a:t>Charles’ participation in his game of make-believe is more or less automatic and non-deliberative.</a:t>
            </a:r>
          </a:p>
          <a:p>
            <a:r>
              <a:rPr lang="en-US" dirty="0" smtClean="0"/>
              <a:t>But he might easily slip into participating in this game deliberately.</a:t>
            </a:r>
          </a:p>
          <a:p>
            <a:pPr lvl="1">
              <a:buFontTx/>
              <a:buChar char="-"/>
            </a:pPr>
            <a:r>
              <a:rPr lang="en-US" dirty="0" smtClean="0"/>
              <a:t>“Yikes, here it comes!” </a:t>
            </a:r>
          </a:p>
          <a:p>
            <a:r>
              <a:rPr lang="en-US" dirty="0" smtClean="0"/>
              <a:t>This indicates that Charles regards the slime as headed toward </a:t>
            </a:r>
            <a:r>
              <a:rPr lang="en-US" b="1" dirty="0" smtClean="0"/>
              <a:t>him</a:t>
            </a:r>
            <a:r>
              <a:rPr lang="en-US" dirty="0" smtClean="0"/>
              <a:t>, that </a:t>
            </a:r>
            <a:r>
              <a:rPr lang="en-US" b="1" dirty="0" smtClean="0"/>
              <a:t>he himself</a:t>
            </a:r>
            <a:r>
              <a:rPr lang="en-US" dirty="0" smtClean="0"/>
              <a:t> belongs to a larger fictional world including the green slime. </a:t>
            </a:r>
          </a:p>
        </p:txBody>
      </p:sp>
    </p:spTree>
    <p:extLst>
      <p:ext uri="{BB962C8B-B14F-4D97-AF65-F5344CB8AC3E}">
        <p14:creationId xmlns:p14="http://schemas.microsoft.com/office/powerpoint/2010/main" val="4039866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a:t>
            </a:r>
            <a:endParaRPr lang="en-US" dirty="0"/>
          </a:p>
        </p:txBody>
      </p:sp>
      <p:pic>
        <p:nvPicPr>
          <p:cNvPr id="4" name="Picture 3" descr="meta_california_2.jpg"/>
          <p:cNvPicPr>
            <a:picLocks noChangeAspect="1"/>
          </p:cNvPicPr>
          <p:nvPr/>
        </p:nvPicPr>
        <p:blipFill rotWithShape="1">
          <a:blip r:embed="rId3" cstate="print">
            <a:extLst>
              <a:ext uri="{28A0092B-C50C-407E-A947-70E740481C1C}">
                <a14:useLocalDpi xmlns:a14="http://schemas.microsoft.com/office/drawing/2010/main" val="0"/>
              </a:ext>
            </a:extLst>
          </a:blip>
          <a:srcRect b="5960"/>
          <a:stretch/>
        </p:blipFill>
        <p:spPr>
          <a:xfrm>
            <a:off x="5840041" y="1446676"/>
            <a:ext cx="2682661" cy="2121648"/>
          </a:xfrm>
          <a:prstGeom prst="rect">
            <a:avLst/>
          </a:prstGeom>
        </p:spPr>
      </p:pic>
      <p:sp>
        <p:nvSpPr>
          <p:cNvPr id="5" name="TextBox 4"/>
          <p:cNvSpPr txBox="1"/>
          <p:nvPr/>
        </p:nvSpPr>
        <p:spPr>
          <a:xfrm>
            <a:off x="5852512" y="3479212"/>
            <a:ext cx="2682662" cy="369332"/>
          </a:xfrm>
          <a:prstGeom prst="rect">
            <a:avLst/>
          </a:prstGeom>
          <a:noFill/>
        </p:spPr>
        <p:txBody>
          <a:bodyPr wrap="square" rtlCol="0">
            <a:spAutoFit/>
          </a:bodyPr>
          <a:lstStyle/>
          <a:p>
            <a:pPr algn="ctr"/>
            <a:r>
              <a:rPr lang="en-US" dirty="0" smtClean="0"/>
              <a:t>The Flash broke the law.</a:t>
            </a:r>
            <a:endParaRPr lang="en-US" dirty="0"/>
          </a:p>
        </p:txBody>
      </p:sp>
      <p:pic>
        <p:nvPicPr>
          <p:cNvPr id="6" name="Picture 5" descr="Checkmate-in-3-Moves-in-Chess-Step-7.jpg"/>
          <p:cNvPicPr>
            <a:picLocks noChangeAspect="1"/>
          </p:cNvPicPr>
          <p:nvPr/>
        </p:nvPicPr>
        <p:blipFill rotWithShape="1">
          <a:blip r:embed="rId4">
            <a:extLst>
              <a:ext uri="{28A0092B-C50C-407E-A947-70E740481C1C}">
                <a14:useLocalDpi xmlns:a14="http://schemas.microsoft.com/office/drawing/2010/main" val="0"/>
              </a:ext>
            </a:extLst>
          </a:blip>
          <a:srcRect l="6250"/>
          <a:stretch/>
        </p:blipFill>
        <p:spPr>
          <a:xfrm>
            <a:off x="896471" y="1596623"/>
            <a:ext cx="3361764" cy="2017059"/>
          </a:xfrm>
          <a:prstGeom prst="rect">
            <a:avLst/>
          </a:prstGeom>
        </p:spPr>
      </p:pic>
      <p:sp>
        <p:nvSpPr>
          <p:cNvPr id="7" name="Rectangle 6"/>
          <p:cNvSpPr/>
          <p:nvPr/>
        </p:nvSpPr>
        <p:spPr>
          <a:xfrm>
            <a:off x="170163" y="4754041"/>
            <a:ext cx="2214615" cy="923330"/>
          </a:xfrm>
          <a:prstGeom prst="rect">
            <a:avLst/>
          </a:prstGeom>
        </p:spPr>
        <p:txBody>
          <a:bodyPr wrap="square">
            <a:spAutoFit/>
          </a:bodyPr>
          <a:lstStyle/>
          <a:p>
            <a:r>
              <a:rPr lang="en-US" dirty="0" smtClean="0"/>
              <a:t>The king </a:t>
            </a:r>
            <a:r>
              <a:rPr lang="en-US" dirty="0"/>
              <a:t>is in check </a:t>
            </a:r>
            <a:r>
              <a:rPr lang="en-US" dirty="0" smtClean="0"/>
              <a:t>and </a:t>
            </a:r>
            <a:r>
              <a:rPr lang="en-US" dirty="0"/>
              <a:t>there is no way </a:t>
            </a:r>
            <a:r>
              <a:rPr lang="en-US" dirty="0" smtClean="0"/>
              <a:t>to get out of it.</a:t>
            </a:r>
            <a:endParaRPr lang="en-US" dirty="0"/>
          </a:p>
        </p:txBody>
      </p:sp>
      <p:sp>
        <p:nvSpPr>
          <p:cNvPr id="8" name="TextBox 7"/>
          <p:cNvSpPr txBox="1"/>
          <p:nvPr/>
        </p:nvSpPr>
        <p:spPr>
          <a:xfrm>
            <a:off x="896471" y="3631612"/>
            <a:ext cx="3361764" cy="369332"/>
          </a:xfrm>
          <a:prstGeom prst="rect">
            <a:avLst/>
          </a:prstGeom>
          <a:noFill/>
        </p:spPr>
        <p:txBody>
          <a:bodyPr wrap="square" rtlCol="0">
            <a:spAutoFit/>
          </a:bodyPr>
          <a:lstStyle/>
          <a:p>
            <a:pPr algn="ctr"/>
            <a:r>
              <a:rPr lang="en-US" dirty="0" smtClean="0"/>
              <a:t>Black is checkmated.</a:t>
            </a:r>
            <a:endParaRPr lang="en-US" dirty="0"/>
          </a:p>
        </p:txBody>
      </p:sp>
      <p:cxnSp>
        <p:nvCxnSpPr>
          <p:cNvPr id="10" name="Straight Arrow Connector 9"/>
          <p:cNvCxnSpPr/>
          <p:nvPr/>
        </p:nvCxnSpPr>
        <p:spPr>
          <a:xfrm flipV="1">
            <a:off x="1270000" y="4000945"/>
            <a:ext cx="1114778" cy="7843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437904" y="4754041"/>
            <a:ext cx="2500562" cy="1477328"/>
          </a:xfrm>
          <a:prstGeom prst="rect">
            <a:avLst/>
          </a:prstGeom>
        </p:spPr>
        <p:txBody>
          <a:bodyPr wrap="square">
            <a:spAutoFit/>
          </a:bodyPr>
          <a:lstStyle/>
          <a:p>
            <a:r>
              <a:rPr lang="en-US" dirty="0" smtClean="0"/>
              <a:t>Whenever a player’s king is in check and there is no way to get out of it, then the player is checkmated.</a:t>
            </a:r>
            <a:endParaRPr lang="en-US" dirty="0"/>
          </a:p>
        </p:txBody>
      </p:sp>
      <p:cxnSp>
        <p:nvCxnSpPr>
          <p:cNvPr id="13" name="Straight Arrow Connector 12"/>
          <p:cNvCxnSpPr/>
          <p:nvPr/>
        </p:nvCxnSpPr>
        <p:spPr>
          <a:xfrm flipH="1" flipV="1">
            <a:off x="2525889" y="4000945"/>
            <a:ext cx="899792" cy="753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5175023" y="4772616"/>
            <a:ext cx="2018820" cy="1200329"/>
          </a:xfrm>
          <a:prstGeom prst="rect">
            <a:avLst/>
          </a:prstGeom>
        </p:spPr>
        <p:txBody>
          <a:bodyPr wrap="square">
            <a:spAutoFit/>
          </a:bodyPr>
          <a:lstStyle/>
          <a:p>
            <a:r>
              <a:rPr lang="en-US" dirty="0" smtClean="0"/>
              <a:t>The Flash was speeding down the highway at 458 mph.</a:t>
            </a:r>
            <a:endParaRPr lang="en-US" dirty="0"/>
          </a:p>
        </p:txBody>
      </p:sp>
      <p:cxnSp>
        <p:nvCxnSpPr>
          <p:cNvPr id="24" name="Straight Arrow Connector 23"/>
          <p:cNvCxnSpPr/>
          <p:nvPr/>
        </p:nvCxnSpPr>
        <p:spPr>
          <a:xfrm flipV="1">
            <a:off x="5958706" y="3848544"/>
            <a:ext cx="1096245" cy="9367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5" idx="2"/>
          </p:cNvCxnSpPr>
          <p:nvPr/>
        </p:nvCxnSpPr>
        <p:spPr>
          <a:xfrm flipH="1" flipV="1">
            <a:off x="7193843" y="3848544"/>
            <a:ext cx="912264" cy="9367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382006" y="4772616"/>
            <a:ext cx="1928498" cy="923330"/>
          </a:xfrm>
          <a:prstGeom prst="rect">
            <a:avLst/>
          </a:prstGeom>
        </p:spPr>
        <p:txBody>
          <a:bodyPr wrap="square">
            <a:spAutoFit/>
          </a:bodyPr>
          <a:lstStyle/>
          <a:p>
            <a:r>
              <a:rPr lang="en-US" dirty="0" smtClean="0"/>
              <a:t>It is illegal to exceed the speed limit.</a:t>
            </a:r>
            <a:endParaRPr lang="en-US" dirty="0"/>
          </a:p>
        </p:txBody>
      </p:sp>
    </p:spTree>
    <p:extLst>
      <p:ext uri="{BB962C8B-B14F-4D97-AF65-F5344CB8AC3E}">
        <p14:creationId xmlns:p14="http://schemas.microsoft.com/office/powerpoint/2010/main" val="41424684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a:t>
            </a:r>
            <a:endParaRPr lang="en-US" dirty="0"/>
          </a:p>
        </p:txBody>
      </p:sp>
      <p:pic>
        <p:nvPicPr>
          <p:cNvPr id="4" name="Picture 3" descr="FFF.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a:stretch/>
        </p:blipFill>
        <p:spPr>
          <a:xfrm>
            <a:off x="3130244" y="1524000"/>
            <a:ext cx="2883512" cy="2733324"/>
          </a:xfrm>
          <a:prstGeom prst="rect">
            <a:avLst/>
          </a:prstGeom>
        </p:spPr>
      </p:pic>
      <p:sp>
        <p:nvSpPr>
          <p:cNvPr id="5" name="TextBox 4"/>
          <p:cNvSpPr txBox="1"/>
          <p:nvPr/>
        </p:nvSpPr>
        <p:spPr>
          <a:xfrm>
            <a:off x="2246898" y="4347699"/>
            <a:ext cx="4650204" cy="369332"/>
          </a:xfrm>
          <a:prstGeom prst="rect">
            <a:avLst/>
          </a:prstGeom>
          <a:noFill/>
        </p:spPr>
        <p:txBody>
          <a:bodyPr wrap="square" rtlCol="0">
            <a:spAutoFit/>
          </a:bodyPr>
          <a:lstStyle/>
          <a:p>
            <a:pPr algn="ctr"/>
            <a:r>
              <a:rPr lang="en-US" dirty="0" smtClean="0"/>
              <a:t>In the fiction: Charles fears the green slime.</a:t>
            </a:r>
            <a:endParaRPr lang="en-US" dirty="0"/>
          </a:p>
        </p:txBody>
      </p:sp>
      <p:cxnSp>
        <p:nvCxnSpPr>
          <p:cNvPr id="6" name="Straight Arrow Connector 5"/>
          <p:cNvCxnSpPr/>
          <p:nvPr/>
        </p:nvCxnSpPr>
        <p:spPr>
          <a:xfrm flipV="1">
            <a:off x="2188882" y="4815881"/>
            <a:ext cx="2248254" cy="6905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642569" y="4815885"/>
            <a:ext cx="2091158" cy="6905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7104" y="5506403"/>
            <a:ext cx="3960032" cy="923330"/>
          </a:xfrm>
          <a:prstGeom prst="rect">
            <a:avLst/>
          </a:prstGeom>
          <a:noFill/>
        </p:spPr>
        <p:txBody>
          <a:bodyPr wrap="square" rtlCol="0">
            <a:spAutoFit/>
          </a:bodyPr>
          <a:lstStyle/>
          <a:p>
            <a:r>
              <a:rPr lang="en-US" dirty="0" smtClean="0"/>
              <a:t>Charles quasi-fear is the result of his belief that it is true in the fiction that the green slime is a real danger.</a:t>
            </a:r>
            <a:endParaRPr lang="en-US" dirty="0"/>
          </a:p>
        </p:txBody>
      </p:sp>
      <p:sp>
        <p:nvSpPr>
          <p:cNvPr id="11" name="TextBox 10"/>
          <p:cNvSpPr txBox="1"/>
          <p:nvPr/>
        </p:nvSpPr>
        <p:spPr>
          <a:xfrm>
            <a:off x="4917086" y="5506403"/>
            <a:ext cx="3960032" cy="923330"/>
          </a:xfrm>
          <a:prstGeom prst="rect">
            <a:avLst/>
          </a:prstGeom>
          <a:noFill/>
        </p:spPr>
        <p:txBody>
          <a:bodyPr wrap="square" rtlCol="0">
            <a:spAutoFit/>
          </a:bodyPr>
          <a:lstStyle/>
          <a:p>
            <a:r>
              <a:rPr lang="en-US" dirty="0" smtClean="0"/>
              <a:t>Whenever one’s quasi-fear is the result of such a belief, then it is true in the fiction that one is afraid.</a:t>
            </a:r>
            <a:endParaRPr lang="en-US" dirty="0"/>
          </a:p>
        </p:txBody>
      </p:sp>
    </p:spTree>
    <p:extLst>
      <p:ext uri="{BB962C8B-B14F-4D97-AF65-F5344CB8AC3E}">
        <p14:creationId xmlns:p14="http://schemas.microsoft.com/office/powerpoint/2010/main" val="42358358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a:t>
            </a:r>
            <a:endParaRPr lang="en-US" dirty="0"/>
          </a:p>
        </p:txBody>
      </p:sp>
      <p:pic>
        <p:nvPicPr>
          <p:cNvPr id="4" name="Picture 3" descr="FFF.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a:stretch/>
        </p:blipFill>
        <p:spPr>
          <a:xfrm>
            <a:off x="3130244" y="1524000"/>
            <a:ext cx="2883512" cy="2733324"/>
          </a:xfrm>
          <a:prstGeom prst="rect">
            <a:avLst/>
          </a:prstGeom>
        </p:spPr>
      </p:pic>
      <p:sp>
        <p:nvSpPr>
          <p:cNvPr id="5" name="TextBox 4"/>
          <p:cNvSpPr txBox="1"/>
          <p:nvPr/>
        </p:nvSpPr>
        <p:spPr>
          <a:xfrm>
            <a:off x="2246898" y="4347699"/>
            <a:ext cx="4650204" cy="369332"/>
          </a:xfrm>
          <a:prstGeom prst="rect">
            <a:avLst/>
          </a:prstGeom>
          <a:noFill/>
        </p:spPr>
        <p:txBody>
          <a:bodyPr wrap="square" rtlCol="0">
            <a:spAutoFit/>
          </a:bodyPr>
          <a:lstStyle/>
          <a:p>
            <a:pPr algn="ctr"/>
            <a:r>
              <a:rPr lang="en-US" dirty="0" smtClean="0"/>
              <a:t>In the fiction: Charles fears the green slime.</a:t>
            </a:r>
            <a:endParaRPr lang="en-US" dirty="0"/>
          </a:p>
        </p:txBody>
      </p:sp>
      <p:cxnSp>
        <p:nvCxnSpPr>
          <p:cNvPr id="6" name="Straight Arrow Connector 5"/>
          <p:cNvCxnSpPr/>
          <p:nvPr/>
        </p:nvCxnSpPr>
        <p:spPr>
          <a:xfrm flipV="1">
            <a:off x="2188882" y="4815881"/>
            <a:ext cx="2248254" cy="6905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642569" y="4815885"/>
            <a:ext cx="2091158" cy="6905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7104" y="5506403"/>
            <a:ext cx="3960032" cy="923330"/>
          </a:xfrm>
          <a:prstGeom prst="rect">
            <a:avLst/>
          </a:prstGeom>
          <a:noFill/>
        </p:spPr>
        <p:txBody>
          <a:bodyPr wrap="square" rtlCol="0">
            <a:spAutoFit/>
          </a:bodyPr>
          <a:lstStyle/>
          <a:p>
            <a:r>
              <a:rPr lang="en-US" dirty="0" smtClean="0"/>
              <a:t>Charles quasi-fear is the result of his belief that it is true in the fiction that the green slime is a real danger.</a:t>
            </a:r>
            <a:endParaRPr lang="en-US" dirty="0"/>
          </a:p>
        </p:txBody>
      </p:sp>
      <p:sp>
        <p:nvSpPr>
          <p:cNvPr id="11" name="TextBox 10"/>
          <p:cNvSpPr txBox="1"/>
          <p:nvPr/>
        </p:nvSpPr>
        <p:spPr>
          <a:xfrm>
            <a:off x="4917086" y="5506403"/>
            <a:ext cx="3960032" cy="923330"/>
          </a:xfrm>
          <a:prstGeom prst="rect">
            <a:avLst/>
          </a:prstGeom>
          <a:noFill/>
        </p:spPr>
        <p:txBody>
          <a:bodyPr wrap="square" rtlCol="0">
            <a:spAutoFit/>
          </a:bodyPr>
          <a:lstStyle/>
          <a:p>
            <a:r>
              <a:rPr lang="en-US" u="sng" dirty="0" smtClean="0"/>
              <a:t>Whenever one’s quasi-fear is the result of such a belief, then it is true in the fiction that one is afraid.</a:t>
            </a:r>
            <a:endParaRPr lang="en-US" u="sng" dirty="0"/>
          </a:p>
        </p:txBody>
      </p:sp>
    </p:spTree>
    <p:extLst>
      <p:ext uri="{BB962C8B-B14F-4D97-AF65-F5344CB8AC3E}">
        <p14:creationId xmlns:p14="http://schemas.microsoft.com/office/powerpoint/2010/main" val="176328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a:t>
            </a:r>
            <a:endParaRPr lang="en-US" dirty="0"/>
          </a:p>
        </p:txBody>
      </p:sp>
      <p:sp>
        <p:nvSpPr>
          <p:cNvPr id="3" name="Content Placeholder 2"/>
          <p:cNvSpPr>
            <a:spLocks noGrp="1"/>
          </p:cNvSpPr>
          <p:nvPr>
            <p:ph idx="1"/>
          </p:nvPr>
        </p:nvSpPr>
        <p:spPr/>
        <p:txBody>
          <a:bodyPr/>
          <a:lstStyle/>
          <a:p>
            <a:r>
              <a:rPr lang="en-US" dirty="0" smtClean="0"/>
              <a:t>Charles imagines himself to be afraid of the green slime.</a:t>
            </a:r>
          </a:p>
          <a:p>
            <a:r>
              <a:rPr lang="en-US" dirty="0" smtClean="0"/>
              <a:t>This imaginative act is non-deliberate and spontaneous.</a:t>
            </a:r>
          </a:p>
          <a:p>
            <a:r>
              <a:rPr lang="en-US" dirty="0" smtClean="0"/>
              <a:t>But recall that a </a:t>
            </a:r>
            <a:r>
              <a:rPr lang="en-US" b="1" dirty="0" smtClean="0"/>
              <a:t>disposition </a:t>
            </a:r>
            <a:r>
              <a:rPr lang="en-US" dirty="0"/>
              <a:t>to </a:t>
            </a:r>
            <a:r>
              <a:rPr lang="en-US" b="1" dirty="0"/>
              <a:t>non-deliberately, spontaneously imagine </a:t>
            </a:r>
            <a:r>
              <a:rPr lang="en-US" dirty="0"/>
              <a:t>that certain propositions are true is typically </a:t>
            </a:r>
            <a:r>
              <a:rPr lang="en-US" b="1" dirty="0"/>
              <a:t>good evidence </a:t>
            </a:r>
            <a:r>
              <a:rPr lang="en-US" dirty="0"/>
              <a:t>that a given principle is in force </a:t>
            </a:r>
            <a:r>
              <a:rPr lang="en-US" dirty="0" smtClean="0"/>
              <a:t>within a given game of make-believe. </a:t>
            </a:r>
          </a:p>
          <a:p>
            <a:r>
              <a:rPr lang="en-US" b="1" dirty="0" smtClean="0">
                <a:solidFill>
                  <a:srgbClr val="0000FF"/>
                </a:solidFill>
              </a:rPr>
              <a:t>So</a:t>
            </a:r>
            <a:r>
              <a:rPr lang="en-US" b="1" dirty="0">
                <a:solidFill>
                  <a:srgbClr val="0000FF"/>
                </a:solidFill>
              </a:rPr>
              <a:t>: </a:t>
            </a:r>
            <a:r>
              <a:rPr lang="en-US" dirty="0"/>
              <a:t>w</a:t>
            </a:r>
            <a:r>
              <a:rPr lang="en-US" dirty="0" smtClean="0"/>
              <a:t>e have good reason to believe that Charles recognizes a principle to the effect that his quasi-fear partly determines that it is true in the fiction that he is afraid. </a:t>
            </a:r>
            <a:endParaRPr lang="en-US" dirty="0"/>
          </a:p>
        </p:txBody>
      </p:sp>
    </p:spTree>
    <p:extLst>
      <p:ext uri="{BB962C8B-B14F-4D97-AF65-F5344CB8AC3E}">
        <p14:creationId xmlns:p14="http://schemas.microsoft.com/office/powerpoint/2010/main" val="1702526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arenR"/>
            </a:pPr>
            <a:r>
              <a:rPr lang="en-US" dirty="0" smtClean="0"/>
              <a:t>If Charles’ assertion that he is terrified </a:t>
            </a:r>
            <a:r>
              <a:rPr lang="en-US" b="1" dirty="0" smtClean="0"/>
              <a:t>really </a:t>
            </a:r>
            <a:r>
              <a:rPr lang="en-US" dirty="0" smtClean="0"/>
              <a:t>means that </a:t>
            </a:r>
            <a:r>
              <a:rPr lang="en-US" b="1" dirty="0" smtClean="0"/>
              <a:t>in the fiction </a:t>
            </a:r>
            <a:r>
              <a:rPr lang="en-US" dirty="0" smtClean="0"/>
              <a:t>he is terrified, then it should be felicitous for Charles to </a:t>
            </a:r>
            <a:r>
              <a:rPr lang="en-US" b="1" dirty="0" smtClean="0"/>
              <a:t>just say that </a:t>
            </a:r>
            <a:r>
              <a:rPr lang="en-US" dirty="0" smtClean="0"/>
              <a:t>(“I’m afraid, in the fiction!”).</a:t>
            </a:r>
          </a:p>
          <a:p>
            <a:pPr marL="457200" indent="-457200">
              <a:buFont typeface="+mj-lt"/>
              <a:buAutoNum type="arabicParenR"/>
            </a:pPr>
            <a:r>
              <a:rPr lang="en-US" dirty="0" smtClean="0"/>
              <a:t>But that isn’t felicitous.</a:t>
            </a:r>
          </a:p>
          <a:p>
            <a:pPr marL="457200" indent="-457200">
              <a:buFont typeface="+mj-lt"/>
              <a:buAutoNum type="arabicParenR"/>
            </a:pPr>
            <a:r>
              <a:rPr lang="en-US" b="1" dirty="0">
                <a:solidFill>
                  <a:srgbClr val="0000FF"/>
                </a:solidFill>
              </a:rPr>
              <a:t>So: </a:t>
            </a:r>
            <a:r>
              <a:rPr lang="en-US" dirty="0" smtClean="0"/>
              <a:t>that’s not what Charles’ claim means. </a:t>
            </a:r>
          </a:p>
          <a:p>
            <a:pPr marL="0" indent="0">
              <a:buNone/>
            </a:pPr>
            <a:endParaRPr lang="en-US" dirty="0"/>
          </a:p>
          <a:p>
            <a:pPr marL="0" indent="0">
              <a:buNone/>
            </a:pPr>
            <a:r>
              <a:rPr lang="en-US" b="1" dirty="0" smtClean="0"/>
              <a:t>QUIZ 3: </a:t>
            </a:r>
            <a:r>
              <a:rPr lang="en-US" dirty="0" smtClean="0"/>
              <a:t>What is Walton’s response to this objection?</a:t>
            </a:r>
          </a:p>
          <a:p>
            <a:pPr marL="0" indent="0">
              <a:buNone/>
            </a:pPr>
            <a:endParaRPr lang="en-US" dirty="0" smtClean="0"/>
          </a:p>
          <a:p>
            <a:pPr marL="457200" indent="-457200">
              <a:buFont typeface="+mj-lt"/>
              <a:buAutoNum type="alphaUcPeriod"/>
            </a:pPr>
            <a:r>
              <a:rPr lang="en-US" dirty="0" smtClean="0"/>
              <a:t>Charles never asserted that he is terrified in the first place.</a:t>
            </a:r>
          </a:p>
          <a:p>
            <a:pPr marL="457200" indent="-457200">
              <a:buFont typeface="+mj-lt"/>
              <a:buAutoNum type="alphaUcPeriod"/>
            </a:pPr>
            <a:r>
              <a:rPr lang="en-US" dirty="0" smtClean="0"/>
              <a:t>It is felicitous for Charles to say “I’m afraid, in the fiction!” because “I’m afraid” is merely an ellipsis for the former.</a:t>
            </a:r>
          </a:p>
          <a:p>
            <a:pPr marL="457200" indent="-457200">
              <a:buFont typeface="+mj-lt"/>
              <a:buAutoNum type="alphaUcPeriod"/>
            </a:pPr>
            <a:r>
              <a:rPr lang="en-US" dirty="0" smtClean="0"/>
              <a:t>Charles pretended to assert (seriously) that he is terrified.</a:t>
            </a:r>
          </a:p>
          <a:p>
            <a:pPr marL="457200" indent="-457200">
              <a:buFont typeface="+mj-lt"/>
              <a:buAutoNum type="alphaUcPeriod"/>
            </a:pPr>
            <a:r>
              <a:rPr lang="en-US" dirty="0" smtClean="0"/>
              <a:t>Both (A) and (C)</a:t>
            </a:r>
            <a:endParaRPr lang="en-US" dirty="0"/>
          </a:p>
          <a:p>
            <a:pPr marL="457200" indent="-457200">
              <a:buFont typeface="+mj-lt"/>
              <a:buAutoNum type="alphaUcPeriod"/>
            </a:pPr>
            <a:endParaRPr lang="en-US" dirty="0"/>
          </a:p>
        </p:txBody>
      </p:sp>
    </p:spTree>
    <p:extLst>
      <p:ext uri="{BB962C8B-B14F-4D97-AF65-F5344CB8AC3E}">
        <p14:creationId xmlns:p14="http://schemas.microsoft.com/office/powerpoint/2010/main" val="2248260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a:t>
            </a:r>
            <a:endParaRPr lang="en-US" dirty="0"/>
          </a:p>
        </p:txBody>
      </p:sp>
      <p:sp>
        <p:nvSpPr>
          <p:cNvPr id="3" name="Content Placeholder 2"/>
          <p:cNvSpPr>
            <a:spLocks noGrp="1"/>
          </p:cNvSpPr>
          <p:nvPr>
            <p:ph idx="1"/>
          </p:nvPr>
        </p:nvSpPr>
        <p:spPr/>
        <p:txBody>
          <a:bodyPr/>
          <a:lstStyle/>
          <a:p>
            <a:r>
              <a:rPr lang="en-US" dirty="0" smtClean="0"/>
              <a:t>Charles is not </a:t>
            </a:r>
            <a:r>
              <a:rPr lang="en-US" b="1" dirty="0" smtClean="0"/>
              <a:t>asserting </a:t>
            </a:r>
            <a:r>
              <a:rPr lang="en-US" dirty="0" smtClean="0"/>
              <a:t>that he is terrified at all.</a:t>
            </a:r>
          </a:p>
          <a:p>
            <a:r>
              <a:rPr lang="en-US" dirty="0" smtClean="0"/>
              <a:t>He is instead </a:t>
            </a:r>
            <a:r>
              <a:rPr lang="en-US" b="1" dirty="0" smtClean="0"/>
              <a:t>pretending to assert </a:t>
            </a:r>
            <a:r>
              <a:rPr lang="en-US" dirty="0" smtClean="0"/>
              <a:t>that he is terrified.</a:t>
            </a:r>
          </a:p>
          <a:p>
            <a:r>
              <a:rPr lang="en-US" dirty="0" smtClean="0"/>
              <a:t>When we later describe the situation, </a:t>
            </a:r>
            <a:r>
              <a:rPr lang="en-US" b="1" dirty="0" smtClean="0"/>
              <a:t>we </a:t>
            </a:r>
            <a:r>
              <a:rPr lang="en-US" dirty="0" smtClean="0"/>
              <a:t>may </a:t>
            </a:r>
            <a:r>
              <a:rPr lang="en-US" b="1" dirty="0" smtClean="0"/>
              <a:t>genuinely assert </a:t>
            </a:r>
            <a:r>
              <a:rPr lang="en-US" dirty="0" smtClean="0"/>
              <a:t>that Charles was terrified. </a:t>
            </a:r>
          </a:p>
          <a:p>
            <a:r>
              <a:rPr lang="en-US" dirty="0" smtClean="0"/>
              <a:t>But in </a:t>
            </a:r>
            <a:r>
              <a:rPr lang="en-US" b="1" dirty="0" smtClean="0"/>
              <a:t>that </a:t>
            </a:r>
            <a:r>
              <a:rPr lang="en-US" dirty="0" smtClean="0"/>
              <a:t>context, it is not necessarily infelicitous to say it was only make-believedly true that Charles was terrified—he was simply playing along with the film. </a:t>
            </a:r>
          </a:p>
        </p:txBody>
      </p:sp>
    </p:spTree>
    <p:extLst>
      <p:ext uri="{BB962C8B-B14F-4D97-AF65-F5344CB8AC3E}">
        <p14:creationId xmlns:p14="http://schemas.microsoft.com/office/powerpoint/2010/main" val="2920929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a:t>
            </a:r>
            <a:endParaRPr lang="en-US" dirty="0"/>
          </a:p>
        </p:txBody>
      </p:sp>
      <p:pic>
        <p:nvPicPr>
          <p:cNvPr id="4" name="Picture 3" descr="Lange-MigrantMother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716" y="2838711"/>
            <a:ext cx="2418487" cy="3143838"/>
          </a:xfrm>
          <a:prstGeom prst="rect">
            <a:avLst/>
          </a:prstGeom>
        </p:spPr>
      </p:pic>
      <p:pic>
        <p:nvPicPr>
          <p:cNvPr id="5" name="Picture 4" descr="Louis-xiv-lebrun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811" y="2838711"/>
            <a:ext cx="2631363" cy="3143838"/>
          </a:xfrm>
          <a:prstGeom prst="rect">
            <a:avLst/>
          </a:prstGeom>
        </p:spPr>
      </p:pic>
      <p:sp>
        <p:nvSpPr>
          <p:cNvPr id="6" name="TextBox 5"/>
          <p:cNvSpPr txBox="1"/>
          <p:nvPr/>
        </p:nvSpPr>
        <p:spPr>
          <a:xfrm>
            <a:off x="5518811" y="5982549"/>
            <a:ext cx="2631363" cy="307777"/>
          </a:xfrm>
          <a:prstGeom prst="rect">
            <a:avLst/>
          </a:prstGeom>
          <a:noFill/>
        </p:spPr>
        <p:txBody>
          <a:bodyPr wrap="square" rtlCol="0">
            <a:spAutoFit/>
          </a:bodyPr>
          <a:lstStyle/>
          <a:p>
            <a:pPr algn="ctr"/>
            <a:r>
              <a:rPr lang="en-US" sz="1400" dirty="0"/>
              <a:t>Louis XIV</a:t>
            </a:r>
          </a:p>
        </p:txBody>
      </p:sp>
      <p:sp>
        <p:nvSpPr>
          <p:cNvPr id="7" name="TextBox 6"/>
          <p:cNvSpPr txBox="1"/>
          <p:nvPr/>
        </p:nvSpPr>
        <p:spPr>
          <a:xfrm>
            <a:off x="940815" y="5982549"/>
            <a:ext cx="2441388" cy="307777"/>
          </a:xfrm>
          <a:prstGeom prst="rect">
            <a:avLst/>
          </a:prstGeom>
          <a:noFill/>
        </p:spPr>
        <p:txBody>
          <a:bodyPr wrap="square" rtlCol="0">
            <a:spAutoFit/>
          </a:bodyPr>
          <a:lstStyle/>
          <a:p>
            <a:pPr algn="ctr"/>
            <a:r>
              <a:rPr lang="en-US" sz="1400" dirty="0"/>
              <a:t>Florence Owens Thompson</a:t>
            </a:r>
          </a:p>
        </p:txBody>
      </p:sp>
      <p:sp>
        <p:nvSpPr>
          <p:cNvPr id="3" name="TextBox 2"/>
          <p:cNvSpPr txBox="1"/>
          <p:nvPr/>
        </p:nvSpPr>
        <p:spPr>
          <a:xfrm>
            <a:off x="116313" y="2330792"/>
            <a:ext cx="4295527" cy="369332"/>
          </a:xfrm>
          <a:prstGeom prst="rect">
            <a:avLst/>
          </a:prstGeom>
          <a:noFill/>
        </p:spPr>
        <p:txBody>
          <a:bodyPr wrap="square" rtlCol="0">
            <a:spAutoFit/>
          </a:bodyPr>
          <a:lstStyle/>
          <a:p>
            <a:r>
              <a:rPr lang="en-US" b="1" dirty="0" smtClean="0"/>
              <a:t>In the fiction: </a:t>
            </a:r>
            <a:r>
              <a:rPr lang="en-US" dirty="0" smtClean="0"/>
              <a:t>Florence is frowning.</a:t>
            </a:r>
            <a:endParaRPr lang="en-US" dirty="0"/>
          </a:p>
        </p:txBody>
      </p:sp>
      <p:pic>
        <p:nvPicPr>
          <p:cNvPr id="9" name="Picture 8" descr="Thumbs-up-thumbs-down-_zps93f6ab9d.gif"/>
          <p:cNvPicPr>
            <a:picLocks noChangeAspect="1"/>
          </p:cNvPicPr>
          <p:nvPr/>
        </p:nvPicPr>
        <p:blipFill rotWithShape="1">
          <a:blip r:embed="rId5">
            <a:extLst>
              <a:ext uri="{28A0092B-C50C-407E-A947-70E740481C1C}">
                <a14:useLocalDpi xmlns:a14="http://schemas.microsoft.com/office/drawing/2010/main" val="0"/>
              </a:ext>
            </a:extLst>
          </a:blip>
          <a:srcRect l="49699"/>
          <a:stretch/>
        </p:blipFill>
        <p:spPr>
          <a:xfrm>
            <a:off x="3898059" y="2092226"/>
            <a:ext cx="254828" cy="325931"/>
          </a:xfrm>
          <a:prstGeom prst="rect">
            <a:avLst/>
          </a:prstGeom>
        </p:spPr>
      </p:pic>
      <p:sp>
        <p:nvSpPr>
          <p:cNvPr id="10" name="TextBox 9"/>
          <p:cNvSpPr txBox="1"/>
          <p:nvPr/>
        </p:nvSpPr>
        <p:spPr>
          <a:xfrm>
            <a:off x="590855" y="1805393"/>
            <a:ext cx="3494966" cy="646331"/>
          </a:xfrm>
          <a:prstGeom prst="rect">
            <a:avLst/>
          </a:prstGeom>
          <a:noFill/>
        </p:spPr>
        <p:txBody>
          <a:bodyPr wrap="square" rtlCol="0">
            <a:spAutoFit/>
          </a:bodyPr>
          <a:lstStyle/>
          <a:p>
            <a:r>
              <a:rPr lang="en-US" b="1" dirty="0" smtClean="0"/>
              <a:t>Literally: </a:t>
            </a:r>
            <a:r>
              <a:rPr lang="en-US" dirty="0" smtClean="0"/>
              <a:t>seeing Florence. </a:t>
            </a:r>
          </a:p>
          <a:p>
            <a:r>
              <a:rPr lang="en-US" b="1" dirty="0" smtClean="0"/>
              <a:t>Literally:</a:t>
            </a:r>
            <a:r>
              <a:rPr lang="en-US" dirty="0" smtClean="0"/>
              <a:t> Florence is frowning.</a:t>
            </a:r>
            <a:endParaRPr lang="en-US" b="1" dirty="0"/>
          </a:p>
        </p:txBody>
      </p:sp>
      <p:pic>
        <p:nvPicPr>
          <p:cNvPr id="11" name="Picture 10" descr="Thumbs-up-thumbs-down-_zps93f6ab9d.gif"/>
          <p:cNvPicPr>
            <a:picLocks noChangeAspect="1"/>
          </p:cNvPicPr>
          <p:nvPr/>
        </p:nvPicPr>
        <p:blipFill rotWithShape="1">
          <a:blip r:embed="rId5">
            <a:extLst>
              <a:ext uri="{28A0092B-C50C-407E-A947-70E740481C1C}">
                <a14:useLocalDpi xmlns:a14="http://schemas.microsoft.com/office/drawing/2010/main" val="0"/>
              </a:ext>
            </a:extLst>
          </a:blip>
          <a:srcRect l="-1" r="50434" b="22197"/>
          <a:stretch/>
        </p:blipFill>
        <p:spPr>
          <a:xfrm>
            <a:off x="3868291" y="1875428"/>
            <a:ext cx="257710" cy="260245"/>
          </a:xfrm>
          <a:prstGeom prst="rect">
            <a:avLst/>
          </a:prstGeom>
        </p:spPr>
      </p:pic>
      <p:pic>
        <p:nvPicPr>
          <p:cNvPr id="8" name="Picture 7" descr="Thumbs-up-thumbs-down-_zps93f6ab9d.gif"/>
          <p:cNvPicPr>
            <a:picLocks noChangeAspect="1"/>
          </p:cNvPicPr>
          <p:nvPr/>
        </p:nvPicPr>
        <p:blipFill rotWithShape="1">
          <a:blip r:embed="rId5">
            <a:extLst>
              <a:ext uri="{28A0092B-C50C-407E-A947-70E740481C1C}">
                <a14:useLocalDpi xmlns:a14="http://schemas.microsoft.com/office/drawing/2010/main" val="0"/>
              </a:ext>
            </a:extLst>
          </a:blip>
          <a:srcRect l="-1" r="50434"/>
          <a:stretch/>
        </p:blipFill>
        <p:spPr>
          <a:xfrm>
            <a:off x="3879730" y="2418157"/>
            <a:ext cx="257710" cy="334492"/>
          </a:xfrm>
          <a:prstGeom prst="rect">
            <a:avLst/>
          </a:prstGeom>
        </p:spPr>
      </p:pic>
      <p:sp>
        <p:nvSpPr>
          <p:cNvPr id="12" name="TextBox 11"/>
          <p:cNvSpPr txBox="1"/>
          <p:nvPr/>
        </p:nvSpPr>
        <p:spPr>
          <a:xfrm>
            <a:off x="4391273" y="2340077"/>
            <a:ext cx="4295527" cy="369332"/>
          </a:xfrm>
          <a:prstGeom prst="rect">
            <a:avLst/>
          </a:prstGeom>
          <a:noFill/>
        </p:spPr>
        <p:txBody>
          <a:bodyPr wrap="square" rtlCol="0">
            <a:spAutoFit/>
          </a:bodyPr>
          <a:lstStyle/>
          <a:p>
            <a:r>
              <a:rPr lang="en-US" b="1" dirty="0" smtClean="0"/>
              <a:t>In the fiction:</a:t>
            </a:r>
            <a:r>
              <a:rPr lang="en-US" dirty="0"/>
              <a:t> </a:t>
            </a:r>
            <a:r>
              <a:rPr lang="en-US" dirty="0" smtClean="0"/>
              <a:t>seeing Louis.</a:t>
            </a:r>
            <a:endParaRPr lang="en-US" dirty="0"/>
          </a:p>
        </p:txBody>
      </p:sp>
      <p:sp>
        <p:nvSpPr>
          <p:cNvPr id="13" name="TextBox 12"/>
          <p:cNvSpPr txBox="1"/>
          <p:nvPr/>
        </p:nvSpPr>
        <p:spPr>
          <a:xfrm>
            <a:off x="4865814" y="1814678"/>
            <a:ext cx="3820985" cy="646331"/>
          </a:xfrm>
          <a:prstGeom prst="rect">
            <a:avLst/>
          </a:prstGeom>
          <a:noFill/>
        </p:spPr>
        <p:txBody>
          <a:bodyPr wrap="square" rtlCol="0">
            <a:spAutoFit/>
          </a:bodyPr>
          <a:lstStyle/>
          <a:p>
            <a:r>
              <a:rPr lang="en-US" b="1" dirty="0" smtClean="0"/>
              <a:t>Literally: </a:t>
            </a:r>
            <a:r>
              <a:rPr lang="en-US" dirty="0" smtClean="0"/>
              <a:t>seeing a Louis-depiction.</a:t>
            </a:r>
          </a:p>
          <a:p>
            <a:r>
              <a:rPr lang="en-US" b="1" dirty="0" smtClean="0"/>
              <a:t>Literally:</a:t>
            </a:r>
            <a:r>
              <a:rPr lang="en-US" dirty="0" smtClean="0"/>
              <a:t> seeing Louis.</a:t>
            </a:r>
            <a:endParaRPr lang="en-US" b="1" dirty="0"/>
          </a:p>
        </p:txBody>
      </p:sp>
      <p:pic>
        <p:nvPicPr>
          <p:cNvPr id="14" name="Picture 13" descr="Thumbs-up-thumbs-down-_zps93f6ab9d.gif"/>
          <p:cNvPicPr>
            <a:picLocks noChangeAspect="1"/>
          </p:cNvPicPr>
          <p:nvPr/>
        </p:nvPicPr>
        <p:blipFill rotWithShape="1">
          <a:blip r:embed="rId5">
            <a:extLst>
              <a:ext uri="{28A0092B-C50C-407E-A947-70E740481C1C}">
                <a14:useLocalDpi xmlns:a14="http://schemas.microsoft.com/office/drawing/2010/main" val="0"/>
              </a:ext>
            </a:extLst>
          </a:blip>
          <a:srcRect l="49699"/>
          <a:stretch/>
        </p:blipFill>
        <p:spPr>
          <a:xfrm>
            <a:off x="8640384" y="2092226"/>
            <a:ext cx="254828" cy="325931"/>
          </a:xfrm>
          <a:prstGeom prst="rect">
            <a:avLst/>
          </a:prstGeom>
        </p:spPr>
      </p:pic>
      <p:pic>
        <p:nvPicPr>
          <p:cNvPr id="15" name="Picture 14" descr="Thumbs-up-thumbs-down-_zps93f6ab9d.gif"/>
          <p:cNvPicPr>
            <a:picLocks noChangeAspect="1"/>
          </p:cNvPicPr>
          <p:nvPr/>
        </p:nvPicPr>
        <p:blipFill rotWithShape="1">
          <a:blip r:embed="rId5">
            <a:extLst>
              <a:ext uri="{28A0092B-C50C-407E-A947-70E740481C1C}">
                <a14:useLocalDpi xmlns:a14="http://schemas.microsoft.com/office/drawing/2010/main" val="0"/>
              </a:ext>
            </a:extLst>
          </a:blip>
          <a:srcRect l="-1" r="50434" b="22197"/>
          <a:stretch/>
        </p:blipFill>
        <p:spPr>
          <a:xfrm>
            <a:off x="8610616" y="1875428"/>
            <a:ext cx="257710" cy="260245"/>
          </a:xfrm>
          <a:prstGeom prst="rect">
            <a:avLst/>
          </a:prstGeom>
        </p:spPr>
      </p:pic>
      <p:pic>
        <p:nvPicPr>
          <p:cNvPr id="16" name="Picture 15" descr="Thumbs-up-thumbs-down-_zps93f6ab9d.gif"/>
          <p:cNvPicPr>
            <a:picLocks noChangeAspect="1"/>
          </p:cNvPicPr>
          <p:nvPr/>
        </p:nvPicPr>
        <p:blipFill rotWithShape="1">
          <a:blip r:embed="rId5">
            <a:extLst>
              <a:ext uri="{28A0092B-C50C-407E-A947-70E740481C1C}">
                <a14:useLocalDpi xmlns:a14="http://schemas.microsoft.com/office/drawing/2010/main" val="0"/>
              </a:ext>
            </a:extLst>
          </a:blip>
          <a:srcRect l="-1" r="50434"/>
          <a:stretch/>
        </p:blipFill>
        <p:spPr>
          <a:xfrm>
            <a:off x="8622055" y="2418157"/>
            <a:ext cx="257710" cy="334492"/>
          </a:xfrm>
          <a:prstGeom prst="rect">
            <a:avLst/>
          </a:prstGeom>
        </p:spPr>
      </p:pic>
    </p:spTree>
    <p:extLst>
      <p:ext uri="{BB962C8B-B14F-4D97-AF65-F5344CB8AC3E}">
        <p14:creationId xmlns:p14="http://schemas.microsoft.com/office/powerpoint/2010/main" val="24108547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APPLICATIONS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Charles </a:t>
            </a:r>
            <a:r>
              <a:rPr lang="en-US" b="1" dirty="0" smtClean="0"/>
              <a:t>fears </a:t>
            </a:r>
            <a:r>
              <a:rPr lang="en-US" dirty="0" smtClean="0"/>
              <a:t>the green slime.</a:t>
            </a:r>
          </a:p>
          <a:p>
            <a:pPr marL="457200" indent="-457200">
              <a:buFont typeface="+mj-lt"/>
              <a:buAutoNum type="arabicPeriod"/>
            </a:pPr>
            <a:r>
              <a:rPr lang="en-US" dirty="0" smtClean="0"/>
              <a:t>Playgoers </a:t>
            </a:r>
            <a:r>
              <a:rPr lang="en-US" b="1" dirty="0" smtClean="0"/>
              <a:t>pity </a:t>
            </a:r>
            <a:r>
              <a:rPr lang="en-US" dirty="0" smtClean="0"/>
              <a:t>Willy Loman. </a:t>
            </a:r>
          </a:p>
          <a:p>
            <a:pPr marL="457200" indent="-457200">
              <a:buFont typeface="+mj-lt"/>
              <a:buAutoNum type="arabicPeriod"/>
            </a:pPr>
            <a:r>
              <a:rPr lang="en-US" dirty="0" smtClean="0"/>
              <a:t>Cinemagoers </a:t>
            </a:r>
            <a:r>
              <a:rPr lang="en-US" b="1" dirty="0"/>
              <a:t>detest </a:t>
            </a:r>
            <a:r>
              <a:rPr lang="en-US" dirty="0"/>
              <a:t>Nurse </a:t>
            </a:r>
            <a:r>
              <a:rPr lang="en-US" dirty="0" smtClean="0"/>
              <a:t>Ratched.</a:t>
            </a:r>
          </a:p>
          <a:p>
            <a:pPr marL="457200" indent="-457200">
              <a:buFont typeface="+mj-lt"/>
              <a:buAutoNum type="arabicPeriod"/>
            </a:pPr>
            <a:r>
              <a:rPr lang="en-US" dirty="0" smtClean="0"/>
              <a:t>Fans </a:t>
            </a:r>
            <a:r>
              <a:rPr lang="en-US" b="1" dirty="0" smtClean="0"/>
              <a:t>envy </a:t>
            </a:r>
            <a:r>
              <a:rPr lang="en-US" dirty="0" smtClean="0"/>
              <a:t>Wonder Woman. </a:t>
            </a:r>
          </a:p>
          <a:p>
            <a:pPr marL="0" indent="0">
              <a:buNone/>
            </a:pPr>
            <a:endParaRPr lang="en-US" dirty="0" smtClean="0"/>
          </a:p>
          <a:p>
            <a:pPr marL="0" indent="0">
              <a:buNone/>
            </a:pPr>
            <a:r>
              <a:rPr lang="en-US" b="1" dirty="0">
                <a:solidFill>
                  <a:srgbClr val="0000FF"/>
                </a:solidFill>
              </a:rPr>
              <a:t>Cognitive constraint: </a:t>
            </a:r>
            <a:r>
              <a:rPr lang="en-US" dirty="0" smtClean="0"/>
              <a:t>x has an emotion directed at y</a:t>
            </a:r>
            <a:r>
              <a:rPr lang="en-US" i="1" dirty="0" smtClean="0"/>
              <a:t> </a:t>
            </a:r>
            <a:r>
              <a:rPr lang="en-US" dirty="0" smtClean="0"/>
              <a:t>only if x</a:t>
            </a:r>
            <a:r>
              <a:rPr lang="en-US" i="1" dirty="0" smtClean="0"/>
              <a:t> </a:t>
            </a:r>
            <a:r>
              <a:rPr lang="en-US" dirty="0" smtClean="0"/>
              <a:t>believes that y exists.</a:t>
            </a:r>
            <a:endParaRPr lang="en-US" b="1" dirty="0"/>
          </a:p>
        </p:txBody>
      </p:sp>
    </p:spTree>
    <p:extLst>
      <p:ext uri="{BB962C8B-B14F-4D97-AF65-F5344CB8AC3E}">
        <p14:creationId xmlns:p14="http://schemas.microsoft.com/office/powerpoint/2010/main" val="1871916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1</a:t>
            </a:r>
            <a:endParaRPr lang="en-US" dirty="0"/>
          </a:p>
        </p:txBody>
      </p:sp>
      <p:sp>
        <p:nvSpPr>
          <p:cNvPr id="3" name="Content Placeholder 2"/>
          <p:cNvSpPr>
            <a:spLocks noGrp="1"/>
          </p:cNvSpPr>
          <p:nvPr>
            <p:ph idx="1"/>
          </p:nvPr>
        </p:nvSpPr>
        <p:spPr/>
        <p:txBody>
          <a:bodyPr>
            <a:normAutofit fontScale="92500" lnSpcReduction="10000"/>
          </a:bodyPr>
          <a:lstStyle/>
          <a:p>
            <a:pPr marL="0" indent="0">
              <a:lnSpc>
                <a:spcPct val="150000"/>
              </a:lnSpc>
              <a:spcBef>
                <a:spcPts val="0"/>
              </a:spcBef>
              <a:buNone/>
            </a:pPr>
            <a:r>
              <a:rPr lang="en-US" dirty="0" smtClean="0"/>
              <a:t>Why is the sentence </a:t>
            </a:r>
          </a:p>
          <a:p>
            <a:pPr marL="731520" lvl="1" indent="-457200">
              <a:lnSpc>
                <a:spcPct val="150000"/>
              </a:lnSpc>
              <a:spcBef>
                <a:spcPts val="0"/>
              </a:spcBef>
              <a:buFont typeface="+mj-lt"/>
              <a:buAutoNum type="arabicPeriod"/>
            </a:pPr>
            <a:r>
              <a:rPr lang="en-US" dirty="0"/>
              <a:t>T</a:t>
            </a:r>
            <a:r>
              <a:rPr lang="en-US" dirty="0" smtClean="0"/>
              <a:t>he green slime is on the loose.</a:t>
            </a:r>
          </a:p>
          <a:p>
            <a:pPr marL="0" indent="0">
              <a:lnSpc>
                <a:spcPct val="150000"/>
              </a:lnSpc>
              <a:spcBef>
                <a:spcPts val="0"/>
              </a:spcBef>
              <a:buNone/>
            </a:pPr>
            <a:r>
              <a:rPr lang="en-US" dirty="0" smtClean="0"/>
              <a:t>supposed to be </a:t>
            </a:r>
            <a:r>
              <a:rPr lang="en-US" b="1" dirty="0" smtClean="0"/>
              <a:t>philosophically more problematic </a:t>
            </a:r>
            <a:r>
              <a:rPr lang="en-US" dirty="0" smtClean="0"/>
              <a:t>than the sentence</a:t>
            </a:r>
            <a:endParaRPr lang="en-US" b="1" dirty="0" smtClean="0"/>
          </a:p>
          <a:p>
            <a:pPr marL="731520" lvl="1" indent="-457200">
              <a:lnSpc>
                <a:spcPct val="150000"/>
              </a:lnSpc>
              <a:spcBef>
                <a:spcPts val="0"/>
              </a:spcBef>
              <a:buFont typeface="+mj-lt"/>
              <a:buAutoNum type="arabicPeriod" startAt="2"/>
            </a:pPr>
            <a:r>
              <a:rPr lang="en-US" dirty="0" smtClean="0"/>
              <a:t>In the fiction: the green slime is on the loose. </a:t>
            </a:r>
          </a:p>
          <a:p>
            <a:pPr marL="0" indent="0">
              <a:buNone/>
            </a:pPr>
            <a:r>
              <a:rPr lang="en-US" dirty="0" smtClean="0"/>
              <a:t>?</a:t>
            </a:r>
          </a:p>
          <a:p>
            <a:pPr marL="0" indent="0">
              <a:buNone/>
            </a:pPr>
            <a:endParaRPr lang="en-US" dirty="0"/>
          </a:p>
          <a:p>
            <a:pPr marL="457200" indent="-457200">
              <a:buFont typeface="+mj-lt"/>
              <a:buAutoNum type="alphaUcPeriod"/>
            </a:pPr>
            <a:r>
              <a:rPr lang="en-US" dirty="0" smtClean="0"/>
              <a:t>It </a:t>
            </a:r>
            <a:r>
              <a:rPr lang="en-US" dirty="0"/>
              <a:t>is much more frightening. </a:t>
            </a:r>
            <a:endParaRPr lang="en-US" dirty="0" smtClean="0"/>
          </a:p>
          <a:p>
            <a:pPr marL="457200" indent="-457200">
              <a:buFont typeface="+mj-lt"/>
              <a:buAutoNum type="alphaUcPeriod"/>
            </a:pPr>
            <a:r>
              <a:rPr lang="en-US" dirty="0"/>
              <a:t>It would have to be literally true</a:t>
            </a:r>
            <a:r>
              <a:rPr lang="en-US" dirty="0" smtClean="0"/>
              <a:t>.</a:t>
            </a:r>
          </a:p>
          <a:p>
            <a:pPr marL="457200" indent="-457200">
              <a:buFont typeface="+mj-lt"/>
              <a:buAutoNum type="alphaUcPeriod"/>
            </a:pPr>
            <a:r>
              <a:rPr lang="en-US" dirty="0" smtClean="0"/>
              <a:t>It </a:t>
            </a:r>
            <a:r>
              <a:rPr lang="en-US" dirty="0"/>
              <a:t>implies that truth is objective when it isn’t</a:t>
            </a:r>
            <a:r>
              <a:rPr lang="en-US" dirty="0" smtClean="0"/>
              <a:t>.</a:t>
            </a:r>
          </a:p>
          <a:p>
            <a:pPr marL="457200" indent="-457200">
              <a:buFont typeface="+mj-lt"/>
              <a:buAutoNum type="alphaUcPeriod"/>
            </a:pPr>
            <a:r>
              <a:rPr lang="en-US" dirty="0" smtClean="0"/>
              <a:t>It can’t be literally true unless the green slime exists.</a:t>
            </a:r>
          </a:p>
        </p:txBody>
      </p:sp>
    </p:spTree>
    <p:extLst>
      <p:ext uri="{BB962C8B-B14F-4D97-AF65-F5344CB8AC3E}">
        <p14:creationId xmlns:p14="http://schemas.microsoft.com/office/powerpoint/2010/main" val="28947005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APPLICATIONS</a:t>
            </a:r>
            <a:endParaRPr lang="en-US" dirty="0"/>
          </a:p>
        </p:txBody>
      </p:sp>
      <p:sp>
        <p:nvSpPr>
          <p:cNvPr id="5" name="TextBox 4"/>
          <p:cNvSpPr txBox="1"/>
          <p:nvPr/>
        </p:nvSpPr>
        <p:spPr>
          <a:xfrm>
            <a:off x="2090714" y="4347699"/>
            <a:ext cx="4962573" cy="369332"/>
          </a:xfrm>
          <a:prstGeom prst="rect">
            <a:avLst/>
          </a:prstGeom>
          <a:noFill/>
        </p:spPr>
        <p:txBody>
          <a:bodyPr wrap="square" rtlCol="0">
            <a:spAutoFit/>
          </a:bodyPr>
          <a:lstStyle/>
          <a:p>
            <a:pPr algn="ctr"/>
            <a:r>
              <a:rPr lang="en-US" dirty="0" smtClean="0"/>
              <a:t>In the fiction: Charlotte envies Wonder Woman.</a:t>
            </a:r>
            <a:endParaRPr lang="en-US" dirty="0"/>
          </a:p>
        </p:txBody>
      </p:sp>
      <p:cxnSp>
        <p:nvCxnSpPr>
          <p:cNvPr id="6" name="Straight Arrow Connector 5"/>
          <p:cNvCxnSpPr/>
          <p:nvPr/>
        </p:nvCxnSpPr>
        <p:spPr>
          <a:xfrm flipV="1">
            <a:off x="2188882" y="4815881"/>
            <a:ext cx="2248254" cy="6905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642569" y="4815885"/>
            <a:ext cx="2091158" cy="6905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71671" y="5514708"/>
            <a:ext cx="4165465" cy="1200329"/>
          </a:xfrm>
          <a:prstGeom prst="rect">
            <a:avLst/>
          </a:prstGeom>
          <a:noFill/>
        </p:spPr>
        <p:txBody>
          <a:bodyPr wrap="square" rtlCol="0">
            <a:spAutoFit/>
          </a:bodyPr>
          <a:lstStyle/>
          <a:p>
            <a:r>
              <a:rPr lang="en-US" dirty="0" smtClean="0"/>
              <a:t>Charlotte’s quasi-envy is the result of her belief that it is </a:t>
            </a:r>
            <a:r>
              <a:rPr lang="en-US" b="1" dirty="0" smtClean="0">
                <a:solidFill>
                  <a:srgbClr val="0000FF"/>
                </a:solidFill>
              </a:rPr>
              <a:t>true in the fiction </a:t>
            </a:r>
            <a:r>
              <a:rPr lang="en-US" dirty="0" smtClean="0"/>
              <a:t>that Wonder Woman is extremely powerful.</a:t>
            </a:r>
            <a:endParaRPr lang="en-US" dirty="0"/>
          </a:p>
        </p:txBody>
      </p:sp>
      <p:sp>
        <p:nvSpPr>
          <p:cNvPr id="11" name="TextBox 10"/>
          <p:cNvSpPr txBox="1"/>
          <p:nvPr/>
        </p:nvSpPr>
        <p:spPr>
          <a:xfrm>
            <a:off x="4917085" y="5506403"/>
            <a:ext cx="4089065" cy="923330"/>
          </a:xfrm>
          <a:prstGeom prst="rect">
            <a:avLst/>
          </a:prstGeom>
          <a:noFill/>
        </p:spPr>
        <p:txBody>
          <a:bodyPr wrap="square" rtlCol="0">
            <a:spAutoFit/>
          </a:bodyPr>
          <a:lstStyle/>
          <a:p>
            <a:r>
              <a:rPr lang="en-US" dirty="0" smtClean="0"/>
              <a:t>Whenever one’s quasi-envy is the result of such a belief, then it is </a:t>
            </a:r>
            <a:r>
              <a:rPr lang="en-US" b="1" dirty="0" smtClean="0">
                <a:solidFill>
                  <a:srgbClr val="0000FF"/>
                </a:solidFill>
              </a:rPr>
              <a:t>true in the fiction</a:t>
            </a:r>
            <a:r>
              <a:rPr lang="en-US" dirty="0" smtClean="0"/>
              <a:t> that one experiences envy.</a:t>
            </a:r>
            <a:endParaRPr lang="en-US" dirty="0"/>
          </a:p>
        </p:txBody>
      </p:sp>
      <p:pic>
        <p:nvPicPr>
          <p:cNvPr id="3" name="Picture 2" descr="child-1548229_1920.jpg"/>
          <p:cNvPicPr>
            <a:picLocks noChangeAspect="1"/>
          </p:cNvPicPr>
          <p:nvPr/>
        </p:nvPicPr>
        <p:blipFill rotWithShape="1">
          <a:blip r:embed="rId3">
            <a:extLst>
              <a:ext uri="{28A0092B-C50C-407E-A947-70E740481C1C}">
                <a14:useLocalDpi xmlns:a14="http://schemas.microsoft.com/office/drawing/2010/main" val="0"/>
              </a:ext>
            </a:extLst>
          </a:blip>
          <a:srcRect l="40704"/>
          <a:stretch/>
        </p:blipFill>
        <p:spPr>
          <a:xfrm>
            <a:off x="3659515" y="2295874"/>
            <a:ext cx="1824971" cy="2051825"/>
          </a:xfrm>
          <a:prstGeom prst="rect">
            <a:avLst/>
          </a:prstGeom>
        </p:spPr>
      </p:pic>
      <p:sp>
        <p:nvSpPr>
          <p:cNvPr id="9" name="Cloud Callout 8"/>
          <p:cNvSpPr/>
          <p:nvPr/>
        </p:nvSpPr>
        <p:spPr>
          <a:xfrm>
            <a:off x="5480181" y="1263867"/>
            <a:ext cx="3320600" cy="1747894"/>
          </a:xfrm>
          <a:prstGeom prst="cloudCallout">
            <a:avLst>
              <a:gd name="adj1" fmla="val -62017"/>
              <a:gd name="adj2" fmla="val 301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wonderwoman2.0.jpg"/>
          <p:cNvPicPr>
            <a:picLocks noChangeAspect="1"/>
          </p:cNvPicPr>
          <p:nvPr/>
        </p:nvPicPr>
        <p:blipFill rotWithShape="1">
          <a:blip r:embed="rId4">
            <a:alphaModFix/>
            <a:extLst>
              <a:ext uri="{28A0092B-C50C-407E-A947-70E740481C1C}">
                <a14:useLocalDpi xmlns:a14="http://schemas.microsoft.com/office/drawing/2010/main" val="0"/>
              </a:ext>
            </a:extLst>
          </a:blip>
          <a:srcRect l="13328" r="15398"/>
          <a:stretch/>
        </p:blipFill>
        <p:spPr>
          <a:xfrm>
            <a:off x="6237101" y="1450769"/>
            <a:ext cx="1913405" cy="1342302"/>
          </a:xfrm>
          <a:prstGeom prst="rect">
            <a:avLst/>
          </a:prstGeom>
          <a:ln>
            <a:noFill/>
          </a:ln>
          <a:effectLst>
            <a:softEdge rad="112500"/>
          </a:effectLst>
        </p:spPr>
      </p:pic>
    </p:spTree>
    <p:extLst>
      <p:ext uri="{BB962C8B-B14F-4D97-AF65-F5344CB8AC3E}">
        <p14:creationId xmlns:p14="http://schemas.microsoft.com/office/powerpoint/2010/main" val="1246676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APPLICATIONS</a:t>
            </a:r>
          </a:p>
        </p:txBody>
      </p:sp>
      <p:sp>
        <p:nvSpPr>
          <p:cNvPr id="3" name="Content Placeholder 2"/>
          <p:cNvSpPr>
            <a:spLocks noGrp="1"/>
          </p:cNvSpPr>
          <p:nvPr>
            <p:ph idx="1"/>
          </p:nvPr>
        </p:nvSpPr>
        <p:spPr/>
        <p:txBody>
          <a:bodyPr>
            <a:normAutofit/>
          </a:bodyPr>
          <a:lstStyle/>
          <a:p>
            <a:r>
              <a:rPr lang="en-US" b="1" dirty="0" smtClean="0">
                <a:solidFill>
                  <a:srgbClr val="0000FF"/>
                </a:solidFill>
              </a:rPr>
              <a:t>Puzzle of contradictory desires: </a:t>
            </a:r>
            <a:r>
              <a:rPr lang="en-US" dirty="0" smtClean="0"/>
              <a:t>a reader or viewer may </a:t>
            </a:r>
            <a:r>
              <a:rPr lang="en-US" b="1" dirty="0" smtClean="0"/>
              <a:t>want </a:t>
            </a:r>
            <a:r>
              <a:rPr lang="en-US" dirty="0" smtClean="0"/>
              <a:t>the heroine to suffer a tragic fate, and yet when interacting with the fiction, become caught up in the story and “</a:t>
            </a:r>
            <a:r>
              <a:rPr lang="en-US" b="1" dirty="0" smtClean="0"/>
              <a:t>want</a:t>
            </a:r>
            <a:r>
              <a:rPr lang="en-US" dirty="0" smtClean="0"/>
              <a:t>” her to succeed. </a:t>
            </a:r>
            <a:r>
              <a:rPr lang="en-US" b="1" dirty="0" smtClean="0"/>
              <a:t>But intuitively, this rarely involves an irrational set of inconsistent desires. </a:t>
            </a:r>
            <a:r>
              <a:rPr lang="en-US" dirty="0" smtClean="0"/>
              <a:t>How could that be?</a:t>
            </a:r>
          </a:p>
          <a:p>
            <a:r>
              <a:rPr lang="en-US" b="1" dirty="0">
                <a:solidFill>
                  <a:srgbClr val="0000FF"/>
                </a:solidFill>
              </a:rPr>
              <a:t>Puzzle of repeated investment: </a:t>
            </a:r>
            <a:r>
              <a:rPr lang="en-US" dirty="0" smtClean="0"/>
              <a:t>works of fiction can be effective even after numerous readings or viewings. But how can that be, </a:t>
            </a:r>
            <a:r>
              <a:rPr lang="en-US" b="1" dirty="0" smtClean="0"/>
              <a:t>given that readers or viewers know exactly how the plot will unfold? </a:t>
            </a:r>
          </a:p>
          <a:p>
            <a:pPr marL="0" indent="0">
              <a:buNone/>
            </a:pPr>
            <a:endParaRPr lang="en-US" dirty="0"/>
          </a:p>
          <a:p>
            <a:endParaRPr lang="en-US" dirty="0"/>
          </a:p>
        </p:txBody>
      </p:sp>
    </p:spTree>
    <p:extLst>
      <p:ext uri="{BB962C8B-B14F-4D97-AF65-F5344CB8AC3E}">
        <p14:creationId xmlns:p14="http://schemas.microsoft.com/office/powerpoint/2010/main" val="684678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FICTIONAL PROPOSITIONS</a:t>
            </a:r>
            <a:endParaRPr lang="en-US" dirty="0"/>
          </a:p>
        </p:txBody>
      </p:sp>
      <p:sp>
        <p:nvSpPr>
          <p:cNvPr id="3" name="Content Placeholder 2"/>
          <p:cNvSpPr>
            <a:spLocks noGrp="1"/>
          </p:cNvSpPr>
          <p:nvPr>
            <p:ph idx="1"/>
          </p:nvPr>
        </p:nvSpPr>
        <p:spPr/>
        <p:txBody>
          <a:bodyPr/>
          <a:lstStyle/>
          <a:p>
            <a:r>
              <a:rPr lang="en-US" b="1" dirty="0">
                <a:solidFill>
                  <a:srgbClr val="0000FF"/>
                </a:solidFill>
              </a:rPr>
              <a:t>Fictional propositions </a:t>
            </a:r>
            <a:r>
              <a:rPr lang="en-US" dirty="0" smtClean="0"/>
              <a:t>are those propositions that are true in a fiction. </a:t>
            </a:r>
          </a:p>
          <a:p>
            <a:r>
              <a:rPr lang="en-US" b="1" dirty="0" smtClean="0">
                <a:solidFill>
                  <a:srgbClr val="0000FF"/>
                </a:solidFill>
              </a:rPr>
              <a:t>Fictional </a:t>
            </a:r>
            <a:r>
              <a:rPr lang="en-US" b="1" dirty="0">
                <a:solidFill>
                  <a:srgbClr val="0000FF"/>
                </a:solidFill>
              </a:rPr>
              <a:t>worlds </a:t>
            </a:r>
            <a:r>
              <a:rPr lang="en-US" dirty="0" smtClean="0"/>
              <a:t>are collections of related fictional propositions.</a:t>
            </a:r>
          </a:p>
          <a:p>
            <a:pPr marL="0" indent="0">
              <a:buNone/>
            </a:pPr>
            <a:endParaRPr lang="en-US" dirty="0"/>
          </a:p>
        </p:txBody>
      </p:sp>
    </p:spTree>
    <p:extLst>
      <p:ext uri="{BB962C8B-B14F-4D97-AF65-F5344CB8AC3E}">
        <p14:creationId xmlns:p14="http://schemas.microsoft.com/office/powerpoint/2010/main" val="16815465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FICTIONAL PROPOSITIONS</a:t>
            </a:r>
            <a:endParaRPr lang="en-US" dirty="0"/>
          </a:p>
        </p:txBody>
      </p:sp>
      <p:pic>
        <p:nvPicPr>
          <p:cNvPr id="4" name="Picture 3" descr="b15f0e9abc0a87a5480e2406643e8ec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76" y="2202378"/>
            <a:ext cx="7567448" cy="3473340"/>
          </a:xfrm>
          <a:prstGeom prst="rect">
            <a:avLst/>
          </a:prstGeom>
        </p:spPr>
      </p:pic>
      <p:sp>
        <p:nvSpPr>
          <p:cNvPr id="5" name="TextBox 4"/>
          <p:cNvSpPr txBox="1"/>
          <p:nvPr/>
        </p:nvSpPr>
        <p:spPr>
          <a:xfrm>
            <a:off x="788276" y="5706266"/>
            <a:ext cx="7567448" cy="369332"/>
          </a:xfrm>
          <a:prstGeom prst="rect">
            <a:avLst/>
          </a:prstGeom>
          <a:noFill/>
        </p:spPr>
        <p:txBody>
          <a:bodyPr wrap="square" rtlCol="0">
            <a:spAutoFit/>
          </a:bodyPr>
          <a:lstStyle/>
          <a:p>
            <a:pPr algn="ctr"/>
            <a:r>
              <a:rPr lang="en-US" b="1" cap="small" dirty="0">
                <a:solidFill>
                  <a:srgbClr val="0000FF"/>
                </a:solidFill>
              </a:rPr>
              <a:t>imaginary </a:t>
            </a:r>
            <a:r>
              <a:rPr lang="en-US" b="1" cap="small" dirty="0" smtClean="0">
                <a:solidFill>
                  <a:srgbClr val="0000FF"/>
                </a:solidFill>
              </a:rPr>
              <a:t>propositions</a:t>
            </a:r>
            <a:endParaRPr lang="en-US" cap="small" dirty="0"/>
          </a:p>
        </p:txBody>
      </p:sp>
    </p:spTree>
    <p:extLst>
      <p:ext uri="{BB962C8B-B14F-4D97-AF65-F5344CB8AC3E}">
        <p14:creationId xmlns:p14="http://schemas.microsoft.com/office/powerpoint/2010/main" val="26440468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FICTIONAL PROPOSITIONS</a:t>
            </a:r>
            <a:endParaRPr lang="en-US" dirty="0"/>
          </a:p>
        </p:txBody>
      </p:sp>
      <p:pic>
        <p:nvPicPr>
          <p:cNvPr id="4" name="Picture 3" descr="mudpi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640" y="1647489"/>
            <a:ext cx="6442721" cy="4280382"/>
          </a:xfrm>
          <a:prstGeom prst="rect">
            <a:avLst/>
          </a:prstGeom>
        </p:spPr>
      </p:pic>
      <p:sp>
        <p:nvSpPr>
          <p:cNvPr id="5" name="TextBox 4"/>
          <p:cNvSpPr txBox="1"/>
          <p:nvPr/>
        </p:nvSpPr>
        <p:spPr>
          <a:xfrm>
            <a:off x="1350640" y="5954457"/>
            <a:ext cx="6442721" cy="369332"/>
          </a:xfrm>
          <a:prstGeom prst="rect">
            <a:avLst/>
          </a:prstGeom>
          <a:noFill/>
        </p:spPr>
        <p:txBody>
          <a:bodyPr wrap="square" rtlCol="0">
            <a:spAutoFit/>
          </a:bodyPr>
          <a:lstStyle/>
          <a:p>
            <a:pPr algn="ctr"/>
            <a:r>
              <a:rPr lang="en-US" b="1" cap="small" dirty="0">
                <a:solidFill>
                  <a:srgbClr val="0000FF"/>
                </a:solidFill>
              </a:rPr>
              <a:t>make-believe propositions</a:t>
            </a:r>
          </a:p>
        </p:txBody>
      </p:sp>
    </p:spTree>
    <p:extLst>
      <p:ext uri="{BB962C8B-B14F-4D97-AF65-F5344CB8AC3E}">
        <p14:creationId xmlns:p14="http://schemas.microsoft.com/office/powerpoint/2010/main" val="9079615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FICTIONAL PROPOSITIONS</a:t>
            </a:r>
            <a:endParaRPr lang="en-US" dirty="0"/>
          </a:p>
        </p:txBody>
      </p:sp>
      <p:pic>
        <p:nvPicPr>
          <p:cNvPr id="4" name="Picture 3" descr="5e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0" y="2326419"/>
            <a:ext cx="9178940" cy="3018852"/>
          </a:xfrm>
          <a:prstGeom prst="rect">
            <a:avLst/>
          </a:prstGeom>
          <a:noFill/>
          <a:ln>
            <a:noFill/>
          </a:ln>
        </p:spPr>
      </p:pic>
      <p:sp>
        <p:nvSpPr>
          <p:cNvPr id="5" name="TextBox 4"/>
          <p:cNvSpPr txBox="1"/>
          <p:nvPr/>
        </p:nvSpPr>
        <p:spPr>
          <a:xfrm>
            <a:off x="158758" y="5160605"/>
            <a:ext cx="8731671" cy="369332"/>
          </a:xfrm>
          <a:prstGeom prst="rect">
            <a:avLst/>
          </a:prstGeom>
          <a:noFill/>
        </p:spPr>
        <p:txBody>
          <a:bodyPr wrap="square" rtlCol="0">
            <a:spAutoFit/>
          </a:bodyPr>
          <a:lstStyle/>
          <a:p>
            <a:pPr algn="ctr"/>
            <a:r>
              <a:rPr lang="en-US" b="1" cap="small" dirty="0">
                <a:solidFill>
                  <a:srgbClr val="0000FF"/>
                </a:solidFill>
              </a:rPr>
              <a:t>make-believe propositions</a:t>
            </a:r>
          </a:p>
        </p:txBody>
      </p:sp>
    </p:spTree>
    <p:extLst>
      <p:ext uri="{BB962C8B-B14F-4D97-AF65-F5344CB8AC3E}">
        <p14:creationId xmlns:p14="http://schemas.microsoft.com/office/powerpoint/2010/main" val="32403722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 OF MAKE-BELIEVE</a:t>
            </a:r>
            <a:endParaRPr lang="en-US" dirty="0"/>
          </a:p>
        </p:txBody>
      </p:sp>
      <p:sp>
        <p:nvSpPr>
          <p:cNvPr id="3" name="Content Placeholder 2"/>
          <p:cNvSpPr>
            <a:spLocks noGrp="1"/>
          </p:cNvSpPr>
          <p:nvPr>
            <p:ph idx="1"/>
          </p:nvPr>
        </p:nvSpPr>
        <p:spPr/>
        <p:txBody>
          <a:bodyPr>
            <a:normAutofit/>
          </a:bodyPr>
          <a:lstStyle/>
          <a:p>
            <a:r>
              <a:rPr lang="en-US" dirty="0" smtClean="0"/>
              <a:t>Games of make-believe generate fictional propositions.</a:t>
            </a:r>
          </a:p>
          <a:p>
            <a:r>
              <a:rPr lang="en-US" dirty="0" smtClean="0"/>
              <a:t>They are made up of </a:t>
            </a:r>
            <a:r>
              <a:rPr lang="en-US" b="1" dirty="0" smtClean="0">
                <a:solidFill>
                  <a:srgbClr val="0000FF"/>
                </a:solidFill>
              </a:rPr>
              <a:t>principles</a:t>
            </a:r>
            <a:r>
              <a:rPr lang="en-US" dirty="0" smtClean="0"/>
              <a:t> (or </a:t>
            </a:r>
            <a:r>
              <a:rPr lang="en-US" b="1" dirty="0" smtClean="0"/>
              <a:t>rules</a:t>
            </a:r>
            <a:r>
              <a:rPr lang="en-US" dirty="0" smtClean="0"/>
              <a:t>) concerning which kinds of propositions are to be counted as true in the fiction.</a:t>
            </a:r>
          </a:p>
          <a:p>
            <a:pPr lvl="1">
              <a:buFontTx/>
              <a:buChar char="-"/>
            </a:pPr>
            <a:r>
              <a:rPr lang="en-US" dirty="0" smtClean="0"/>
              <a:t>Whenever the asphalt is black, then it is </a:t>
            </a:r>
            <a:r>
              <a:rPr lang="en-US" b="1" dirty="0" smtClean="0"/>
              <a:t>make-believedly true </a:t>
            </a:r>
            <a:r>
              <a:rPr lang="en-US" dirty="0" smtClean="0"/>
              <a:t>that the floor is lava.</a:t>
            </a:r>
          </a:p>
          <a:p>
            <a:pPr lvl="1">
              <a:buFontTx/>
              <a:buChar char="-"/>
            </a:pPr>
            <a:r>
              <a:rPr lang="en-US" dirty="0" smtClean="0"/>
              <a:t>Whenever there is a glob of mud in a certain orange crate, then it is</a:t>
            </a:r>
            <a:r>
              <a:rPr lang="en-US" b="1" dirty="0" smtClean="0"/>
              <a:t> make-believedly true </a:t>
            </a:r>
            <a:r>
              <a:rPr lang="en-US" dirty="0" smtClean="0"/>
              <a:t>that there is a pie in the oven.  </a:t>
            </a:r>
            <a:endParaRPr lang="en-US" b="1" dirty="0" smtClean="0"/>
          </a:p>
        </p:txBody>
      </p:sp>
      <p:pic>
        <p:nvPicPr>
          <p:cNvPr id="4" name="Picture 3" descr="raspberry_pi_io_mach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644" y="4521267"/>
            <a:ext cx="3245556" cy="2272523"/>
          </a:xfrm>
          <a:prstGeom prst="rect">
            <a:avLst/>
          </a:prstGeom>
        </p:spPr>
      </p:pic>
      <p:pic>
        <p:nvPicPr>
          <p:cNvPr id="5" name="Picture 4" descr="5e8.jpg"/>
          <p:cNvPicPr>
            <a:picLocks noChangeAspect="1"/>
          </p:cNvPicPr>
          <p:nvPr/>
        </p:nvPicPr>
        <p:blipFill rotWithShape="1">
          <a:blip r:embed="rId4">
            <a:extLst>
              <a:ext uri="{28A0092B-C50C-407E-A947-70E740481C1C}">
                <a14:useLocalDpi xmlns:a14="http://schemas.microsoft.com/office/drawing/2010/main" val="0"/>
              </a:ext>
            </a:extLst>
          </a:blip>
          <a:srcRect l="32089" t="57805" r="61159" b="3922"/>
          <a:stretch/>
        </p:blipFill>
        <p:spPr>
          <a:xfrm rot="2296603" flipH="1">
            <a:off x="1299469" y="4544835"/>
            <a:ext cx="246817" cy="460093"/>
          </a:xfrm>
          <a:prstGeom prst="rect">
            <a:avLst/>
          </a:prstGeom>
          <a:noFill/>
          <a:ln>
            <a:noFill/>
          </a:ln>
        </p:spPr>
      </p:pic>
      <p:pic>
        <p:nvPicPr>
          <p:cNvPr id="6" name="Picture 5" descr="5e8.jpg"/>
          <p:cNvPicPr>
            <a:picLocks noChangeAspect="1"/>
          </p:cNvPicPr>
          <p:nvPr/>
        </p:nvPicPr>
        <p:blipFill rotWithShape="1">
          <a:blip r:embed="rId4">
            <a:extLst>
              <a:ext uri="{28A0092B-C50C-407E-A947-70E740481C1C}">
                <a14:useLocalDpi xmlns:a14="http://schemas.microsoft.com/office/drawing/2010/main" val="0"/>
              </a:ext>
            </a:extLst>
          </a:blip>
          <a:srcRect l="49694" t="4634" r="26284" b="8279"/>
          <a:stretch/>
        </p:blipFill>
        <p:spPr>
          <a:xfrm rot="2592883">
            <a:off x="2715188" y="5711688"/>
            <a:ext cx="489793" cy="583988"/>
          </a:xfrm>
          <a:prstGeom prst="rect">
            <a:avLst/>
          </a:prstGeom>
          <a:noFill/>
          <a:ln>
            <a:noFill/>
          </a:ln>
        </p:spPr>
      </p:pic>
    </p:spTree>
    <p:extLst>
      <p:ext uri="{BB962C8B-B14F-4D97-AF65-F5344CB8AC3E}">
        <p14:creationId xmlns:p14="http://schemas.microsoft.com/office/powerpoint/2010/main" val="2139215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OF MAKE-BELIEVE</a:t>
            </a:r>
          </a:p>
        </p:txBody>
      </p:sp>
      <p:sp>
        <p:nvSpPr>
          <p:cNvPr id="3" name="Content Placeholder 2"/>
          <p:cNvSpPr>
            <a:spLocks noGrp="1"/>
          </p:cNvSpPr>
          <p:nvPr>
            <p:ph idx="1"/>
          </p:nvPr>
        </p:nvSpPr>
        <p:spPr/>
        <p:txBody>
          <a:bodyPr>
            <a:normAutofit/>
          </a:bodyPr>
          <a:lstStyle/>
          <a:p>
            <a:r>
              <a:rPr lang="en-US" dirty="0" smtClean="0"/>
              <a:t>Principles </a:t>
            </a:r>
            <a:r>
              <a:rPr lang="en-US" dirty="0"/>
              <a:t>of make-believe that are in force </a:t>
            </a:r>
            <a:r>
              <a:rPr lang="en-US" dirty="0" smtClean="0"/>
              <a:t>within </a:t>
            </a:r>
            <a:r>
              <a:rPr lang="en-US" dirty="0"/>
              <a:t>a given game need not be explicitly</a:t>
            </a:r>
            <a:r>
              <a:rPr lang="en-US" b="1" dirty="0"/>
              <a:t> </a:t>
            </a:r>
            <a:r>
              <a:rPr lang="en-US" dirty="0"/>
              <a:t>formulated or deliberately adopted.</a:t>
            </a:r>
          </a:p>
          <a:p>
            <a:r>
              <a:rPr lang="en-US" dirty="0" smtClean="0"/>
              <a:t>The fact that participants to a given game are </a:t>
            </a:r>
            <a:r>
              <a:rPr lang="en-US" b="1" dirty="0" smtClean="0"/>
              <a:t>disposed </a:t>
            </a:r>
            <a:r>
              <a:rPr lang="en-US" dirty="0" smtClean="0"/>
              <a:t>to </a:t>
            </a:r>
            <a:r>
              <a:rPr lang="en-US" b="1" dirty="0" smtClean="0"/>
              <a:t>non-deliberately, spontaneously imagine </a:t>
            </a:r>
            <a:r>
              <a:rPr lang="en-US" dirty="0" smtClean="0"/>
              <a:t>that certain propositions are true is typically </a:t>
            </a:r>
            <a:r>
              <a:rPr lang="en-US" b="1" dirty="0" smtClean="0"/>
              <a:t>good evidence </a:t>
            </a:r>
            <a:r>
              <a:rPr lang="en-US" dirty="0" smtClean="0"/>
              <a:t>that a given principle is in force within that game.</a:t>
            </a:r>
          </a:p>
          <a:p>
            <a:endParaRPr lang="en-US" dirty="0"/>
          </a:p>
          <a:p>
            <a:endParaRPr lang="en-US" dirty="0"/>
          </a:p>
        </p:txBody>
      </p:sp>
    </p:spTree>
    <p:extLst>
      <p:ext uri="{BB962C8B-B14F-4D97-AF65-F5344CB8AC3E}">
        <p14:creationId xmlns:p14="http://schemas.microsoft.com/office/powerpoint/2010/main" val="3219095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14917</TotalTime>
  <Words>2812</Words>
  <Application>Microsoft Macintosh PowerPoint</Application>
  <PresentationFormat>On-screen Show (4:3)</PresentationFormat>
  <Paragraphs>199</Paragraphs>
  <Slides>31</Slides>
  <Notes>21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Clarity</vt:lpstr>
      <vt:lpstr>FICTIONAL PROPOSITIONS</vt:lpstr>
      <vt:lpstr>FICTIONAL PROPOSITIONS</vt:lpstr>
      <vt:lpstr>QUIZ 1</vt:lpstr>
      <vt:lpstr>FICTIONAL PROPOSITIONS</vt:lpstr>
      <vt:lpstr>FICTIONAL PROPOSITIONS</vt:lpstr>
      <vt:lpstr>FICTIONAL PROPOSITIONS</vt:lpstr>
      <vt:lpstr>FICTIONAL PROPOSITIONS</vt:lpstr>
      <vt:lpstr>GAMES OF MAKE-BELIEVE</vt:lpstr>
      <vt:lpstr>GAMES OF MAKE-BELIEVE</vt:lpstr>
      <vt:lpstr>WALTON’S THEORY APPLIED</vt:lpstr>
      <vt:lpstr>WALTON’S THEORY APPLIED</vt:lpstr>
      <vt:lpstr>WALTON’S THEORY APPLIED</vt:lpstr>
      <vt:lpstr>WALTON’S THEORY APPLIED</vt:lpstr>
      <vt:lpstr>QUIZ 2</vt:lpstr>
      <vt:lpstr>WALTON’S THEORY APPLIED</vt:lpstr>
      <vt:lpstr>WALTON’S THEORY APPLIED</vt:lpstr>
      <vt:lpstr>WALTON’S THEORY APPLIED</vt:lpstr>
      <vt:lpstr>WALTON’S THEORY APPLIED</vt:lpstr>
      <vt:lpstr>WALTON’S THEORY APPLIED</vt:lpstr>
      <vt:lpstr>WALTON’S THEORY APPLIED</vt:lpstr>
      <vt:lpstr>EVIDENCE</vt:lpstr>
      <vt:lpstr>EVIDENCE</vt:lpstr>
      <vt:lpstr>EVIDENCE</vt:lpstr>
      <vt:lpstr>EVIDENCE</vt:lpstr>
      <vt:lpstr>EVIDENCE</vt:lpstr>
      <vt:lpstr>OBJECTION</vt:lpstr>
      <vt:lpstr>RESPONSE</vt:lpstr>
      <vt:lpstr>CONNECTIONS</vt:lpstr>
      <vt:lpstr>FURTHER APPLICATIONS</vt:lpstr>
      <vt:lpstr>FURTHER APPLICATIONS</vt:lpstr>
      <vt:lpstr>FURTHER APPLICATIONS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1316</cp:revision>
  <dcterms:created xsi:type="dcterms:W3CDTF">2016-04-06T08:49:02Z</dcterms:created>
  <dcterms:modified xsi:type="dcterms:W3CDTF">2019-10-13T07:41:42Z</dcterms:modified>
</cp:coreProperties>
</file>