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0"/>
  </p:notesMasterIdLst>
  <p:sldIdLst>
    <p:sldId id="256" r:id="rId2"/>
    <p:sldId id="621" r:id="rId3"/>
    <p:sldId id="614" r:id="rId4"/>
    <p:sldId id="629" r:id="rId5"/>
    <p:sldId id="619" r:id="rId6"/>
    <p:sldId id="612" r:id="rId7"/>
    <p:sldId id="609" r:id="rId8"/>
    <p:sldId id="610" r:id="rId9"/>
    <p:sldId id="611" r:id="rId10"/>
    <p:sldId id="622" r:id="rId11"/>
    <p:sldId id="613" r:id="rId12"/>
    <p:sldId id="661" r:id="rId13"/>
    <p:sldId id="645" r:id="rId14"/>
    <p:sldId id="623" r:id="rId15"/>
    <p:sldId id="644" r:id="rId16"/>
    <p:sldId id="625" r:id="rId17"/>
    <p:sldId id="646" r:id="rId18"/>
    <p:sldId id="627" r:id="rId19"/>
    <p:sldId id="615" r:id="rId20"/>
    <p:sldId id="631" r:id="rId21"/>
    <p:sldId id="637" r:id="rId22"/>
    <p:sldId id="636" r:id="rId23"/>
    <p:sldId id="633" r:id="rId24"/>
    <p:sldId id="638" r:id="rId25"/>
    <p:sldId id="634" r:id="rId26"/>
    <p:sldId id="639" r:id="rId27"/>
    <p:sldId id="640" r:id="rId28"/>
    <p:sldId id="64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831" autoAdjust="0"/>
  </p:normalViewPr>
  <p:slideViewPr>
    <p:cSldViewPr snapToGrid="0" snapToObjects="1">
      <p:cViewPr>
        <p:scale>
          <a:sx n="85" d="100"/>
          <a:sy n="85" d="100"/>
        </p:scale>
        <p:origin x="-24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F6FF4D-6598-744D-BCBE-68F625A603DC}"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56408539-63EB-064B-B4DA-8CD1D9D3E8E3}">
      <dgm:prSet phldrT="[Text]"/>
      <dgm:spPr/>
      <dgm:t>
        <a:bodyPr/>
        <a:lstStyle/>
        <a:p>
          <a:r>
            <a:rPr lang="en-US" b="1" dirty="0" smtClean="0"/>
            <a:t>EVERYTHING</a:t>
          </a:r>
          <a:endParaRPr lang="en-US" b="1" dirty="0"/>
        </a:p>
      </dgm:t>
    </dgm:pt>
    <dgm:pt modelId="{B30F0274-EB40-C343-96B2-EC13DE6067AA}" type="parTrans" cxnId="{F47C2452-51BC-444D-AD0B-06BCDE955D8A}">
      <dgm:prSet/>
      <dgm:spPr/>
      <dgm:t>
        <a:bodyPr/>
        <a:lstStyle/>
        <a:p>
          <a:endParaRPr lang="en-US"/>
        </a:p>
      </dgm:t>
    </dgm:pt>
    <dgm:pt modelId="{56A2B36E-07A1-4F41-8BF2-4A40DC5EA77E}" type="sibTrans" cxnId="{F47C2452-51BC-444D-AD0B-06BCDE955D8A}">
      <dgm:prSet/>
      <dgm:spPr/>
      <dgm:t>
        <a:bodyPr/>
        <a:lstStyle/>
        <a:p>
          <a:endParaRPr lang="en-US"/>
        </a:p>
      </dgm:t>
    </dgm:pt>
    <dgm:pt modelId="{571D22E1-7653-F343-B2E8-90F36D6A9F2D}">
      <dgm:prSet phldrT="[Text]"/>
      <dgm:spPr/>
      <dgm:t>
        <a:bodyPr/>
        <a:lstStyle/>
        <a:p>
          <a:r>
            <a:rPr lang="en-US" cap="small" dirty="0" smtClean="0"/>
            <a:t>theoretical entities of literary criticism</a:t>
          </a:r>
          <a:endParaRPr lang="en-US" cap="small" dirty="0"/>
        </a:p>
      </dgm:t>
    </dgm:pt>
    <dgm:pt modelId="{3D80189E-D98F-6747-844A-BBC269F1CC82}" type="parTrans" cxnId="{6D0793B8-4A1E-CD44-B48E-D11A312EF851}">
      <dgm:prSet/>
      <dgm:spPr/>
      <dgm:t>
        <a:bodyPr/>
        <a:lstStyle/>
        <a:p>
          <a:endParaRPr lang="en-US"/>
        </a:p>
      </dgm:t>
    </dgm:pt>
    <dgm:pt modelId="{7CA2DF1A-93B5-8548-AC4E-14DA53701FCE}" type="sibTrans" cxnId="{6D0793B8-4A1E-CD44-B48E-D11A312EF851}">
      <dgm:prSet/>
      <dgm:spPr/>
      <dgm:t>
        <a:bodyPr/>
        <a:lstStyle/>
        <a:p>
          <a:endParaRPr lang="en-US"/>
        </a:p>
      </dgm:t>
    </dgm:pt>
    <dgm:pt modelId="{F8B2D88B-DF87-D84D-846F-D402BEFDE5C3}">
      <dgm:prSet phldrT="[Text]"/>
      <dgm:spPr/>
      <dgm:t>
        <a:bodyPr/>
        <a:lstStyle/>
        <a:p>
          <a:r>
            <a:rPr lang="en-US" dirty="0" smtClean="0"/>
            <a:t>plots, novels, poems, fictional characters, fictional locations, meters, rhyme schemes, … </a:t>
          </a:r>
          <a:endParaRPr lang="en-US" dirty="0"/>
        </a:p>
      </dgm:t>
    </dgm:pt>
    <dgm:pt modelId="{D23C4E8D-F31B-DC4D-95EC-355A87D1B450}" type="parTrans" cxnId="{B2046580-1FAC-074C-BA31-3B84BC391D1D}">
      <dgm:prSet/>
      <dgm:spPr/>
      <dgm:t>
        <a:bodyPr/>
        <a:lstStyle/>
        <a:p>
          <a:endParaRPr lang="en-US"/>
        </a:p>
      </dgm:t>
    </dgm:pt>
    <dgm:pt modelId="{0D7FD503-05BE-8146-AFDB-7FB0BDE81359}" type="sibTrans" cxnId="{B2046580-1FAC-074C-BA31-3B84BC391D1D}">
      <dgm:prSet/>
      <dgm:spPr/>
      <dgm:t>
        <a:bodyPr/>
        <a:lstStyle/>
        <a:p>
          <a:endParaRPr lang="en-US"/>
        </a:p>
      </dgm:t>
    </dgm:pt>
    <dgm:pt modelId="{ABC810AA-F123-A146-96A1-FF0D04280BC2}">
      <dgm:prSet phldrT="[Text]"/>
      <dgm:spPr/>
      <dgm:t>
        <a:bodyPr/>
        <a:lstStyle/>
        <a:p>
          <a:r>
            <a:rPr lang="en-US" cap="small" dirty="0" smtClean="0"/>
            <a:t>theoretical entities of physics</a:t>
          </a:r>
          <a:endParaRPr lang="en-US" cap="small" dirty="0"/>
        </a:p>
      </dgm:t>
    </dgm:pt>
    <dgm:pt modelId="{610E153C-344F-7248-BC76-C825E40E5B05}" type="parTrans" cxnId="{38B12986-ED1E-C844-95E1-ACE88512EF5E}">
      <dgm:prSet/>
      <dgm:spPr/>
      <dgm:t>
        <a:bodyPr/>
        <a:lstStyle/>
        <a:p>
          <a:endParaRPr lang="en-US"/>
        </a:p>
      </dgm:t>
    </dgm:pt>
    <dgm:pt modelId="{461817E1-4878-E64F-B4A1-F669BEC6024F}" type="sibTrans" cxnId="{38B12986-ED1E-C844-95E1-ACE88512EF5E}">
      <dgm:prSet/>
      <dgm:spPr/>
      <dgm:t>
        <a:bodyPr/>
        <a:lstStyle/>
        <a:p>
          <a:endParaRPr lang="en-US"/>
        </a:p>
      </dgm:t>
    </dgm:pt>
    <dgm:pt modelId="{67EAB086-6924-4B41-92B8-95BC822DDD89}">
      <dgm:prSet phldrT="[Text]"/>
      <dgm:spPr/>
      <dgm:t>
        <a:bodyPr/>
        <a:lstStyle/>
        <a:p>
          <a:r>
            <a:rPr lang="en-US" dirty="0" smtClean="0"/>
            <a:t>quarks, electrons, antimatter, fields, strings, spacetime, …</a:t>
          </a:r>
          <a:endParaRPr lang="en-US" dirty="0"/>
        </a:p>
      </dgm:t>
    </dgm:pt>
    <dgm:pt modelId="{2ED9995B-12B3-5F42-8FF3-310FFAA8A86A}" type="parTrans" cxnId="{5FE98895-943F-7342-87B6-ECF7EAD699FF}">
      <dgm:prSet/>
      <dgm:spPr/>
      <dgm:t>
        <a:bodyPr/>
        <a:lstStyle/>
        <a:p>
          <a:endParaRPr lang="en-US"/>
        </a:p>
      </dgm:t>
    </dgm:pt>
    <dgm:pt modelId="{FB47D1B4-6E6A-984F-938E-B249484149A9}" type="sibTrans" cxnId="{5FE98895-943F-7342-87B6-ECF7EAD699FF}">
      <dgm:prSet/>
      <dgm:spPr/>
      <dgm:t>
        <a:bodyPr/>
        <a:lstStyle/>
        <a:p>
          <a:endParaRPr lang="en-US"/>
        </a:p>
      </dgm:t>
    </dgm:pt>
    <dgm:pt modelId="{682E29DE-5611-504D-AFC1-C7BFD76216F0}">
      <dgm:prSet/>
      <dgm:spPr/>
      <dgm:t>
        <a:bodyPr/>
        <a:lstStyle/>
        <a:p>
          <a:r>
            <a:rPr lang="en-US" cap="small" dirty="0" smtClean="0"/>
            <a:t>theoretical entities of mathematics</a:t>
          </a:r>
          <a:endParaRPr lang="en-US" cap="small" dirty="0"/>
        </a:p>
      </dgm:t>
    </dgm:pt>
    <dgm:pt modelId="{C302BF65-5CD9-A342-8C4C-2FFAE4EA0097}" type="parTrans" cxnId="{BFA9D3C1-8E19-3046-80CC-F091660614CD}">
      <dgm:prSet/>
      <dgm:spPr/>
      <dgm:t>
        <a:bodyPr/>
        <a:lstStyle/>
        <a:p>
          <a:endParaRPr lang="en-US"/>
        </a:p>
      </dgm:t>
    </dgm:pt>
    <dgm:pt modelId="{22161D72-AB2D-4A49-B605-52B72FF9D2EC}" type="sibTrans" cxnId="{BFA9D3C1-8E19-3046-80CC-F091660614CD}">
      <dgm:prSet/>
      <dgm:spPr/>
      <dgm:t>
        <a:bodyPr/>
        <a:lstStyle/>
        <a:p>
          <a:endParaRPr lang="en-US"/>
        </a:p>
      </dgm:t>
    </dgm:pt>
    <dgm:pt modelId="{E54DBECE-759D-2049-A6E1-04CDB785AE17}">
      <dgm:prSet/>
      <dgm:spPr/>
      <dgm:t>
        <a:bodyPr/>
        <a:lstStyle/>
        <a:p>
          <a:r>
            <a:rPr lang="en-US" dirty="0" smtClean="0"/>
            <a:t>integers, real numbers, irrational numbers, functions, sets, ordered pairs, …</a:t>
          </a:r>
          <a:endParaRPr lang="en-US" dirty="0"/>
        </a:p>
      </dgm:t>
    </dgm:pt>
    <dgm:pt modelId="{17AC5333-4544-3B4D-B7BC-9194E1AF2887}" type="parTrans" cxnId="{E0787511-4CB9-D34D-9542-103465A19C38}">
      <dgm:prSet/>
      <dgm:spPr/>
      <dgm:t>
        <a:bodyPr/>
        <a:lstStyle/>
        <a:p>
          <a:endParaRPr lang="en-US"/>
        </a:p>
      </dgm:t>
    </dgm:pt>
    <dgm:pt modelId="{5524F79F-6EA9-C245-B59A-EB45C552FA0F}" type="sibTrans" cxnId="{E0787511-4CB9-D34D-9542-103465A19C38}">
      <dgm:prSet/>
      <dgm:spPr/>
      <dgm:t>
        <a:bodyPr/>
        <a:lstStyle/>
        <a:p>
          <a:endParaRPr lang="en-US"/>
        </a:p>
      </dgm:t>
    </dgm:pt>
    <dgm:pt modelId="{79A054F5-A2D6-D344-AD1D-C3F0BBE9C64F}">
      <dgm:prSet/>
      <dgm:spPr/>
      <dgm:t>
        <a:bodyPr/>
        <a:lstStyle/>
        <a:p>
          <a:r>
            <a:rPr lang="en-US" dirty="0" smtClean="0"/>
            <a:t>…</a:t>
          </a:r>
          <a:endParaRPr lang="en-US" dirty="0"/>
        </a:p>
      </dgm:t>
    </dgm:pt>
    <dgm:pt modelId="{9971F0E7-6253-304A-9658-51937CCFB04C}" type="parTrans" cxnId="{555F5210-96D7-394F-93C0-D65009093CCC}">
      <dgm:prSet/>
      <dgm:spPr/>
      <dgm:t>
        <a:bodyPr/>
        <a:lstStyle/>
        <a:p>
          <a:endParaRPr lang="en-US"/>
        </a:p>
      </dgm:t>
    </dgm:pt>
    <dgm:pt modelId="{F2CE5F67-39BD-B84C-88E7-55DD08BDE05E}" type="sibTrans" cxnId="{555F5210-96D7-394F-93C0-D65009093CCC}">
      <dgm:prSet/>
      <dgm:spPr/>
      <dgm:t>
        <a:bodyPr/>
        <a:lstStyle/>
        <a:p>
          <a:endParaRPr lang="en-US"/>
        </a:p>
      </dgm:t>
    </dgm:pt>
    <dgm:pt modelId="{4221CB63-0AD6-4645-9BAF-8923E28B2074}">
      <dgm:prSet/>
      <dgm:spPr/>
      <dgm:t>
        <a:bodyPr/>
        <a:lstStyle/>
        <a:p>
          <a:r>
            <a:rPr lang="en-US" dirty="0" smtClean="0"/>
            <a:t>…</a:t>
          </a:r>
          <a:endParaRPr lang="en-US" dirty="0"/>
        </a:p>
      </dgm:t>
    </dgm:pt>
    <dgm:pt modelId="{689256C7-0D05-D74A-BEFE-08A7DDB12F08}" type="parTrans" cxnId="{FE10F843-9C21-BB47-9EFA-E42208DDCD2F}">
      <dgm:prSet/>
      <dgm:spPr/>
      <dgm:t>
        <a:bodyPr/>
        <a:lstStyle/>
        <a:p>
          <a:endParaRPr lang="en-US"/>
        </a:p>
      </dgm:t>
    </dgm:pt>
    <dgm:pt modelId="{C31BB300-54DF-2244-B342-74A148A2C18C}" type="sibTrans" cxnId="{FE10F843-9C21-BB47-9EFA-E42208DDCD2F}">
      <dgm:prSet/>
      <dgm:spPr/>
      <dgm:t>
        <a:bodyPr/>
        <a:lstStyle/>
        <a:p>
          <a:endParaRPr lang="en-US"/>
        </a:p>
      </dgm:t>
    </dgm:pt>
    <dgm:pt modelId="{3E63E181-1C9F-E54F-AF18-9BD013311526}" type="pres">
      <dgm:prSet presAssocID="{D2F6FF4D-6598-744D-BCBE-68F625A603DC}" presName="hierChild1" presStyleCnt="0">
        <dgm:presLayoutVars>
          <dgm:chPref val="1"/>
          <dgm:dir/>
          <dgm:animOne val="branch"/>
          <dgm:animLvl val="lvl"/>
          <dgm:resizeHandles/>
        </dgm:presLayoutVars>
      </dgm:prSet>
      <dgm:spPr/>
      <dgm:t>
        <a:bodyPr/>
        <a:lstStyle/>
        <a:p>
          <a:endParaRPr lang="en-US"/>
        </a:p>
      </dgm:t>
    </dgm:pt>
    <dgm:pt modelId="{B1EFE13B-FED2-0C46-8A52-C4025C1F33B1}" type="pres">
      <dgm:prSet presAssocID="{56408539-63EB-064B-B4DA-8CD1D9D3E8E3}" presName="hierRoot1" presStyleCnt="0"/>
      <dgm:spPr/>
    </dgm:pt>
    <dgm:pt modelId="{BAAF3282-BAE4-0246-80E6-E5BF900B8E1F}" type="pres">
      <dgm:prSet presAssocID="{56408539-63EB-064B-B4DA-8CD1D9D3E8E3}" presName="composite" presStyleCnt="0"/>
      <dgm:spPr/>
    </dgm:pt>
    <dgm:pt modelId="{8BF284F4-F5A2-BE48-BE42-538788152815}" type="pres">
      <dgm:prSet presAssocID="{56408539-63EB-064B-B4DA-8CD1D9D3E8E3}" presName="background" presStyleLbl="node0" presStyleIdx="0" presStyleCnt="1"/>
      <dgm:spPr/>
    </dgm:pt>
    <dgm:pt modelId="{ACA492BC-0DDB-6B42-BD3A-12E2FF5A5629}" type="pres">
      <dgm:prSet presAssocID="{56408539-63EB-064B-B4DA-8CD1D9D3E8E3}" presName="text" presStyleLbl="fgAcc0" presStyleIdx="0" presStyleCnt="1">
        <dgm:presLayoutVars>
          <dgm:chPref val="3"/>
        </dgm:presLayoutVars>
      </dgm:prSet>
      <dgm:spPr/>
      <dgm:t>
        <a:bodyPr/>
        <a:lstStyle/>
        <a:p>
          <a:endParaRPr lang="en-US"/>
        </a:p>
      </dgm:t>
    </dgm:pt>
    <dgm:pt modelId="{C93D02AA-EF1E-DB48-802A-0E0B0C3A88B7}" type="pres">
      <dgm:prSet presAssocID="{56408539-63EB-064B-B4DA-8CD1D9D3E8E3}" presName="hierChild2" presStyleCnt="0"/>
      <dgm:spPr/>
    </dgm:pt>
    <dgm:pt modelId="{3CF63F31-94B1-DE46-BED7-17E1D914DD7B}" type="pres">
      <dgm:prSet presAssocID="{3D80189E-D98F-6747-844A-BBC269F1CC82}" presName="Name10" presStyleLbl="parChTrans1D2" presStyleIdx="0" presStyleCnt="4"/>
      <dgm:spPr/>
      <dgm:t>
        <a:bodyPr/>
        <a:lstStyle/>
        <a:p>
          <a:endParaRPr lang="en-US"/>
        </a:p>
      </dgm:t>
    </dgm:pt>
    <dgm:pt modelId="{2772AF3F-C898-3A46-BA59-6382063CBFE5}" type="pres">
      <dgm:prSet presAssocID="{571D22E1-7653-F343-B2E8-90F36D6A9F2D}" presName="hierRoot2" presStyleCnt="0"/>
      <dgm:spPr/>
    </dgm:pt>
    <dgm:pt modelId="{7CE69D4D-0FCB-7C4E-A700-A396185CA852}" type="pres">
      <dgm:prSet presAssocID="{571D22E1-7653-F343-B2E8-90F36D6A9F2D}" presName="composite2" presStyleCnt="0"/>
      <dgm:spPr/>
    </dgm:pt>
    <dgm:pt modelId="{6B49BEBE-6874-B64B-8D91-C901449B9D77}" type="pres">
      <dgm:prSet presAssocID="{571D22E1-7653-F343-B2E8-90F36D6A9F2D}" presName="background2" presStyleLbl="node2" presStyleIdx="0" presStyleCnt="4"/>
      <dgm:spPr/>
    </dgm:pt>
    <dgm:pt modelId="{1511D9D0-6EB8-A146-A434-5F28A80AEE08}" type="pres">
      <dgm:prSet presAssocID="{571D22E1-7653-F343-B2E8-90F36D6A9F2D}" presName="text2" presStyleLbl="fgAcc2" presStyleIdx="0" presStyleCnt="4">
        <dgm:presLayoutVars>
          <dgm:chPref val="3"/>
        </dgm:presLayoutVars>
      </dgm:prSet>
      <dgm:spPr/>
      <dgm:t>
        <a:bodyPr/>
        <a:lstStyle/>
        <a:p>
          <a:endParaRPr lang="en-US"/>
        </a:p>
      </dgm:t>
    </dgm:pt>
    <dgm:pt modelId="{7DE3857F-07AF-EE4A-A031-9FFF99B66D5D}" type="pres">
      <dgm:prSet presAssocID="{571D22E1-7653-F343-B2E8-90F36D6A9F2D}" presName="hierChild3" presStyleCnt="0"/>
      <dgm:spPr/>
    </dgm:pt>
    <dgm:pt modelId="{A55AAC3A-8507-8940-BD79-669BCA149FE1}" type="pres">
      <dgm:prSet presAssocID="{D23C4E8D-F31B-DC4D-95EC-355A87D1B450}" presName="Name17" presStyleLbl="parChTrans1D3" presStyleIdx="0" presStyleCnt="4"/>
      <dgm:spPr/>
      <dgm:t>
        <a:bodyPr/>
        <a:lstStyle/>
        <a:p>
          <a:endParaRPr lang="en-US"/>
        </a:p>
      </dgm:t>
    </dgm:pt>
    <dgm:pt modelId="{E54C7AA6-1D8A-144A-A626-F9F4CE80A658}" type="pres">
      <dgm:prSet presAssocID="{F8B2D88B-DF87-D84D-846F-D402BEFDE5C3}" presName="hierRoot3" presStyleCnt="0"/>
      <dgm:spPr/>
    </dgm:pt>
    <dgm:pt modelId="{A43F5AA1-AF36-DB4D-80B5-DFD94FDE00D9}" type="pres">
      <dgm:prSet presAssocID="{F8B2D88B-DF87-D84D-846F-D402BEFDE5C3}" presName="composite3" presStyleCnt="0"/>
      <dgm:spPr/>
    </dgm:pt>
    <dgm:pt modelId="{FF86A9E3-9622-474C-AEA3-D2BF4DC3D43E}" type="pres">
      <dgm:prSet presAssocID="{F8B2D88B-DF87-D84D-846F-D402BEFDE5C3}" presName="background3" presStyleLbl="node3" presStyleIdx="0" presStyleCnt="4"/>
      <dgm:spPr/>
    </dgm:pt>
    <dgm:pt modelId="{F7936E1E-1150-D340-9F40-957D6DA42292}" type="pres">
      <dgm:prSet presAssocID="{F8B2D88B-DF87-D84D-846F-D402BEFDE5C3}" presName="text3" presStyleLbl="fgAcc3" presStyleIdx="0" presStyleCnt="4" custScaleX="125871">
        <dgm:presLayoutVars>
          <dgm:chPref val="3"/>
        </dgm:presLayoutVars>
      </dgm:prSet>
      <dgm:spPr/>
      <dgm:t>
        <a:bodyPr/>
        <a:lstStyle/>
        <a:p>
          <a:endParaRPr lang="en-US"/>
        </a:p>
      </dgm:t>
    </dgm:pt>
    <dgm:pt modelId="{6FAFB54E-0F1D-5543-892B-4FD3A42754CB}" type="pres">
      <dgm:prSet presAssocID="{F8B2D88B-DF87-D84D-846F-D402BEFDE5C3}" presName="hierChild4" presStyleCnt="0"/>
      <dgm:spPr/>
    </dgm:pt>
    <dgm:pt modelId="{AF0B56EB-43D6-1744-95A5-31EF0F016866}" type="pres">
      <dgm:prSet presAssocID="{C302BF65-5CD9-A342-8C4C-2FFAE4EA0097}" presName="Name10" presStyleLbl="parChTrans1D2" presStyleIdx="1" presStyleCnt="4"/>
      <dgm:spPr/>
      <dgm:t>
        <a:bodyPr/>
        <a:lstStyle/>
        <a:p>
          <a:endParaRPr lang="en-US"/>
        </a:p>
      </dgm:t>
    </dgm:pt>
    <dgm:pt modelId="{6D89660A-DE26-9542-898F-DECB6EC9F996}" type="pres">
      <dgm:prSet presAssocID="{682E29DE-5611-504D-AFC1-C7BFD76216F0}" presName="hierRoot2" presStyleCnt="0"/>
      <dgm:spPr/>
    </dgm:pt>
    <dgm:pt modelId="{B6F41959-2A02-6447-BE2E-65C5C3A3EE25}" type="pres">
      <dgm:prSet presAssocID="{682E29DE-5611-504D-AFC1-C7BFD76216F0}" presName="composite2" presStyleCnt="0"/>
      <dgm:spPr/>
    </dgm:pt>
    <dgm:pt modelId="{9478E3DC-8E38-B845-B1EE-3577B332E331}" type="pres">
      <dgm:prSet presAssocID="{682E29DE-5611-504D-AFC1-C7BFD76216F0}" presName="background2" presStyleLbl="node2" presStyleIdx="1" presStyleCnt="4"/>
      <dgm:spPr/>
    </dgm:pt>
    <dgm:pt modelId="{83E2CDE0-7083-2148-BD9E-8302FDCABEF5}" type="pres">
      <dgm:prSet presAssocID="{682E29DE-5611-504D-AFC1-C7BFD76216F0}" presName="text2" presStyleLbl="fgAcc2" presStyleIdx="1" presStyleCnt="4">
        <dgm:presLayoutVars>
          <dgm:chPref val="3"/>
        </dgm:presLayoutVars>
      </dgm:prSet>
      <dgm:spPr/>
      <dgm:t>
        <a:bodyPr/>
        <a:lstStyle/>
        <a:p>
          <a:endParaRPr lang="en-US"/>
        </a:p>
      </dgm:t>
    </dgm:pt>
    <dgm:pt modelId="{46CBFCEB-632E-4F4B-9A7A-EBF546189E69}" type="pres">
      <dgm:prSet presAssocID="{682E29DE-5611-504D-AFC1-C7BFD76216F0}" presName="hierChild3" presStyleCnt="0"/>
      <dgm:spPr/>
    </dgm:pt>
    <dgm:pt modelId="{296A6167-421F-C84E-8F4C-FE063114B005}" type="pres">
      <dgm:prSet presAssocID="{17AC5333-4544-3B4D-B7BC-9194E1AF2887}" presName="Name17" presStyleLbl="parChTrans1D3" presStyleIdx="1" presStyleCnt="4"/>
      <dgm:spPr/>
      <dgm:t>
        <a:bodyPr/>
        <a:lstStyle/>
        <a:p>
          <a:endParaRPr lang="en-US"/>
        </a:p>
      </dgm:t>
    </dgm:pt>
    <dgm:pt modelId="{F6BE0AA2-BB77-814C-ADAA-F2590DD1EAF1}" type="pres">
      <dgm:prSet presAssocID="{E54DBECE-759D-2049-A6E1-04CDB785AE17}" presName="hierRoot3" presStyleCnt="0"/>
      <dgm:spPr/>
    </dgm:pt>
    <dgm:pt modelId="{3582B6E3-6AAE-FF4F-B674-9E48B7567B44}" type="pres">
      <dgm:prSet presAssocID="{E54DBECE-759D-2049-A6E1-04CDB785AE17}" presName="composite3" presStyleCnt="0"/>
      <dgm:spPr/>
    </dgm:pt>
    <dgm:pt modelId="{9FC2B82A-0559-DC4D-988A-0E9368047C69}" type="pres">
      <dgm:prSet presAssocID="{E54DBECE-759D-2049-A6E1-04CDB785AE17}" presName="background3" presStyleLbl="node3" presStyleIdx="1" presStyleCnt="4"/>
      <dgm:spPr/>
    </dgm:pt>
    <dgm:pt modelId="{FB6EFBE0-8321-DA44-92F9-5CC15A693E96}" type="pres">
      <dgm:prSet presAssocID="{E54DBECE-759D-2049-A6E1-04CDB785AE17}" presName="text3" presStyleLbl="fgAcc3" presStyleIdx="1" presStyleCnt="4" custScaleX="118853">
        <dgm:presLayoutVars>
          <dgm:chPref val="3"/>
        </dgm:presLayoutVars>
      </dgm:prSet>
      <dgm:spPr/>
      <dgm:t>
        <a:bodyPr/>
        <a:lstStyle/>
        <a:p>
          <a:endParaRPr lang="en-US"/>
        </a:p>
      </dgm:t>
    </dgm:pt>
    <dgm:pt modelId="{839842B4-0120-F643-B688-7325D0453D32}" type="pres">
      <dgm:prSet presAssocID="{E54DBECE-759D-2049-A6E1-04CDB785AE17}" presName="hierChild4" presStyleCnt="0"/>
      <dgm:spPr/>
    </dgm:pt>
    <dgm:pt modelId="{8D7FBC8B-1FC7-3F4D-9A42-B4BE5B26CD71}" type="pres">
      <dgm:prSet presAssocID="{610E153C-344F-7248-BC76-C825E40E5B05}" presName="Name10" presStyleLbl="parChTrans1D2" presStyleIdx="2" presStyleCnt="4"/>
      <dgm:spPr/>
      <dgm:t>
        <a:bodyPr/>
        <a:lstStyle/>
        <a:p>
          <a:endParaRPr lang="en-US"/>
        </a:p>
      </dgm:t>
    </dgm:pt>
    <dgm:pt modelId="{8CE03F09-60CD-1642-9620-FC71D2EE5604}" type="pres">
      <dgm:prSet presAssocID="{ABC810AA-F123-A146-96A1-FF0D04280BC2}" presName="hierRoot2" presStyleCnt="0"/>
      <dgm:spPr/>
    </dgm:pt>
    <dgm:pt modelId="{9B870690-010B-5948-9656-15F93B56BF13}" type="pres">
      <dgm:prSet presAssocID="{ABC810AA-F123-A146-96A1-FF0D04280BC2}" presName="composite2" presStyleCnt="0"/>
      <dgm:spPr/>
    </dgm:pt>
    <dgm:pt modelId="{7516C2A2-A1EB-354E-B7F4-9FF571A75B9C}" type="pres">
      <dgm:prSet presAssocID="{ABC810AA-F123-A146-96A1-FF0D04280BC2}" presName="background2" presStyleLbl="node2" presStyleIdx="2" presStyleCnt="4"/>
      <dgm:spPr/>
    </dgm:pt>
    <dgm:pt modelId="{FB6A3CFE-1026-F646-A902-46F4A9702360}" type="pres">
      <dgm:prSet presAssocID="{ABC810AA-F123-A146-96A1-FF0D04280BC2}" presName="text2" presStyleLbl="fgAcc2" presStyleIdx="2" presStyleCnt="4">
        <dgm:presLayoutVars>
          <dgm:chPref val="3"/>
        </dgm:presLayoutVars>
      </dgm:prSet>
      <dgm:spPr/>
      <dgm:t>
        <a:bodyPr/>
        <a:lstStyle/>
        <a:p>
          <a:endParaRPr lang="en-US"/>
        </a:p>
      </dgm:t>
    </dgm:pt>
    <dgm:pt modelId="{63661921-1B4B-B04A-8D8D-BC2C65054E58}" type="pres">
      <dgm:prSet presAssocID="{ABC810AA-F123-A146-96A1-FF0D04280BC2}" presName="hierChild3" presStyleCnt="0"/>
      <dgm:spPr/>
    </dgm:pt>
    <dgm:pt modelId="{2B9B7173-F957-884E-B187-F8FB8B1F3A70}" type="pres">
      <dgm:prSet presAssocID="{2ED9995B-12B3-5F42-8FF3-310FFAA8A86A}" presName="Name17" presStyleLbl="parChTrans1D3" presStyleIdx="2" presStyleCnt="4"/>
      <dgm:spPr/>
      <dgm:t>
        <a:bodyPr/>
        <a:lstStyle/>
        <a:p>
          <a:endParaRPr lang="en-US"/>
        </a:p>
      </dgm:t>
    </dgm:pt>
    <dgm:pt modelId="{35DEE1D0-7DDA-C647-90C4-7EE5FA038E2F}" type="pres">
      <dgm:prSet presAssocID="{67EAB086-6924-4B41-92B8-95BC822DDD89}" presName="hierRoot3" presStyleCnt="0"/>
      <dgm:spPr/>
    </dgm:pt>
    <dgm:pt modelId="{2438CDA9-7F24-1742-98D0-9638E22C942F}" type="pres">
      <dgm:prSet presAssocID="{67EAB086-6924-4B41-92B8-95BC822DDD89}" presName="composite3" presStyleCnt="0"/>
      <dgm:spPr/>
    </dgm:pt>
    <dgm:pt modelId="{8DEDD59A-F7CE-C149-B71F-BB9E3355479B}" type="pres">
      <dgm:prSet presAssocID="{67EAB086-6924-4B41-92B8-95BC822DDD89}" presName="background3" presStyleLbl="node3" presStyleIdx="2" presStyleCnt="4"/>
      <dgm:spPr/>
    </dgm:pt>
    <dgm:pt modelId="{710283AE-71E1-104E-9028-CF1C3CFEC6DF}" type="pres">
      <dgm:prSet presAssocID="{67EAB086-6924-4B41-92B8-95BC822DDD89}" presName="text3" presStyleLbl="fgAcc3" presStyleIdx="2" presStyleCnt="4" custScaleX="120138">
        <dgm:presLayoutVars>
          <dgm:chPref val="3"/>
        </dgm:presLayoutVars>
      </dgm:prSet>
      <dgm:spPr/>
      <dgm:t>
        <a:bodyPr/>
        <a:lstStyle/>
        <a:p>
          <a:endParaRPr lang="en-US"/>
        </a:p>
      </dgm:t>
    </dgm:pt>
    <dgm:pt modelId="{D6B795A7-0924-9141-A1BB-70E09F3BC59F}" type="pres">
      <dgm:prSet presAssocID="{67EAB086-6924-4B41-92B8-95BC822DDD89}" presName="hierChild4" presStyleCnt="0"/>
      <dgm:spPr/>
    </dgm:pt>
    <dgm:pt modelId="{DB3EFE16-9B85-D04E-8F0F-8688AB8664B5}" type="pres">
      <dgm:prSet presAssocID="{9971F0E7-6253-304A-9658-51937CCFB04C}" presName="Name10" presStyleLbl="parChTrans1D2" presStyleIdx="3" presStyleCnt="4"/>
      <dgm:spPr/>
      <dgm:t>
        <a:bodyPr/>
        <a:lstStyle/>
        <a:p>
          <a:endParaRPr lang="en-US"/>
        </a:p>
      </dgm:t>
    </dgm:pt>
    <dgm:pt modelId="{08EAA5B3-9BB7-CB43-B400-037FE7A356D4}" type="pres">
      <dgm:prSet presAssocID="{79A054F5-A2D6-D344-AD1D-C3F0BBE9C64F}" presName="hierRoot2" presStyleCnt="0"/>
      <dgm:spPr/>
    </dgm:pt>
    <dgm:pt modelId="{19CA0EB8-760A-464A-AF91-B8EE39C68EF9}" type="pres">
      <dgm:prSet presAssocID="{79A054F5-A2D6-D344-AD1D-C3F0BBE9C64F}" presName="composite2" presStyleCnt="0"/>
      <dgm:spPr/>
    </dgm:pt>
    <dgm:pt modelId="{7A2A475F-CEF9-2043-BAF0-5FB9E94704EB}" type="pres">
      <dgm:prSet presAssocID="{79A054F5-A2D6-D344-AD1D-C3F0BBE9C64F}" presName="background2" presStyleLbl="node2" presStyleIdx="3" presStyleCnt="4"/>
      <dgm:spPr/>
    </dgm:pt>
    <dgm:pt modelId="{F9AC79E2-CF6E-AF40-9712-657C83636493}" type="pres">
      <dgm:prSet presAssocID="{79A054F5-A2D6-D344-AD1D-C3F0BBE9C64F}" presName="text2" presStyleLbl="fgAcc2" presStyleIdx="3" presStyleCnt="4">
        <dgm:presLayoutVars>
          <dgm:chPref val="3"/>
        </dgm:presLayoutVars>
      </dgm:prSet>
      <dgm:spPr/>
      <dgm:t>
        <a:bodyPr/>
        <a:lstStyle/>
        <a:p>
          <a:endParaRPr lang="en-US"/>
        </a:p>
      </dgm:t>
    </dgm:pt>
    <dgm:pt modelId="{6070F5CE-1C39-0247-BB44-A7FDFCFB4652}" type="pres">
      <dgm:prSet presAssocID="{79A054F5-A2D6-D344-AD1D-C3F0BBE9C64F}" presName="hierChild3" presStyleCnt="0"/>
      <dgm:spPr/>
    </dgm:pt>
    <dgm:pt modelId="{418423A2-EFB0-9547-A5DB-7BBB855D8C3E}" type="pres">
      <dgm:prSet presAssocID="{689256C7-0D05-D74A-BEFE-08A7DDB12F08}" presName="Name17" presStyleLbl="parChTrans1D3" presStyleIdx="3" presStyleCnt="4"/>
      <dgm:spPr/>
      <dgm:t>
        <a:bodyPr/>
        <a:lstStyle/>
        <a:p>
          <a:endParaRPr lang="en-US"/>
        </a:p>
      </dgm:t>
    </dgm:pt>
    <dgm:pt modelId="{BBF33E23-DC5A-2D4B-A43B-0F29A1B2EC37}" type="pres">
      <dgm:prSet presAssocID="{4221CB63-0AD6-4645-9BAF-8923E28B2074}" presName="hierRoot3" presStyleCnt="0"/>
      <dgm:spPr/>
    </dgm:pt>
    <dgm:pt modelId="{DD3EF911-A864-F240-B30A-88530288A82E}" type="pres">
      <dgm:prSet presAssocID="{4221CB63-0AD6-4645-9BAF-8923E28B2074}" presName="composite3" presStyleCnt="0"/>
      <dgm:spPr/>
    </dgm:pt>
    <dgm:pt modelId="{8E5BB36B-E84B-CE41-8A69-28CF9E0C1F7F}" type="pres">
      <dgm:prSet presAssocID="{4221CB63-0AD6-4645-9BAF-8923E28B2074}" presName="background3" presStyleLbl="node3" presStyleIdx="3" presStyleCnt="4"/>
      <dgm:spPr/>
    </dgm:pt>
    <dgm:pt modelId="{DD86CE50-C86D-5447-B1DB-4000622DFDD0}" type="pres">
      <dgm:prSet presAssocID="{4221CB63-0AD6-4645-9BAF-8923E28B2074}" presName="text3" presStyleLbl="fgAcc3" presStyleIdx="3" presStyleCnt="4">
        <dgm:presLayoutVars>
          <dgm:chPref val="3"/>
        </dgm:presLayoutVars>
      </dgm:prSet>
      <dgm:spPr/>
      <dgm:t>
        <a:bodyPr/>
        <a:lstStyle/>
        <a:p>
          <a:endParaRPr lang="en-US"/>
        </a:p>
      </dgm:t>
    </dgm:pt>
    <dgm:pt modelId="{BF06C4E9-03DB-0E4F-9A23-972BBC96ABBD}" type="pres">
      <dgm:prSet presAssocID="{4221CB63-0AD6-4645-9BAF-8923E28B2074}" presName="hierChild4" presStyleCnt="0"/>
      <dgm:spPr/>
    </dgm:pt>
  </dgm:ptLst>
  <dgm:cxnLst>
    <dgm:cxn modelId="{7D0009DE-1CE9-3A4B-8B98-F79A6684EC03}" type="presOf" srcId="{D23C4E8D-F31B-DC4D-95EC-355A87D1B450}" destId="{A55AAC3A-8507-8940-BD79-669BCA149FE1}" srcOrd="0" destOrd="0" presId="urn:microsoft.com/office/officeart/2005/8/layout/hierarchy1"/>
    <dgm:cxn modelId="{5FE98895-943F-7342-87B6-ECF7EAD699FF}" srcId="{ABC810AA-F123-A146-96A1-FF0D04280BC2}" destId="{67EAB086-6924-4B41-92B8-95BC822DDD89}" srcOrd="0" destOrd="0" parTransId="{2ED9995B-12B3-5F42-8FF3-310FFAA8A86A}" sibTransId="{FB47D1B4-6E6A-984F-938E-B249484149A9}"/>
    <dgm:cxn modelId="{72E28793-3335-2542-937A-34BA9787303A}" type="presOf" srcId="{ABC810AA-F123-A146-96A1-FF0D04280BC2}" destId="{FB6A3CFE-1026-F646-A902-46F4A9702360}" srcOrd="0" destOrd="0" presId="urn:microsoft.com/office/officeart/2005/8/layout/hierarchy1"/>
    <dgm:cxn modelId="{BF6585F6-48B8-4242-9AFC-6F113DDD23C9}" type="presOf" srcId="{F8B2D88B-DF87-D84D-846F-D402BEFDE5C3}" destId="{F7936E1E-1150-D340-9F40-957D6DA42292}" srcOrd="0" destOrd="0" presId="urn:microsoft.com/office/officeart/2005/8/layout/hierarchy1"/>
    <dgm:cxn modelId="{2EEE11C9-3127-CA43-BFDA-92A603FCCE9B}" type="presOf" srcId="{E54DBECE-759D-2049-A6E1-04CDB785AE17}" destId="{FB6EFBE0-8321-DA44-92F9-5CC15A693E96}" srcOrd="0" destOrd="0" presId="urn:microsoft.com/office/officeart/2005/8/layout/hierarchy1"/>
    <dgm:cxn modelId="{08C9B5E5-F4F5-034B-8730-1158E230F630}" type="presOf" srcId="{67EAB086-6924-4B41-92B8-95BC822DDD89}" destId="{710283AE-71E1-104E-9028-CF1C3CFEC6DF}" srcOrd="0" destOrd="0" presId="urn:microsoft.com/office/officeart/2005/8/layout/hierarchy1"/>
    <dgm:cxn modelId="{FE10F843-9C21-BB47-9EFA-E42208DDCD2F}" srcId="{79A054F5-A2D6-D344-AD1D-C3F0BBE9C64F}" destId="{4221CB63-0AD6-4645-9BAF-8923E28B2074}" srcOrd="0" destOrd="0" parTransId="{689256C7-0D05-D74A-BEFE-08A7DDB12F08}" sibTransId="{C31BB300-54DF-2244-B342-74A148A2C18C}"/>
    <dgm:cxn modelId="{54E75C93-540A-7E4B-BDA9-E0F3D9498BAF}" type="presOf" srcId="{C302BF65-5CD9-A342-8C4C-2FFAE4EA0097}" destId="{AF0B56EB-43D6-1744-95A5-31EF0F016866}" srcOrd="0" destOrd="0" presId="urn:microsoft.com/office/officeart/2005/8/layout/hierarchy1"/>
    <dgm:cxn modelId="{BFA9D3C1-8E19-3046-80CC-F091660614CD}" srcId="{56408539-63EB-064B-B4DA-8CD1D9D3E8E3}" destId="{682E29DE-5611-504D-AFC1-C7BFD76216F0}" srcOrd="1" destOrd="0" parTransId="{C302BF65-5CD9-A342-8C4C-2FFAE4EA0097}" sibTransId="{22161D72-AB2D-4A49-B605-52B72FF9D2EC}"/>
    <dgm:cxn modelId="{E2C33E8A-61BE-8B49-8315-E2AE0BB47D4E}" type="presOf" srcId="{17AC5333-4544-3B4D-B7BC-9194E1AF2887}" destId="{296A6167-421F-C84E-8F4C-FE063114B005}" srcOrd="0" destOrd="0" presId="urn:microsoft.com/office/officeart/2005/8/layout/hierarchy1"/>
    <dgm:cxn modelId="{F7CD9B20-6184-9945-B40E-DABE09D6554D}" type="presOf" srcId="{689256C7-0D05-D74A-BEFE-08A7DDB12F08}" destId="{418423A2-EFB0-9547-A5DB-7BBB855D8C3E}" srcOrd="0" destOrd="0" presId="urn:microsoft.com/office/officeart/2005/8/layout/hierarchy1"/>
    <dgm:cxn modelId="{DC232595-ED34-9345-A3E8-5707E730752F}" type="presOf" srcId="{4221CB63-0AD6-4645-9BAF-8923E28B2074}" destId="{DD86CE50-C86D-5447-B1DB-4000622DFDD0}" srcOrd="0" destOrd="0" presId="urn:microsoft.com/office/officeart/2005/8/layout/hierarchy1"/>
    <dgm:cxn modelId="{38B12986-ED1E-C844-95E1-ACE88512EF5E}" srcId="{56408539-63EB-064B-B4DA-8CD1D9D3E8E3}" destId="{ABC810AA-F123-A146-96A1-FF0D04280BC2}" srcOrd="2" destOrd="0" parTransId="{610E153C-344F-7248-BC76-C825E40E5B05}" sibTransId="{461817E1-4878-E64F-B4A1-F669BEC6024F}"/>
    <dgm:cxn modelId="{555F5210-96D7-394F-93C0-D65009093CCC}" srcId="{56408539-63EB-064B-B4DA-8CD1D9D3E8E3}" destId="{79A054F5-A2D6-D344-AD1D-C3F0BBE9C64F}" srcOrd="3" destOrd="0" parTransId="{9971F0E7-6253-304A-9658-51937CCFB04C}" sibTransId="{F2CE5F67-39BD-B84C-88E7-55DD08BDE05E}"/>
    <dgm:cxn modelId="{F47C2452-51BC-444D-AD0B-06BCDE955D8A}" srcId="{D2F6FF4D-6598-744D-BCBE-68F625A603DC}" destId="{56408539-63EB-064B-B4DA-8CD1D9D3E8E3}" srcOrd="0" destOrd="0" parTransId="{B30F0274-EB40-C343-96B2-EC13DE6067AA}" sibTransId="{56A2B36E-07A1-4F41-8BF2-4A40DC5EA77E}"/>
    <dgm:cxn modelId="{E0787511-4CB9-D34D-9542-103465A19C38}" srcId="{682E29DE-5611-504D-AFC1-C7BFD76216F0}" destId="{E54DBECE-759D-2049-A6E1-04CDB785AE17}" srcOrd="0" destOrd="0" parTransId="{17AC5333-4544-3B4D-B7BC-9194E1AF2887}" sibTransId="{5524F79F-6EA9-C245-B59A-EB45C552FA0F}"/>
    <dgm:cxn modelId="{A8B72212-EA0A-B847-A689-14B9F1CE2203}" type="presOf" srcId="{3D80189E-D98F-6747-844A-BBC269F1CC82}" destId="{3CF63F31-94B1-DE46-BED7-17E1D914DD7B}" srcOrd="0" destOrd="0" presId="urn:microsoft.com/office/officeart/2005/8/layout/hierarchy1"/>
    <dgm:cxn modelId="{24FBA357-BD06-B44E-9DB4-22ABF131F3F5}" type="presOf" srcId="{D2F6FF4D-6598-744D-BCBE-68F625A603DC}" destId="{3E63E181-1C9F-E54F-AF18-9BD013311526}" srcOrd="0" destOrd="0" presId="urn:microsoft.com/office/officeart/2005/8/layout/hierarchy1"/>
    <dgm:cxn modelId="{BE39B4E2-8A0A-1046-82E7-1481DF43BED7}" type="presOf" srcId="{571D22E1-7653-F343-B2E8-90F36D6A9F2D}" destId="{1511D9D0-6EB8-A146-A434-5F28A80AEE08}" srcOrd="0" destOrd="0" presId="urn:microsoft.com/office/officeart/2005/8/layout/hierarchy1"/>
    <dgm:cxn modelId="{6D0793B8-4A1E-CD44-B48E-D11A312EF851}" srcId="{56408539-63EB-064B-B4DA-8CD1D9D3E8E3}" destId="{571D22E1-7653-F343-B2E8-90F36D6A9F2D}" srcOrd="0" destOrd="0" parTransId="{3D80189E-D98F-6747-844A-BBC269F1CC82}" sibTransId="{7CA2DF1A-93B5-8548-AC4E-14DA53701FCE}"/>
    <dgm:cxn modelId="{F52DC83C-E7EB-9542-A23A-A3B9F76F10D0}" type="presOf" srcId="{2ED9995B-12B3-5F42-8FF3-310FFAA8A86A}" destId="{2B9B7173-F957-884E-B187-F8FB8B1F3A70}" srcOrd="0" destOrd="0" presId="urn:microsoft.com/office/officeart/2005/8/layout/hierarchy1"/>
    <dgm:cxn modelId="{3158DB5E-A287-4A4C-A9F9-60B59485EE74}" type="presOf" srcId="{682E29DE-5611-504D-AFC1-C7BFD76216F0}" destId="{83E2CDE0-7083-2148-BD9E-8302FDCABEF5}" srcOrd="0" destOrd="0" presId="urn:microsoft.com/office/officeart/2005/8/layout/hierarchy1"/>
    <dgm:cxn modelId="{E473D109-F6F3-214B-9C22-9EE9452E6EDE}" type="presOf" srcId="{610E153C-344F-7248-BC76-C825E40E5B05}" destId="{8D7FBC8B-1FC7-3F4D-9A42-B4BE5B26CD71}" srcOrd="0" destOrd="0" presId="urn:microsoft.com/office/officeart/2005/8/layout/hierarchy1"/>
    <dgm:cxn modelId="{3C803BC5-1841-7F43-913F-28BCA6C40364}" type="presOf" srcId="{79A054F5-A2D6-D344-AD1D-C3F0BBE9C64F}" destId="{F9AC79E2-CF6E-AF40-9712-657C83636493}" srcOrd="0" destOrd="0" presId="urn:microsoft.com/office/officeart/2005/8/layout/hierarchy1"/>
    <dgm:cxn modelId="{61A774F8-4E9A-3F4C-9C11-32BD715DD7BA}" type="presOf" srcId="{56408539-63EB-064B-B4DA-8CD1D9D3E8E3}" destId="{ACA492BC-0DDB-6B42-BD3A-12E2FF5A5629}" srcOrd="0" destOrd="0" presId="urn:microsoft.com/office/officeart/2005/8/layout/hierarchy1"/>
    <dgm:cxn modelId="{21589E41-A646-F848-943E-13EE8D40C56E}" type="presOf" srcId="{9971F0E7-6253-304A-9658-51937CCFB04C}" destId="{DB3EFE16-9B85-D04E-8F0F-8688AB8664B5}" srcOrd="0" destOrd="0" presId="urn:microsoft.com/office/officeart/2005/8/layout/hierarchy1"/>
    <dgm:cxn modelId="{B2046580-1FAC-074C-BA31-3B84BC391D1D}" srcId="{571D22E1-7653-F343-B2E8-90F36D6A9F2D}" destId="{F8B2D88B-DF87-D84D-846F-D402BEFDE5C3}" srcOrd="0" destOrd="0" parTransId="{D23C4E8D-F31B-DC4D-95EC-355A87D1B450}" sibTransId="{0D7FD503-05BE-8146-AFDB-7FB0BDE81359}"/>
    <dgm:cxn modelId="{EC44C398-B20C-6644-B1E4-5DF5297819AC}" type="presParOf" srcId="{3E63E181-1C9F-E54F-AF18-9BD013311526}" destId="{B1EFE13B-FED2-0C46-8A52-C4025C1F33B1}" srcOrd="0" destOrd="0" presId="urn:microsoft.com/office/officeart/2005/8/layout/hierarchy1"/>
    <dgm:cxn modelId="{FAB76138-F363-8849-B9D7-8894EDFC7D7C}" type="presParOf" srcId="{B1EFE13B-FED2-0C46-8A52-C4025C1F33B1}" destId="{BAAF3282-BAE4-0246-80E6-E5BF900B8E1F}" srcOrd="0" destOrd="0" presId="urn:microsoft.com/office/officeart/2005/8/layout/hierarchy1"/>
    <dgm:cxn modelId="{F439CB52-1541-284D-8961-997D90C47FF2}" type="presParOf" srcId="{BAAF3282-BAE4-0246-80E6-E5BF900B8E1F}" destId="{8BF284F4-F5A2-BE48-BE42-538788152815}" srcOrd="0" destOrd="0" presId="urn:microsoft.com/office/officeart/2005/8/layout/hierarchy1"/>
    <dgm:cxn modelId="{E9302738-7DAA-E64B-B125-2148A408A30D}" type="presParOf" srcId="{BAAF3282-BAE4-0246-80E6-E5BF900B8E1F}" destId="{ACA492BC-0DDB-6B42-BD3A-12E2FF5A5629}" srcOrd="1" destOrd="0" presId="urn:microsoft.com/office/officeart/2005/8/layout/hierarchy1"/>
    <dgm:cxn modelId="{2F9E7007-3E03-204D-AA5B-57725EDBA1E9}" type="presParOf" srcId="{B1EFE13B-FED2-0C46-8A52-C4025C1F33B1}" destId="{C93D02AA-EF1E-DB48-802A-0E0B0C3A88B7}" srcOrd="1" destOrd="0" presId="urn:microsoft.com/office/officeart/2005/8/layout/hierarchy1"/>
    <dgm:cxn modelId="{CE1FF40C-8AF9-E34D-A3D8-EB05A096F7C7}" type="presParOf" srcId="{C93D02AA-EF1E-DB48-802A-0E0B0C3A88B7}" destId="{3CF63F31-94B1-DE46-BED7-17E1D914DD7B}" srcOrd="0" destOrd="0" presId="urn:microsoft.com/office/officeart/2005/8/layout/hierarchy1"/>
    <dgm:cxn modelId="{0A244E93-CD41-314F-BAB8-E27C5D851720}" type="presParOf" srcId="{C93D02AA-EF1E-DB48-802A-0E0B0C3A88B7}" destId="{2772AF3F-C898-3A46-BA59-6382063CBFE5}" srcOrd="1" destOrd="0" presId="urn:microsoft.com/office/officeart/2005/8/layout/hierarchy1"/>
    <dgm:cxn modelId="{C2FAC261-6BBA-9746-82A1-76FC23ABE50F}" type="presParOf" srcId="{2772AF3F-C898-3A46-BA59-6382063CBFE5}" destId="{7CE69D4D-0FCB-7C4E-A700-A396185CA852}" srcOrd="0" destOrd="0" presId="urn:microsoft.com/office/officeart/2005/8/layout/hierarchy1"/>
    <dgm:cxn modelId="{A509DDEE-287B-3E44-9F28-57A21D139333}" type="presParOf" srcId="{7CE69D4D-0FCB-7C4E-A700-A396185CA852}" destId="{6B49BEBE-6874-B64B-8D91-C901449B9D77}" srcOrd="0" destOrd="0" presId="urn:microsoft.com/office/officeart/2005/8/layout/hierarchy1"/>
    <dgm:cxn modelId="{3CC0C276-6F87-7448-B084-46051988DBD9}" type="presParOf" srcId="{7CE69D4D-0FCB-7C4E-A700-A396185CA852}" destId="{1511D9D0-6EB8-A146-A434-5F28A80AEE08}" srcOrd="1" destOrd="0" presId="urn:microsoft.com/office/officeart/2005/8/layout/hierarchy1"/>
    <dgm:cxn modelId="{D11248E3-5D2C-244D-90B6-6D00986A5AEE}" type="presParOf" srcId="{2772AF3F-C898-3A46-BA59-6382063CBFE5}" destId="{7DE3857F-07AF-EE4A-A031-9FFF99B66D5D}" srcOrd="1" destOrd="0" presId="urn:microsoft.com/office/officeart/2005/8/layout/hierarchy1"/>
    <dgm:cxn modelId="{A4E20A15-4C23-164B-B0BF-4354AC5D0E4A}" type="presParOf" srcId="{7DE3857F-07AF-EE4A-A031-9FFF99B66D5D}" destId="{A55AAC3A-8507-8940-BD79-669BCA149FE1}" srcOrd="0" destOrd="0" presId="urn:microsoft.com/office/officeart/2005/8/layout/hierarchy1"/>
    <dgm:cxn modelId="{51634DAE-6A18-D34F-9E83-BEC164BBD529}" type="presParOf" srcId="{7DE3857F-07AF-EE4A-A031-9FFF99B66D5D}" destId="{E54C7AA6-1D8A-144A-A626-F9F4CE80A658}" srcOrd="1" destOrd="0" presId="urn:microsoft.com/office/officeart/2005/8/layout/hierarchy1"/>
    <dgm:cxn modelId="{B1022B43-56DA-5448-846C-B686632F0583}" type="presParOf" srcId="{E54C7AA6-1D8A-144A-A626-F9F4CE80A658}" destId="{A43F5AA1-AF36-DB4D-80B5-DFD94FDE00D9}" srcOrd="0" destOrd="0" presId="urn:microsoft.com/office/officeart/2005/8/layout/hierarchy1"/>
    <dgm:cxn modelId="{17FD18ED-9393-804E-BB80-61B34386C153}" type="presParOf" srcId="{A43F5AA1-AF36-DB4D-80B5-DFD94FDE00D9}" destId="{FF86A9E3-9622-474C-AEA3-D2BF4DC3D43E}" srcOrd="0" destOrd="0" presId="urn:microsoft.com/office/officeart/2005/8/layout/hierarchy1"/>
    <dgm:cxn modelId="{6C6CFC6A-126E-A842-80BD-448FDBC89736}" type="presParOf" srcId="{A43F5AA1-AF36-DB4D-80B5-DFD94FDE00D9}" destId="{F7936E1E-1150-D340-9F40-957D6DA42292}" srcOrd="1" destOrd="0" presId="urn:microsoft.com/office/officeart/2005/8/layout/hierarchy1"/>
    <dgm:cxn modelId="{1FE62E84-7FBD-9D42-A04A-C5AD5AEA023B}" type="presParOf" srcId="{E54C7AA6-1D8A-144A-A626-F9F4CE80A658}" destId="{6FAFB54E-0F1D-5543-892B-4FD3A42754CB}" srcOrd="1" destOrd="0" presId="urn:microsoft.com/office/officeart/2005/8/layout/hierarchy1"/>
    <dgm:cxn modelId="{55D2B4B6-DDAD-1D41-BDB9-495C0765CECC}" type="presParOf" srcId="{C93D02AA-EF1E-DB48-802A-0E0B0C3A88B7}" destId="{AF0B56EB-43D6-1744-95A5-31EF0F016866}" srcOrd="2" destOrd="0" presId="urn:microsoft.com/office/officeart/2005/8/layout/hierarchy1"/>
    <dgm:cxn modelId="{E298DE20-36B2-7341-B7BC-EDEE1702959F}" type="presParOf" srcId="{C93D02AA-EF1E-DB48-802A-0E0B0C3A88B7}" destId="{6D89660A-DE26-9542-898F-DECB6EC9F996}" srcOrd="3" destOrd="0" presId="urn:microsoft.com/office/officeart/2005/8/layout/hierarchy1"/>
    <dgm:cxn modelId="{80292F54-A26A-3F4E-9AC5-CFDDCF6E2928}" type="presParOf" srcId="{6D89660A-DE26-9542-898F-DECB6EC9F996}" destId="{B6F41959-2A02-6447-BE2E-65C5C3A3EE25}" srcOrd="0" destOrd="0" presId="urn:microsoft.com/office/officeart/2005/8/layout/hierarchy1"/>
    <dgm:cxn modelId="{9A04D3EF-AFA2-2C48-95BF-EE7DF25F59B7}" type="presParOf" srcId="{B6F41959-2A02-6447-BE2E-65C5C3A3EE25}" destId="{9478E3DC-8E38-B845-B1EE-3577B332E331}" srcOrd="0" destOrd="0" presId="urn:microsoft.com/office/officeart/2005/8/layout/hierarchy1"/>
    <dgm:cxn modelId="{F65F8E14-B077-1C47-BA2E-7A557B8ADA7F}" type="presParOf" srcId="{B6F41959-2A02-6447-BE2E-65C5C3A3EE25}" destId="{83E2CDE0-7083-2148-BD9E-8302FDCABEF5}" srcOrd="1" destOrd="0" presId="urn:microsoft.com/office/officeart/2005/8/layout/hierarchy1"/>
    <dgm:cxn modelId="{7FA763A9-F302-F74F-B97A-831117D9E999}" type="presParOf" srcId="{6D89660A-DE26-9542-898F-DECB6EC9F996}" destId="{46CBFCEB-632E-4F4B-9A7A-EBF546189E69}" srcOrd="1" destOrd="0" presId="urn:microsoft.com/office/officeart/2005/8/layout/hierarchy1"/>
    <dgm:cxn modelId="{E00FD1F1-C0C4-B440-9655-CB800CE745A6}" type="presParOf" srcId="{46CBFCEB-632E-4F4B-9A7A-EBF546189E69}" destId="{296A6167-421F-C84E-8F4C-FE063114B005}" srcOrd="0" destOrd="0" presId="urn:microsoft.com/office/officeart/2005/8/layout/hierarchy1"/>
    <dgm:cxn modelId="{7B20D174-FA19-C446-A6F1-DCD043103A89}" type="presParOf" srcId="{46CBFCEB-632E-4F4B-9A7A-EBF546189E69}" destId="{F6BE0AA2-BB77-814C-ADAA-F2590DD1EAF1}" srcOrd="1" destOrd="0" presId="urn:microsoft.com/office/officeart/2005/8/layout/hierarchy1"/>
    <dgm:cxn modelId="{955E3012-78E6-F344-BE31-5D787979B733}" type="presParOf" srcId="{F6BE0AA2-BB77-814C-ADAA-F2590DD1EAF1}" destId="{3582B6E3-6AAE-FF4F-B674-9E48B7567B44}" srcOrd="0" destOrd="0" presId="urn:microsoft.com/office/officeart/2005/8/layout/hierarchy1"/>
    <dgm:cxn modelId="{F4C58106-F408-8A4C-96D6-5F4AFA560027}" type="presParOf" srcId="{3582B6E3-6AAE-FF4F-B674-9E48B7567B44}" destId="{9FC2B82A-0559-DC4D-988A-0E9368047C69}" srcOrd="0" destOrd="0" presId="urn:microsoft.com/office/officeart/2005/8/layout/hierarchy1"/>
    <dgm:cxn modelId="{65A34126-9316-CA43-A48D-DA34626A5020}" type="presParOf" srcId="{3582B6E3-6AAE-FF4F-B674-9E48B7567B44}" destId="{FB6EFBE0-8321-DA44-92F9-5CC15A693E96}" srcOrd="1" destOrd="0" presId="urn:microsoft.com/office/officeart/2005/8/layout/hierarchy1"/>
    <dgm:cxn modelId="{7C1BE14D-F809-EA4D-A6DF-CBCAF4D2E51A}" type="presParOf" srcId="{F6BE0AA2-BB77-814C-ADAA-F2590DD1EAF1}" destId="{839842B4-0120-F643-B688-7325D0453D32}" srcOrd="1" destOrd="0" presId="urn:microsoft.com/office/officeart/2005/8/layout/hierarchy1"/>
    <dgm:cxn modelId="{9E8D1781-E06A-3B45-A00F-DA679D4B9347}" type="presParOf" srcId="{C93D02AA-EF1E-DB48-802A-0E0B0C3A88B7}" destId="{8D7FBC8B-1FC7-3F4D-9A42-B4BE5B26CD71}" srcOrd="4" destOrd="0" presId="urn:microsoft.com/office/officeart/2005/8/layout/hierarchy1"/>
    <dgm:cxn modelId="{2122624A-854D-694F-A5C4-00C8BC19DC43}" type="presParOf" srcId="{C93D02AA-EF1E-DB48-802A-0E0B0C3A88B7}" destId="{8CE03F09-60CD-1642-9620-FC71D2EE5604}" srcOrd="5" destOrd="0" presId="urn:microsoft.com/office/officeart/2005/8/layout/hierarchy1"/>
    <dgm:cxn modelId="{7A1F55D9-6ADF-BA48-AB92-D3F189C1EC37}" type="presParOf" srcId="{8CE03F09-60CD-1642-9620-FC71D2EE5604}" destId="{9B870690-010B-5948-9656-15F93B56BF13}" srcOrd="0" destOrd="0" presId="urn:microsoft.com/office/officeart/2005/8/layout/hierarchy1"/>
    <dgm:cxn modelId="{00806044-EBFD-E94D-A5A1-5AC4D5BB5D00}" type="presParOf" srcId="{9B870690-010B-5948-9656-15F93B56BF13}" destId="{7516C2A2-A1EB-354E-B7F4-9FF571A75B9C}" srcOrd="0" destOrd="0" presId="urn:microsoft.com/office/officeart/2005/8/layout/hierarchy1"/>
    <dgm:cxn modelId="{8EDBF008-4C47-FE4D-8DB8-F1A95C9ECE14}" type="presParOf" srcId="{9B870690-010B-5948-9656-15F93B56BF13}" destId="{FB6A3CFE-1026-F646-A902-46F4A9702360}" srcOrd="1" destOrd="0" presId="urn:microsoft.com/office/officeart/2005/8/layout/hierarchy1"/>
    <dgm:cxn modelId="{BBF0DC18-DCE1-EC46-A5DA-88601F4E8ADD}" type="presParOf" srcId="{8CE03F09-60CD-1642-9620-FC71D2EE5604}" destId="{63661921-1B4B-B04A-8D8D-BC2C65054E58}" srcOrd="1" destOrd="0" presId="urn:microsoft.com/office/officeart/2005/8/layout/hierarchy1"/>
    <dgm:cxn modelId="{22DC9005-C87B-E84D-81D1-7F8A75D66E95}" type="presParOf" srcId="{63661921-1B4B-B04A-8D8D-BC2C65054E58}" destId="{2B9B7173-F957-884E-B187-F8FB8B1F3A70}" srcOrd="0" destOrd="0" presId="urn:microsoft.com/office/officeart/2005/8/layout/hierarchy1"/>
    <dgm:cxn modelId="{EBE72CA3-B41A-6E4E-80C6-C8F363417096}" type="presParOf" srcId="{63661921-1B4B-B04A-8D8D-BC2C65054E58}" destId="{35DEE1D0-7DDA-C647-90C4-7EE5FA038E2F}" srcOrd="1" destOrd="0" presId="urn:microsoft.com/office/officeart/2005/8/layout/hierarchy1"/>
    <dgm:cxn modelId="{D9872C1A-6182-1B4A-88F8-10E2335E081B}" type="presParOf" srcId="{35DEE1D0-7DDA-C647-90C4-7EE5FA038E2F}" destId="{2438CDA9-7F24-1742-98D0-9638E22C942F}" srcOrd="0" destOrd="0" presId="urn:microsoft.com/office/officeart/2005/8/layout/hierarchy1"/>
    <dgm:cxn modelId="{F34A868C-FDA1-DC4C-9468-6246AE5E0C40}" type="presParOf" srcId="{2438CDA9-7F24-1742-98D0-9638E22C942F}" destId="{8DEDD59A-F7CE-C149-B71F-BB9E3355479B}" srcOrd="0" destOrd="0" presId="urn:microsoft.com/office/officeart/2005/8/layout/hierarchy1"/>
    <dgm:cxn modelId="{C46E7C5B-DA1B-FC40-8E26-8AEC661E5475}" type="presParOf" srcId="{2438CDA9-7F24-1742-98D0-9638E22C942F}" destId="{710283AE-71E1-104E-9028-CF1C3CFEC6DF}" srcOrd="1" destOrd="0" presId="urn:microsoft.com/office/officeart/2005/8/layout/hierarchy1"/>
    <dgm:cxn modelId="{79F01BDB-7482-F343-AE35-3C5C55EB4C32}" type="presParOf" srcId="{35DEE1D0-7DDA-C647-90C4-7EE5FA038E2F}" destId="{D6B795A7-0924-9141-A1BB-70E09F3BC59F}" srcOrd="1" destOrd="0" presId="urn:microsoft.com/office/officeart/2005/8/layout/hierarchy1"/>
    <dgm:cxn modelId="{CB1CB422-0C02-2149-ADDF-813409068682}" type="presParOf" srcId="{C93D02AA-EF1E-DB48-802A-0E0B0C3A88B7}" destId="{DB3EFE16-9B85-D04E-8F0F-8688AB8664B5}" srcOrd="6" destOrd="0" presId="urn:microsoft.com/office/officeart/2005/8/layout/hierarchy1"/>
    <dgm:cxn modelId="{425EC9A2-D162-464D-8D60-4A118D144761}" type="presParOf" srcId="{C93D02AA-EF1E-DB48-802A-0E0B0C3A88B7}" destId="{08EAA5B3-9BB7-CB43-B400-037FE7A356D4}" srcOrd="7" destOrd="0" presId="urn:microsoft.com/office/officeart/2005/8/layout/hierarchy1"/>
    <dgm:cxn modelId="{5B601DE8-8DD6-4C4A-9E58-E5445BD34038}" type="presParOf" srcId="{08EAA5B3-9BB7-CB43-B400-037FE7A356D4}" destId="{19CA0EB8-760A-464A-AF91-B8EE39C68EF9}" srcOrd="0" destOrd="0" presId="urn:microsoft.com/office/officeart/2005/8/layout/hierarchy1"/>
    <dgm:cxn modelId="{1FD9C2BC-1415-E649-B03F-09A1503E35BC}" type="presParOf" srcId="{19CA0EB8-760A-464A-AF91-B8EE39C68EF9}" destId="{7A2A475F-CEF9-2043-BAF0-5FB9E94704EB}" srcOrd="0" destOrd="0" presId="urn:microsoft.com/office/officeart/2005/8/layout/hierarchy1"/>
    <dgm:cxn modelId="{B1C052EC-B120-4A40-A3CF-A47FB33D2064}" type="presParOf" srcId="{19CA0EB8-760A-464A-AF91-B8EE39C68EF9}" destId="{F9AC79E2-CF6E-AF40-9712-657C83636493}" srcOrd="1" destOrd="0" presId="urn:microsoft.com/office/officeart/2005/8/layout/hierarchy1"/>
    <dgm:cxn modelId="{F1BD7784-141F-1A44-AD57-440BFA80A3C9}" type="presParOf" srcId="{08EAA5B3-9BB7-CB43-B400-037FE7A356D4}" destId="{6070F5CE-1C39-0247-BB44-A7FDFCFB4652}" srcOrd="1" destOrd="0" presId="urn:microsoft.com/office/officeart/2005/8/layout/hierarchy1"/>
    <dgm:cxn modelId="{B0C15BC9-BE3A-FE49-98C8-B6054C9034D4}" type="presParOf" srcId="{6070F5CE-1C39-0247-BB44-A7FDFCFB4652}" destId="{418423A2-EFB0-9547-A5DB-7BBB855D8C3E}" srcOrd="0" destOrd="0" presId="urn:microsoft.com/office/officeart/2005/8/layout/hierarchy1"/>
    <dgm:cxn modelId="{6AFF7669-C032-7E45-9C04-185744EE08C5}" type="presParOf" srcId="{6070F5CE-1C39-0247-BB44-A7FDFCFB4652}" destId="{BBF33E23-DC5A-2D4B-A43B-0F29A1B2EC37}" srcOrd="1" destOrd="0" presId="urn:microsoft.com/office/officeart/2005/8/layout/hierarchy1"/>
    <dgm:cxn modelId="{5199250D-5C22-9340-B5F2-EB8FC0029DA2}" type="presParOf" srcId="{BBF33E23-DC5A-2D4B-A43B-0F29A1B2EC37}" destId="{DD3EF911-A864-F240-B30A-88530288A82E}" srcOrd="0" destOrd="0" presId="urn:microsoft.com/office/officeart/2005/8/layout/hierarchy1"/>
    <dgm:cxn modelId="{5EFAF102-D790-354E-9857-DF18DD0747EB}" type="presParOf" srcId="{DD3EF911-A864-F240-B30A-88530288A82E}" destId="{8E5BB36B-E84B-CE41-8A69-28CF9E0C1F7F}" srcOrd="0" destOrd="0" presId="urn:microsoft.com/office/officeart/2005/8/layout/hierarchy1"/>
    <dgm:cxn modelId="{45706A44-CE51-5C45-8AC2-A21C78E28194}" type="presParOf" srcId="{DD3EF911-A864-F240-B30A-88530288A82E}" destId="{DD86CE50-C86D-5447-B1DB-4000622DFDD0}" srcOrd="1" destOrd="0" presId="urn:microsoft.com/office/officeart/2005/8/layout/hierarchy1"/>
    <dgm:cxn modelId="{31FF37F2-4C92-CB41-AEC1-3B8B0214E143}" type="presParOf" srcId="{BBF33E23-DC5A-2D4B-A43B-0F29A1B2EC37}" destId="{BF06C4E9-03DB-0E4F-9A23-972BBC96ABB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423A2-EFB0-9547-A5DB-7BBB855D8C3E}">
      <dsp:nvSpPr>
        <dsp:cNvPr id="0" name=""/>
        <dsp:cNvSpPr/>
      </dsp:nvSpPr>
      <dsp:spPr>
        <a:xfrm>
          <a:off x="7827376" y="3006557"/>
          <a:ext cx="91440" cy="475295"/>
        </a:xfrm>
        <a:custGeom>
          <a:avLst/>
          <a:gdLst/>
          <a:ahLst/>
          <a:cxnLst/>
          <a:rect l="0" t="0" r="0" b="0"/>
          <a:pathLst>
            <a:path>
              <a:moveTo>
                <a:pt x="45720" y="0"/>
              </a:moveTo>
              <a:lnTo>
                <a:pt x="45720" y="47529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3EFE16-9B85-D04E-8F0F-8688AB8664B5}">
      <dsp:nvSpPr>
        <dsp:cNvPr id="0" name=""/>
        <dsp:cNvSpPr/>
      </dsp:nvSpPr>
      <dsp:spPr>
        <a:xfrm>
          <a:off x="4452659" y="1493511"/>
          <a:ext cx="3420437" cy="475295"/>
        </a:xfrm>
        <a:custGeom>
          <a:avLst/>
          <a:gdLst/>
          <a:ahLst/>
          <a:cxnLst/>
          <a:rect l="0" t="0" r="0" b="0"/>
          <a:pathLst>
            <a:path>
              <a:moveTo>
                <a:pt x="0" y="0"/>
              </a:moveTo>
              <a:lnTo>
                <a:pt x="0" y="323900"/>
              </a:lnTo>
              <a:lnTo>
                <a:pt x="3420437" y="323900"/>
              </a:lnTo>
              <a:lnTo>
                <a:pt x="3420437" y="47529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9B7173-F957-884E-B187-F8FB8B1F3A70}">
      <dsp:nvSpPr>
        <dsp:cNvPr id="0" name=""/>
        <dsp:cNvSpPr/>
      </dsp:nvSpPr>
      <dsp:spPr>
        <a:xfrm>
          <a:off x="5665402" y="3006557"/>
          <a:ext cx="91440" cy="475295"/>
        </a:xfrm>
        <a:custGeom>
          <a:avLst/>
          <a:gdLst/>
          <a:ahLst/>
          <a:cxnLst/>
          <a:rect l="0" t="0" r="0" b="0"/>
          <a:pathLst>
            <a:path>
              <a:moveTo>
                <a:pt x="45720" y="0"/>
              </a:moveTo>
              <a:lnTo>
                <a:pt x="45720" y="47529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D7FBC8B-1FC7-3F4D-9A42-B4BE5B26CD71}">
      <dsp:nvSpPr>
        <dsp:cNvPr id="0" name=""/>
        <dsp:cNvSpPr/>
      </dsp:nvSpPr>
      <dsp:spPr>
        <a:xfrm>
          <a:off x="4452659" y="1493511"/>
          <a:ext cx="1258463" cy="475295"/>
        </a:xfrm>
        <a:custGeom>
          <a:avLst/>
          <a:gdLst/>
          <a:ahLst/>
          <a:cxnLst/>
          <a:rect l="0" t="0" r="0" b="0"/>
          <a:pathLst>
            <a:path>
              <a:moveTo>
                <a:pt x="0" y="0"/>
              </a:moveTo>
              <a:lnTo>
                <a:pt x="0" y="323900"/>
              </a:lnTo>
              <a:lnTo>
                <a:pt x="1258463" y="323900"/>
              </a:lnTo>
              <a:lnTo>
                <a:pt x="1258463" y="47529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6A6167-421F-C84E-8F4C-FE063114B005}">
      <dsp:nvSpPr>
        <dsp:cNvPr id="0" name=""/>
        <dsp:cNvSpPr/>
      </dsp:nvSpPr>
      <dsp:spPr>
        <a:xfrm>
          <a:off x="3349374" y="3006557"/>
          <a:ext cx="91440" cy="475295"/>
        </a:xfrm>
        <a:custGeom>
          <a:avLst/>
          <a:gdLst/>
          <a:ahLst/>
          <a:cxnLst/>
          <a:rect l="0" t="0" r="0" b="0"/>
          <a:pathLst>
            <a:path>
              <a:moveTo>
                <a:pt x="45720" y="0"/>
              </a:moveTo>
              <a:lnTo>
                <a:pt x="45720" y="47529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0B56EB-43D6-1744-95A5-31EF0F016866}">
      <dsp:nvSpPr>
        <dsp:cNvPr id="0" name=""/>
        <dsp:cNvSpPr/>
      </dsp:nvSpPr>
      <dsp:spPr>
        <a:xfrm>
          <a:off x="3395094" y="1493511"/>
          <a:ext cx="1057564" cy="475295"/>
        </a:xfrm>
        <a:custGeom>
          <a:avLst/>
          <a:gdLst/>
          <a:ahLst/>
          <a:cxnLst/>
          <a:rect l="0" t="0" r="0" b="0"/>
          <a:pathLst>
            <a:path>
              <a:moveTo>
                <a:pt x="1057564" y="0"/>
              </a:moveTo>
              <a:lnTo>
                <a:pt x="1057564" y="323900"/>
              </a:lnTo>
              <a:lnTo>
                <a:pt x="0" y="323900"/>
              </a:lnTo>
              <a:lnTo>
                <a:pt x="0" y="47529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55AAC3A-8507-8940-BD79-669BCA149FE1}">
      <dsp:nvSpPr>
        <dsp:cNvPr id="0" name=""/>
        <dsp:cNvSpPr/>
      </dsp:nvSpPr>
      <dsp:spPr>
        <a:xfrm>
          <a:off x="986501" y="3006557"/>
          <a:ext cx="91440" cy="475295"/>
        </a:xfrm>
        <a:custGeom>
          <a:avLst/>
          <a:gdLst/>
          <a:ahLst/>
          <a:cxnLst/>
          <a:rect l="0" t="0" r="0" b="0"/>
          <a:pathLst>
            <a:path>
              <a:moveTo>
                <a:pt x="45720" y="0"/>
              </a:moveTo>
              <a:lnTo>
                <a:pt x="45720" y="47529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CF63F31-94B1-DE46-BED7-17E1D914DD7B}">
      <dsp:nvSpPr>
        <dsp:cNvPr id="0" name=""/>
        <dsp:cNvSpPr/>
      </dsp:nvSpPr>
      <dsp:spPr>
        <a:xfrm>
          <a:off x="1032221" y="1493511"/>
          <a:ext cx="3420437" cy="475295"/>
        </a:xfrm>
        <a:custGeom>
          <a:avLst/>
          <a:gdLst/>
          <a:ahLst/>
          <a:cxnLst/>
          <a:rect l="0" t="0" r="0" b="0"/>
          <a:pathLst>
            <a:path>
              <a:moveTo>
                <a:pt x="3420437" y="0"/>
              </a:moveTo>
              <a:lnTo>
                <a:pt x="3420437" y="323900"/>
              </a:lnTo>
              <a:lnTo>
                <a:pt x="0" y="323900"/>
              </a:lnTo>
              <a:lnTo>
                <a:pt x="0" y="47529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BF284F4-F5A2-BE48-BE42-538788152815}">
      <dsp:nvSpPr>
        <dsp:cNvPr id="0" name=""/>
        <dsp:cNvSpPr/>
      </dsp:nvSpPr>
      <dsp:spPr>
        <a:xfrm>
          <a:off x="3635532" y="455759"/>
          <a:ext cx="1634253" cy="1037751"/>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CA492BC-0DDB-6B42-BD3A-12E2FF5A5629}">
      <dsp:nvSpPr>
        <dsp:cNvPr id="0" name=""/>
        <dsp:cNvSpPr/>
      </dsp:nvSpPr>
      <dsp:spPr>
        <a:xfrm>
          <a:off x="3817115" y="628264"/>
          <a:ext cx="1634253" cy="10377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EVERYTHING</a:t>
          </a:r>
          <a:endParaRPr lang="en-US" sz="1300" b="1" kern="1200" dirty="0"/>
        </a:p>
      </dsp:txBody>
      <dsp:txXfrm>
        <a:off x="3847510" y="658659"/>
        <a:ext cx="1573463" cy="976961"/>
      </dsp:txXfrm>
    </dsp:sp>
    <dsp:sp modelId="{6B49BEBE-6874-B64B-8D91-C901449B9D77}">
      <dsp:nvSpPr>
        <dsp:cNvPr id="0" name=""/>
        <dsp:cNvSpPr/>
      </dsp:nvSpPr>
      <dsp:spPr>
        <a:xfrm>
          <a:off x="215094" y="1968806"/>
          <a:ext cx="1634253" cy="1037751"/>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511D9D0-6EB8-A146-A434-5F28A80AEE08}">
      <dsp:nvSpPr>
        <dsp:cNvPr id="0" name=""/>
        <dsp:cNvSpPr/>
      </dsp:nvSpPr>
      <dsp:spPr>
        <a:xfrm>
          <a:off x="396678" y="2141311"/>
          <a:ext cx="1634253" cy="10377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cap="small" dirty="0" smtClean="0"/>
            <a:t>theoretical entities of literary criticism</a:t>
          </a:r>
          <a:endParaRPr lang="en-US" sz="1300" kern="1200" cap="small" dirty="0"/>
        </a:p>
      </dsp:txBody>
      <dsp:txXfrm>
        <a:off x="427073" y="2171706"/>
        <a:ext cx="1573463" cy="976961"/>
      </dsp:txXfrm>
    </dsp:sp>
    <dsp:sp modelId="{FF86A9E3-9622-474C-AEA3-D2BF4DC3D43E}">
      <dsp:nvSpPr>
        <dsp:cNvPr id="0" name=""/>
        <dsp:cNvSpPr/>
      </dsp:nvSpPr>
      <dsp:spPr>
        <a:xfrm>
          <a:off x="3695" y="3481853"/>
          <a:ext cx="2057051" cy="1037751"/>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7936E1E-1150-D340-9F40-957D6DA42292}">
      <dsp:nvSpPr>
        <dsp:cNvPr id="0" name=""/>
        <dsp:cNvSpPr/>
      </dsp:nvSpPr>
      <dsp:spPr>
        <a:xfrm>
          <a:off x="185279" y="3654357"/>
          <a:ext cx="2057051" cy="10377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plots, novels, poems, fictional characters, fictional locations, meters, rhyme schemes, … </a:t>
          </a:r>
          <a:endParaRPr lang="en-US" sz="1300" kern="1200" dirty="0"/>
        </a:p>
      </dsp:txBody>
      <dsp:txXfrm>
        <a:off x="215674" y="3684752"/>
        <a:ext cx="1996261" cy="976961"/>
      </dsp:txXfrm>
    </dsp:sp>
    <dsp:sp modelId="{9478E3DC-8E38-B845-B1EE-3577B332E331}">
      <dsp:nvSpPr>
        <dsp:cNvPr id="0" name=""/>
        <dsp:cNvSpPr/>
      </dsp:nvSpPr>
      <dsp:spPr>
        <a:xfrm>
          <a:off x="2577967" y="1968806"/>
          <a:ext cx="1634253" cy="1037751"/>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3E2CDE0-7083-2148-BD9E-8302FDCABEF5}">
      <dsp:nvSpPr>
        <dsp:cNvPr id="0" name=""/>
        <dsp:cNvSpPr/>
      </dsp:nvSpPr>
      <dsp:spPr>
        <a:xfrm>
          <a:off x="2759551" y="2141311"/>
          <a:ext cx="1634253" cy="10377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cap="small" dirty="0" smtClean="0"/>
            <a:t>theoretical entities of mathematics</a:t>
          </a:r>
          <a:endParaRPr lang="en-US" sz="1300" kern="1200" cap="small" dirty="0"/>
        </a:p>
      </dsp:txBody>
      <dsp:txXfrm>
        <a:off x="2789946" y="2171706"/>
        <a:ext cx="1573463" cy="976961"/>
      </dsp:txXfrm>
    </dsp:sp>
    <dsp:sp modelId="{9FC2B82A-0559-DC4D-988A-0E9368047C69}">
      <dsp:nvSpPr>
        <dsp:cNvPr id="0" name=""/>
        <dsp:cNvSpPr/>
      </dsp:nvSpPr>
      <dsp:spPr>
        <a:xfrm>
          <a:off x="2423914" y="3481853"/>
          <a:ext cx="1942359" cy="1037751"/>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B6EFBE0-8321-DA44-92F9-5CC15A693E96}">
      <dsp:nvSpPr>
        <dsp:cNvPr id="0" name=""/>
        <dsp:cNvSpPr/>
      </dsp:nvSpPr>
      <dsp:spPr>
        <a:xfrm>
          <a:off x="2605498" y="3654357"/>
          <a:ext cx="1942359" cy="10377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integers, real numbers, irrational numbers, functions, sets, ordered pairs, …</a:t>
          </a:r>
          <a:endParaRPr lang="en-US" sz="1300" kern="1200" dirty="0"/>
        </a:p>
      </dsp:txBody>
      <dsp:txXfrm>
        <a:off x="2635893" y="3684752"/>
        <a:ext cx="1881569" cy="976961"/>
      </dsp:txXfrm>
    </dsp:sp>
    <dsp:sp modelId="{7516C2A2-A1EB-354E-B7F4-9FF571A75B9C}">
      <dsp:nvSpPr>
        <dsp:cNvPr id="0" name=""/>
        <dsp:cNvSpPr/>
      </dsp:nvSpPr>
      <dsp:spPr>
        <a:xfrm>
          <a:off x="4893995" y="1968806"/>
          <a:ext cx="1634253" cy="1037751"/>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B6A3CFE-1026-F646-A902-46F4A9702360}">
      <dsp:nvSpPr>
        <dsp:cNvPr id="0" name=""/>
        <dsp:cNvSpPr/>
      </dsp:nvSpPr>
      <dsp:spPr>
        <a:xfrm>
          <a:off x="5075579" y="2141311"/>
          <a:ext cx="1634253" cy="10377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cap="small" dirty="0" smtClean="0"/>
            <a:t>theoretical entities of physics</a:t>
          </a:r>
          <a:endParaRPr lang="en-US" sz="1300" kern="1200" cap="small" dirty="0"/>
        </a:p>
      </dsp:txBody>
      <dsp:txXfrm>
        <a:off x="5105974" y="2171706"/>
        <a:ext cx="1573463" cy="976961"/>
      </dsp:txXfrm>
    </dsp:sp>
    <dsp:sp modelId="{8DEDD59A-F7CE-C149-B71F-BB9E3355479B}">
      <dsp:nvSpPr>
        <dsp:cNvPr id="0" name=""/>
        <dsp:cNvSpPr/>
      </dsp:nvSpPr>
      <dsp:spPr>
        <a:xfrm>
          <a:off x="4729442" y="3481853"/>
          <a:ext cx="1963360" cy="1037751"/>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10283AE-71E1-104E-9028-CF1C3CFEC6DF}">
      <dsp:nvSpPr>
        <dsp:cNvPr id="0" name=""/>
        <dsp:cNvSpPr/>
      </dsp:nvSpPr>
      <dsp:spPr>
        <a:xfrm>
          <a:off x="4911026" y="3654357"/>
          <a:ext cx="1963360" cy="10377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quarks, electrons, antimatter, fields, strings, spacetime, …</a:t>
          </a:r>
          <a:endParaRPr lang="en-US" sz="1300" kern="1200" dirty="0"/>
        </a:p>
      </dsp:txBody>
      <dsp:txXfrm>
        <a:off x="4941421" y="3684752"/>
        <a:ext cx="1902570" cy="976961"/>
      </dsp:txXfrm>
    </dsp:sp>
    <dsp:sp modelId="{7A2A475F-CEF9-2043-BAF0-5FB9E94704EB}">
      <dsp:nvSpPr>
        <dsp:cNvPr id="0" name=""/>
        <dsp:cNvSpPr/>
      </dsp:nvSpPr>
      <dsp:spPr>
        <a:xfrm>
          <a:off x="7055969" y="1968806"/>
          <a:ext cx="1634253" cy="1037751"/>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9AC79E2-CF6E-AF40-9712-657C83636493}">
      <dsp:nvSpPr>
        <dsp:cNvPr id="0" name=""/>
        <dsp:cNvSpPr/>
      </dsp:nvSpPr>
      <dsp:spPr>
        <a:xfrm>
          <a:off x="7237553" y="2141311"/>
          <a:ext cx="1634253" cy="10377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a:t>
          </a:r>
          <a:endParaRPr lang="en-US" sz="1300" kern="1200" dirty="0"/>
        </a:p>
      </dsp:txBody>
      <dsp:txXfrm>
        <a:off x="7267948" y="2171706"/>
        <a:ext cx="1573463" cy="976961"/>
      </dsp:txXfrm>
    </dsp:sp>
    <dsp:sp modelId="{8E5BB36B-E84B-CE41-8A69-28CF9E0C1F7F}">
      <dsp:nvSpPr>
        <dsp:cNvPr id="0" name=""/>
        <dsp:cNvSpPr/>
      </dsp:nvSpPr>
      <dsp:spPr>
        <a:xfrm>
          <a:off x="7055969" y="3481853"/>
          <a:ext cx="1634253" cy="1037751"/>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DD86CE50-C86D-5447-B1DB-4000622DFDD0}">
      <dsp:nvSpPr>
        <dsp:cNvPr id="0" name=""/>
        <dsp:cNvSpPr/>
      </dsp:nvSpPr>
      <dsp:spPr>
        <a:xfrm>
          <a:off x="7237553" y="3654357"/>
          <a:ext cx="1634253" cy="10377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a:t>
          </a:r>
          <a:endParaRPr lang="en-US" sz="1300" kern="1200" dirty="0"/>
        </a:p>
      </dsp:txBody>
      <dsp:txXfrm>
        <a:off x="7267948" y="3684752"/>
        <a:ext cx="1573463" cy="97696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i="0" dirty="0" smtClean="0"/>
              <a:t>Russell: https://</a:t>
            </a:r>
            <a:r>
              <a:rPr lang="en-US" i="0" dirty="0" err="1" smtClean="0"/>
              <a:t>www.youtube.com</a:t>
            </a:r>
            <a:r>
              <a:rPr lang="en-US" i="0" dirty="0" smtClean="0"/>
              <a:t>/</a:t>
            </a:r>
            <a:r>
              <a:rPr lang="en-US" i="0" dirty="0" err="1" smtClean="0"/>
              <a:t>watch?v</a:t>
            </a:r>
            <a:r>
              <a:rPr lang="en-US" i="0" dirty="0" smtClean="0"/>
              <a:t>=80oLTiVW_lc</a:t>
            </a:r>
            <a:endParaRPr lang="en-US" i="0" dirty="0"/>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1621379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i="0" dirty="0"/>
          </a:p>
        </p:txBody>
      </p:sp>
      <p:sp>
        <p:nvSpPr>
          <p:cNvPr id="4" name="Slide Number Placeholder 3"/>
          <p:cNvSpPr>
            <a:spLocks noGrp="1"/>
          </p:cNvSpPr>
          <p:nvPr>
            <p:ph type="sldNum" sz="quarter" idx="10"/>
          </p:nvPr>
        </p:nvSpPr>
        <p:spPr/>
        <p:txBody>
          <a:bodyPr/>
          <a:lstStyle/>
          <a:p>
            <a:fld id="{A750A182-F080-BA40-A1F2-AB9B5BAA0E59}" type="slidenum">
              <a:rPr lang="en-US" smtClean="0"/>
              <a:t>2</a:t>
            </a:fld>
            <a:endParaRPr lang="en-US"/>
          </a:p>
        </p:txBody>
      </p:sp>
    </p:spTree>
    <p:extLst>
      <p:ext uri="{BB962C8B-B14F-4D97-AF65-F5344CB8AC3E}">
        <p14:creationId xmlns:p14="http://schemas.microsoft.com/office/powerpoint/2010/main" val="162137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15</a:t>
            </a:fld>
            <a:endParaRPr lang="en-US"/>
          </a:p>
        </p:txBody>
      </p:sp>
    </p:spTree>
    <p:extLst>
      <p:ext uri="{BB962C8B-B14F-4D97-AF65-F5344CB8AC3E}">
        <p14:creationId xmlns:p14="http://schemas.microsoft.com/office/powerpoint/2010/main" val="3642178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20</a:t>
            </a:r>
            <a:r>
              <a:rPr lang="en-US" baseline="30000" dirty="0" smtClean="0"/>
              <a:t>th</a:t>
            </a:r>
            <a:r>
              <a:rPr lang="en-US" dirty="0" smtClean="0"/>
              <a:t> century</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16</a:t>
            </a:fld>
            <a:endParaRPr lang="en-US"/>
          </a:p>
        </p:txBody>
      </p:sp>
    </p:spTree>
    <p:extLst>
      <p:ext uri="{BB962C8B-B14F-4D97-AF65-F5344CB8AC3E}">
        <p14:creationId xmlns:p14="http://schemas.microsoft.com/office/powerpoint/2010/main" val="966736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17</a:t>
            </a:fld>
            <a:endParaRPr lang="en-US"/>
          </a:p>
        </p:txBody>
      </p:sp>
    </p:spTree>
    <p:extLst>
      <p:ext uri="{BB962C8B-B14F-4D97-AF65-F5344CB8AC3E}">
        <p14:creationId xmlns:p14="http://schemas.microsoft.com/office/powerpoint/2010/main" val="3642178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Contemporary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18</a:t>
            </a:fld>
            <a:endParaRPr lang="en-US"/>
          </a:p>
        </p:txBody>
      </p:sp>
    </p:spTree>
    <p:extLst>
      <p:ext uri="{BB962C8B-B14F-4D97-AF65-F5344CB8AC3E}">
        <p14:creationId xmlns:p14="http://schemas.microsoft.com/office/powerpoint/2010/main" val="966736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a:t>
            </a:r>
            <a:r>
              <a:rPr lang="en-US" dirty="0" err="1" smtClean="0"/>
              <a:t>urely</a:t>
            </a:r>
            <a:r>
              <a:rPr lang="en-US" baseline="0" dirty="0" smtClean="0"/>
              <a:t> [the Meinongian] is wrong in so assimilating the writing of (1) to the writing of (2) and (3). Sentences (2) and (3) were used by their authors as vehicles of assertions; (1) was not” (301).</a:t>
            </a:r>
          </a:p>
          <a:p>
            <a:pPr marL="171450" indent="-171450">
              <a:buFont typeface="Arial"/>
              <a:buChar char="•"/>
            </a:pPr>
            <a:r>
              <a:rPr lang="en-US" baseline="0" dirty="0" smtClean="0"/>
              <a:t>“It would make sense to say that the authors of (2) and (3), in writing these sentences, wrote something true or wrote something false” (301).</a:t>
            </a:r>
          </a:p>
          <a:p>
            <a:pPr marL="171450" indent="-171450">
              <a:buFont typeface="Arial"/>
              <a:buChar char="•"/>
            </a:pPr>
            <a:r>
              <a:rPr lang="en-US" dirty="0" smtClean="0"/>
              <a:t>“But if someone had been looking over Dickens’s shoulder when Dickens was writing (1),</a:t>
            </a:r>
            <a:r>
              <a:rPr lang="en-US" baseline="0" dirty="0" smtClean="0"/>
              <a:t> and had said to him, ‘No, no, you’ve got her all wrong. She is quite thin, about twenty-four, and her voice is melodious,’ this would simply have made no sense” (301).</a:t>
            </a:r>
          </a:p>
          <a:p>
            <a:pPr marL="171450" indent="-171450">
              <a:buFont typeface="Arial"/>
              <a:buChar char="•"/>
            </a:pPr>
            <a:r>
              <a:rPr lang="en-US" baseline="0" dirty="0" smtClean="0"/>
              <a:t>“There is no point in debating what sort of thing Dickens was writing about when he wrote (1) or debating what sort of fact or proposition he was asserting, since he was not writing about anything and was asserting nothing. Sentence (1) does not represent an </a:t>
            </a:r>
            <a:r>
              <a:rPr lang="en-US" i="1" baseline="0" dirty="0" smtClean="0"/>
              <a:t>attempt </a:t>
            </a:r>
            <a:r>
              <a:rPr lang="en-US" i="0" baseline="0" dirty="0" smtClean="0"/>
              <a:t>at reference or description” (301).</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22</a:t>
            </a:fld>
            <a:endParaRPr lang="en-US"/>
          </a:p>
        </p:txBody>
      </p:sp>
    </p:spTree>
    <p:extLst>
      <p:ext uri="{BB962C8B-B14F-4D97-AF65-F5344CB8AC3E}">
        <p14:creationId xmlns:p14="http://schemas.microsoft.com/office/powerpoint/2010/main" val="1398377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Sunday, October 13,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Sunday, October 13,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Sunday, October 13,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Sunday, October 13,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g"/><Relationship Id="rId7"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rtin_Chuzzlewit_illus11.jpg"/>
          <p:cNvPicPr>
            <a:picLocks noChangeAspect="1"/>
          </p:cNvPicPr>
          <p:nvPr/>
        </p:nvPicPr>
        <p:blipFill rotWithShape="1">
          <a:blip r:embed="rId3">
            <a:alphaModFix amt="23000"/>
            <a:extLst>
              <a:ext uri="{28A0092B-C50C-407E-A947-70E740481C1C}">
                <a14:useLocalDpi xmlns:a14="http://schemas.microsoft.com/office/drawing/2010/main" val="0"/>
              </a:ext>
            </a:extLst>
          </a:blip>
          <a:srcRect/>
          <a:stretch/>
        </p:blipFill>
        <p:spPr>
          <a:xfrm>
            <a:off x="4533540" y="-35459"/>
            <a:ext cx="5106119" cy="7081318"/>
          </a:xfrm>
          <a:prstGeom prst="rect">
            <a:avLst/>
          </a:prstGeom>
          <a:noFill/>
          <a:ln>
            <a:noFill/>
          </a:ln>
        </p:spPr>
      </p:pic>
      <p:pic>
        <p:nvPicPr>
          <p:cNvPr id="6" name="Picture 5" descr="Memoirs_of_Sherlock_Holmes_1894_Burt_-_Illustration_2.png"/>
          <p:cNvPicPr>
            <a:picLocks noChangeAspect="1"/>
          </p:cNvPicPr>
          <p:nvPr/>
        </p:nvPicPr>
        <p:blipFill rotWithShape="1">
          <a:blip r:embed="rId4">
            <a:alphaModFix amt="25000"/>
            <a:extLst>
              <a:ext uri="{28A0092B-C50C-407E-A947-70E740481C1C}">
                <a14:useLocalDpi xmlns:a14="http://schemas.microsoft.com/office/drawing/2010/main" val="0"/>
              </a:ext>
            </a:extLst>
          </a:blip>
          <a:srcRect/>
          <a:stretch/>
        </p:blipFill>
        <p:spPr>
          <a:xfrm>
            <a:off x="-165485" y="-357545"/>
            <a:ext cx="4699025" cy="8047984"/>
          </a:xfrm>
          <a:prstGeom prst="rect">
            <a:avLst/>
          </a:prstGeom>
        </p:spPr>
      </p:pic>
      <p:pic>
        <p:nvPicPr>
          <p:cNvPr id="5" name="Picture 4" descr="Pickwick_by_Kyd_1889.jpg"/>
          <p:cNvPicPr>
            <a:picLocks noChangeAspect="1"/>
          </p:cNvPicPr>
          <p:nvPr/>
        </p:nvPicPr>
        <p:blipFill rotWithShape="1">
          <a:blip r:embed="rId5">
            <a:alphaModFix amt="44000"/>
            <a:extLst>
              <a:ext uri="{28A0092B-C50C-407E-A947-70E740481C1C}">
                <a14:useLocalDpi xmlns:a14="http://schemas.microsoft.com/office/drawing/2010/main" val="0"/>
              </a:ext>
            </a:extLst>
          </a:blip>
          <a:srcRect/>
          <a:stretch/>
        </p:blipFill>
        <p:spPr>
          <a:xfrm>
            <a:off x="2070620" y="-49358"/>
            <a:ext cx="4805776" cy="7109115"/>
          </a:xfrm>
          <a:prstGeom prst="rect">
            <a:avLst/>
          </a:prstGeom>
          <a:noFill/>
          <a:ln>
            <a:noFill/>
          </a:ln>
        </p:spPr>
      </p:pic>
      <p:sp>
        <p:nvSpPr>
          <p:cNvPr id="3" name="Subtitle 2"/>
          <p:cNvSpPr>
            <a:spLocks noGrp="1"/>
          </p:cNvSpPr>
          <p:nvPr>
            <p:ph type="subTitle" idx="1"/>
          </p:nvPr>
        </p:nvSpPr>
        <p:spPr/>
        <p:txBody>
          <a:bodyPr>
            <a:normAutofit/>
          </a:bodyPr>
          <a:lstStyle/>
          <a:p>
            <a:endParaRPr lang="en-US" dirty="0"/>
          </a:p>
        </p:txBody>
      </p:sp>
      <p:sp>
        <p:nvSpPr>
          <p:cNvPr id="8" name="Rectangle 7"/>
          <p:cNvSpPr/>
          <p:nvPr/>
        </p:nvSpPr>
        <p:spPr>
          <a:xfrm>
            <a:off x="138316" y="632935"/>
            <a:ext cx="6948284" cy="369332"/>
          </a:xfrm>
          <a:prstGeom prst="rect">
            <a:avLst/>
          </a:prstGeom>
        </p:spPr>
        <p:txBody>
          <a:bodyPr wrap="square">
            <a:spAutoFit/>
          </a:bodyPr>
          <a:lstStyle/>
          <a:p>
            <a:endParaRPr lang="en-US" dirty="0"/>
          </a:p>
        </p:txBody>
      </p:sp>
      <p:sp>
        <p:nvSpPr>
          <p:cNvPr id="2" name="Title 1"/>
          <p:cNvSpPr>
            <a:spLocks noGrp="1"/>
          </p:cNvSpPr>
          <p:nvPr>
            <p:ph type="ctrTitle"/>
          </p:nvPr>
        </p:nvSpPr>
        <p:spPr/>
        <p:txBody>
          <a:bodyPr/>
          <a:lstStyle/>
          <a:p>
            <a:r>
              <a:rPr lang="en-US" sz="4100" dirty="0" smtClean="0"/>
              <a:t>THE METAPHYSICS OF FICTION</a:t>
            </a:r>
            <a:endParaRPr lang="en-US" sz="4100" dirty="0"/>
          </a:p>
        </p:txBody>
      </p:sp>
    </p:spTree>
    <p:extLst>
      <p:ext uri="{BB962C8B-B14F-4D97-AF65-F5344CB8AC3E}">
        <p14:creationId xmlns:p14="http://schemas.microsoft.com/office/powerpoint/2010/main" val="36489121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MEINONGIANISM</a:t>
            </a:r>
          </a:p>
        </p:txBody>
      </p:sp>
      <p:pic>
        <p:nvPicPr>
          <p:cNvPr id="4" name="Picture 3" descr="Pickwick_by_Kyd_188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602" y="1601453"/>
            <a:ext cx="3930796" cy="4549896"/>
          </a:xfrm>
          <a:prstGeom prst="rect">
            <a:avLst/>
          </a:prstGeom>
          <a:noFill/>
          <a:ln>
            <a:noFill/>
          </a:ln>
        </p:spPr>
      </p:pic>
      <p:sp>
        <p:nvSpPr>
          <p:cNvPr id="5" name="TextBox 4"/>
          <p:cNvSpPr txBox="1"/>
          <p:nvPr/>
        </p:nvSpPr>
        <p:spPr>
          <a:xfrm>
            <a:off x="2606602" y="6151349"/>
            <a:ext cx="3930796" cy="369332"/>
          </a:xfrm>
          <a:prstGeom prst="rect">
            <a:avLst/>
          </a:prstGeom>
          <a:noFill/>
        </p:spPr>
        <p:txBody>
          <a:bodyPr wrap="square" rtlCol="0">
            <a:spAutoFit/>
          </a:bodyPr>
          <a:lstStyle/>
          <a:p>
            <a:pPr algn="ctr"/>
            <a:r>
              <a:rPr lang="en-US" dirty="0" smtClean="0"/>
              <a:t>Mr. Pickwick </a:t>
            </a:r>
            <a:endParaRPr lang="en-US" dirty="0"/>
          </a:p>
        </p:txBody>
      </p:sp>
    </p:spTree>
    <p:extLst>
      <p:ext uri="{BB962C8B-B14F-4D97-AF65-F5344CB8AC3E}">
        <p14:creationId xmlns:p14="http://schemas.microsoft.com/office/powerpoint/2010/main" val="23704440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MEINONGIANISM</a:t>
            </a:r>
            <a:endParaRPr lang="en-US" dirty="0"/>
          </a:p>
        </p:txBody>
      </p:sp>
      <p:sp>
        <p:nvSpPr>
          <p:cNvPr id="3" name="Content Placeholder 2"/>
          <p:cNvSpPr>
            <a:spLocks noGrp="1"/>
          </p:cNvSpPr>
          <p:nvPr>
            <p:ph idx="1"/>
          </p:nvPr>
        </p:nvSpPr>
        <p:spPr/>
        <p:txBody>
          <a:bodyPr>
            <a:normAutofit/>
          </a:bodyPr>
          <a:lstStyle/>
          <a:p>
            <a:r>
              <a:rPr lang="en-US" dirty="0" smtClean="0"/>
              <a:t>“[</a:t>
            </a:r>
            <a:r>
              <a:rPr lang="en-US" dirty="0"/>
              <a:t>W]e are all prepared to cite examples of nonexistent objects: Pegasus, Sherlock Holmes, unicorns, </a:t>
            </a:r>
            <a:r>
              <a:rPr lang="en-US" dirty="0" smtClean="0"/>
              <a:t>centaurs. . . . With </a:t>
            </a:r>
            <a:r>
              <a:rPr lang="en-US" dirty="0"/>
              <a:t>so many examples at hand, what is more natural than to conclude that there are nonexistent objects – lots of them</a:t>
            </a:r>
            <a:r>
              <a:rPr lang="en-US" dirty="0" smtClean="0"/>
              <a:t>!” </a:t>
            </a:r>
            <a:r>
              <a:rPr lang="en-US" dirty="0"/>
              <a:t>(</a:t>
            </a:r>
            <a:r>
              <a:rPr lang="en-US" dirty="0" smtClean="0"/>
              <a:t>Parsons 1980, 2).</a:t>
            </a:r>
            <a:endParaRPr lang="en-US" dirty="0"/>
          </a:p>
          <a:p>
            <a:r>
              <a:rPr lang="en-US" dirty="0" smtClean="0"/>
              <a:t>“(</a:t>
            </a:r>
            <a:r>
              <a:rPr lang="en-US" dirty="0"/>
              <a:t>a) S’s V-ing o constitutes a relation between S and o when o exists, but (b) not when o doesn’t; but (c) S’s V-ing o is the same sort of thing whether o exists or not. Something plainly has to be given up here; what will it be</a:t>
            </a:r>
            <a:r>
              <a:rPr lang="en-US" dirty="0" smtClean="0"/>
              <a:t>?” (Prior 1971, 130</a:t>
            </a:r>
            <a:r>
              <a:rPr lang="en-US" dirty="0"/>
              <a:t>)</a:t>
            </a:r>
            <a:r>
              <a:rPr lang="en-US" dirty="0" smtClean="0"/>
              <a:t>.</a:t>
            </a:r>
            <a:endParaRPr lang="en-US" dirty="0"/>
          </a:p>
        </p:txBody>
      </p:sp>
    </p:spTree>
    <p:extLst>
      <p:ext uri="{BB962C8B-B14F-4D97-AF65-F5344CB8AC3E}">
        <p14:creationId xmlns:p14="http://schemas.microsoft.com/office/powerpoint/2010/main" val="2906275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PROBLEM OF NEGATIVE EXISTENTIALS</a:t>
            </a:r>
            <a:endParaRPr lang="en-US" sz="3400" dirty="0"/>
          </a:p>
        </p:txBody>
      </p:sp>
      <p:sp>
        <p:nvSpPr>
          <p:cNvPr id="3" name="Content Placeholder 2"/>
          <p:cNvSpPr>
            <a:spLocks noGrp="1"/>
          </p:cNvSpPr>
          <p:nvPr>
            <p:ph idx="1"/>
          </p:nvPr>
        </p:nvSpPr>
        <p:spPr>
          <a:xfrm>
            <a:off x="457200" y="1600200"/>
            <a:ext cx="8229600" cy="904844"/>
          </a:xfrm>
        </p:spPr>
        <p:txBody>
          <a:bodyPr/>
          <a:lstStyle/>
          <a:p>
            <a:r>
              <a:rPr lang="en-US" dirty="0" smtClean="0"/>
              <a:t>How can we even </a:t>
            </a:r>
            <a:r>
              <a:rPr lang="en-US" b="1" dirty="0" smtClean="0"/>
              <a:t>deny </a:t>
            </a:r>
            <a:r>
              <a:rPr lang="en-US" dirty="0" smtClean="0"/>
              <a:t>Meinongianism?</a:t>
            </a:r>
          </a:p>
        </p:txBody>
      </p:sp>
      <p:sp>
        <p:nvSpPr>
          <p:cNvPr id="4" name="TextBox 3"/>
          <p:cNvSpPr txBox="1"/>
          <p:nvPr/>
        </p:nvSpPr>
        <p:spPr>
          <a:xfrm>
            <a:off x="457200" y="2505043"/>
            <a:ext cx="4111493" cy="1477328"/>
          </a:xfrm>
          <a:prstGeom prst="rect">
            <a:avLst/>
          </a:prstGeom>
          <a:noFill/>
        </p:spPr>
        <p:txBody>
          <a:bodyPr wrap="square" rtlCol="0">
            <a:spAutoFit/>
          </a:bodyPr>
          <a:lstStyle/>
          <a:p>
            <a:r>
              <a:rPr lang="en-US" b="1" dirty="0" smtClean="0"/>
              <a:t>Ordinary English:</a:t>
            </a:r>
          </a:p>
          <a:p>
            <a:endParaRPr lang="en-US" b="1" dirty="0" smtClean="0"/>
          </a:p>
          <a:p>
            <a:pPr marL="342900" indent="-342900">
              <a:buFont typeface="+mj-lt"/>
              <a:buAutoNum type="arabicPeriod"/>
            </a:pPr>
            <a:r>
              <a:rPr lang="en-US" dirty="0" smtClean="0"/>
              <a:t>Golden mountains are nonexistent.</a:t>
            </a:r>
          </a:p>
          <a:p>
            <a:pPr marL="342900" indent="-342900">
              <a:buFont typeface="+mj-lt"/>
              <a:buAutoNum type="arabicPeriod"/>
            </a:pPr>
            <a:r>
              <a:rPr lang="en-US" dirty="0" smtClean="0"/>
              <a:t>Winged-horses are nonexistent.</a:t>
            </a:r>
          </a:p>
          <a:p>
            <a:pPr marL="342900" indent="-342900">
              <a:buFont typeface="+mj-lt"/>
              <a:buAutoNum type="arabicPeriod"/>
            </a:pPr>
            <a:r>
              <a:rPr lang="en-US" dirty="0" smtClean="0"/>
              <a:t>Unicorns are nonexistent.</a:t>
            </a:r>
            <a:endParaRPr lang="en-US" dirty="0"/>
          </a:p>
        </p:txBody>
      </p:sp>
      <p:sp>
        <p:nvSpPr>
          <p:cNvPr id="5" name="TextBox 4"/>
          <p:cNvSpPr txBox="1"/>
          <p:nvPr/>
        </p:nvSpPr>
        <p:spPr>
          <a:xfrm>
            <a:off x="5038319" y="2505044"/>
            <a:ext cx="3782952" cy="1200329"/>
          </a:xfrm>
          <a:prstGeom prst="rect">
            <a:avLst/>
          </a:prstGeom>
          <a:noFill/>
        </p:spPr>
        <p:txBody>
          <a:bodyPr wrap="square" rtlCol="0">
            <a:spAutoFit/>
          </a:bodyPr>
          <a:lstStyle/>
          <a:p>
            <a:r>
              <a:rPr lang="en-US" b="1" dirty="0" smtClean="0"/>
              <a:t>Ordinary English:</a:t>
            </a:r>
          </a:p>
          <a:p>
            <a:endParaRPr lang="en-US" b="1" dirty="0" smtClean="0"/>
          </a:p>
          <a:p>
            <a:pPr marL="342900" indent="-342900">
              <a:buAutoNum type="arabicPeriod"/>
            </a:pPr>
            <a:r>
              <a:rPr lang="en-US" dirty="0" smtClean="0"/>
              <a:t>Pegasus is nonexistent.</a:t>
            </a:r>
          </a:p>
          <a:p>
            <a:pPr marL="342900" indent="-342900">
              <a:buAutoNum type="arabicPeriod"/>
            </a:pPr>
            <a:r>
              <a:rPr lang="en-US" dirty="0" smtClean="0"/>
              <a:t>The bogeyman is nonexistent.</a:t>
            </a:r>
            <a:endParaRPr lang="en-US" dirty="0"/>
          </a:p>
        </p:txBody>
      </p:sp>
    </p:spTree>
    <p:extLst>
      <p:ext uri="{BB962C8B-B14F-4D97-AF65-F5344CB8AC3E}">
        <p14:creationId xmlns:p14="http://schemas.microsoft.com/office/powerpoint/2010/main" val="1315033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t>PROBLEM OF NEGATIVE EXISTENTIALS</a:t>
            </a:r>
          </a:p>
        </p:txBody>
      </p:sp>
      <p:sp>
        <p:nvSpPr>
          <p:cNvPr id="4" name="TextBox 3"/>
          <p:cNvSpPr txBox="1"/>
          <p:nvPr/>
        </p:nvSpPr>
        <p:spPr>
          <a:xfrm>
            <a:off x="448020" y="4076319"/>
            <a:ext cx="7162148" cy="769441"/>
          </a:xfrm>
          <a:prstGeom prst="rect">
            <a:avLst/>
          </a:prstGeom>
          <a:noFill/>
        </p:spPr>
        <p:txBody>
          <a:bodyPr wrap="square" rtlCol="0">
            <a:spAutoFit/>
          </a:bodyPr>
          <a:lstStyle/>
          <a:p>
            <a:r>
              <a:rPr lang="en-US" sz="4400" dirty="0" smtClean="0"/>
              <a:t>Not: &lt;unicorns, existence&gt;</a:t>
            </a:r>
            <a:endParaRPr lang="en-US" sz="4400" dirty="0"/>
          </a:p>
        </p:txBody>
      </p:sp>
      <p:sp>
        <p:nvSpPr>
          <p:cNvPr id="6" name="TextBox 5"/>
          <p:cNvSpPr txBox="1"/>
          <p:nvPr/>
        </p:nvSpPr>
        <p:spPr>
          <a:xfrm>
            <a:off x="1670128" y="2567037"/>
            <a:ext cx="6848593" cy="707886"/>
          </a:xfrm>
          <a:prstGeom prst="rect">
            <a:avLst/>
          </a:prstGeom>
          <a:noFill/>
        </p:spPr>
        <p:txBody>
          <a:bodyPr wrap="square" rtlCol="0">
            <a:spAutoFit/>
          </a:bodyPr>
          <a:lstStyle/>
          <a:p>
            <a:r>
              <a:rPr lang="en-US" sz="4000" dirty="0" smtClean="0"/>
              <a:t>&lt;unicorns, nonexistence&gt;</a:t>
            </a:r>
            <a:endParaRPr lang="en-US" sz="4000" dirty="0"/>
          </a:p>
        </p:txBody>
      </p:sp>
      <p:pic>
        <p:nvPicPr>
          <p:cNvPr id="8" name="Picture 7" descr="Thumbs-up-thumbs-down-_zps93f6ab9d.gif"/>
          <p:cNvPicPr>
            <a:picLocks noChangeAspect="1"/>
          </p:cNvPicPr>
          <p:nvPr/>
        </p:nvPicPr>
        <p:blipFill rotWithShape="1">
          <a:blip r:embed="rId2">
            <a:extLst>
              <a:ext uri="{28A0092B-C50C-407E-A947-70E740481C1C}">
                <a14:useLocalDpi xmlns:a14="http://schemas.microsoft.com/office/drawing/2010/main" val="0"/>
              </a:ext>
            </a:extLst>
          </a:blip>
          <a:srcRect l="-1" r="50434"/>
          <a:stretch/>
        </p:blipFill>
        <p:spPr>
          <a:xfrm>
            <a:off x="7610168" y="3870906"/>
            <a:ext cx="1076632" cy="1397402"/>
          </a:xfrm>
          <a:prstGeom prst="rect">
            <a:avLst/>
          </a:prstGeom>
        </p:spPr>
      </p:pic>
      <p:pic>
        <p:nvPicPr>
          <p:cNvPr id="9" name="Picture 8" descr="Thumbs-up-thumbs-down-_zps93f6ab9d.gif"/>
          <p:cNvPicPr>
            <a:picLocks noChangeAspect="1"/>
          </p:cNvPicPr>
          <p:nvPr/>
        </p:nvPicPr>
        <p:blipFill rotWithShape="1">
          <a:blip r:embed="rId2">
            <a:extLst>
              <a:ext uri="{28A0092B-C50C-407E-A947-70E740481C1C}">
                <a14:useLocalDpi xmlns:a14="http://schemas.microsoft.com/office/drawing/2010/main" val="0"/>
              </a:ext>
            </a:extLst>
          </a:blip>
          <a:srcRect l="49699"/>
          <a:stretch/>
        </p:blipFill>
        <p:spPr>
          <a:xfrm>
            <a:off x="7619347" y="2118001"/>
            <a:ext cx="1209904" cy="1547492"/>
          </a:xfrm>
          <a:prstGeom prst="rect">
            <a:avLst/>
          </a:prstGeom>
        </p:spPr>
      </p:pic>
    </p:spTree>
    <p:extLst>
      <p:ext uri="{BB962C8B-B14F-4D97-AF65-F5344CB8AC3E}">
        <p14:creationId xmlns:p14="http://schemas.microsoft.com/office/powerpoint/2010/main" val="9409964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PROBLEM OF NEGATIVE EXISTENTIALS</a:t>
            </a:r>
            <a:endParaRPr lang="en-US" sz="3400" dirty="0"/>
          </a:p>
        </p:txBody>
      </p:sp>
      <p:sp>
        <p:nvSpPr>
          <p:cNvPr id="4" name="TextBox 3"/>
          <p:cNvSpPr txBox="1"/>
          <p:nvPr/>
        </p:nvSpPr>
        <p:spPr>
          <a:xfrm>
            <a:off x="457200" y="1766379"/>
            <a:ext cx="4111493" cy="1477328"/>
          </a:xfrm>
          <a:prstGeom prst="rect">
            <a:avLst/>
          </a:prstGeom>
          <a:noFill/>
        </p:spPr>
        <p:txBody>
          <a:bodyPr wrap="square" rtlCol="0">
            <a:spAutoFit/>
          </a:bodyPr>
          <a:lstStyle/>
          <a:p>
            <a:r>
              <a:rPr lang="en-US" b="1" dirty="0" smtClean="0"/>
              <a:t>Ordinary English:</a:t>
            </a:r>
          </a:p>
          <a:p>
            <a:endParaRPr lang="en-US" b="1" dirty="0" smtClean="0"/>
          </a:p>
          <a:p>
            <a:pPr marL="342900" indent="-342900">
              <a:buFont typeface="+mj-lt"/>
              <a:buAutoNum type="arabicPeriod"/>
            </a:pPr>
            <a:r>
              <a:rPr lang="en-US" dirty="0" smtClean="0"/>
              <a:t>Golden mountains are nonexistent.</a:t>
            </a:r>
          </a:p>
          <a:p>
            <a:pPr marL="342900" indent="-342900">
              <a:buFont typeface="+mj-lt"/>
              <a:buAutoNum type="arabicPeriod"/>
            </a:pPr>
            <a:r>
              <a:rPr lang="en-US" dirty="0" smtClean="0"/>
              <a:t>Winged-horses are nonexistent.</a:t>
            </a:r>
          </a:p>
          <a:p>
            <a:pPr marL="342900" indent="-342900">
              <a:buFont typeface="+mj-lt"/>
              <a:buAutoNum type="arabicPeriod"/>
            </a:pPr>
            <a:r>
              <a:rPr lang="en-US" dirty="0" smtClean="0"/>
              <a:t>Unicorns are nonexistent.</a:t>
            </a:r>
            <a:endParaRPr lang="en-US" dirty="0"/>
          </a:p>
        </p:txBody>
      </p:sp>
      <p:sp>
        <p:nvSpPr>
          <p:cNvPr id="5" name="TextBox 4"/>
          <p:cNvSpPr txBox="1"/>
          <p:nvPr/>
        </p:nvSpPr>
        <p:spPr>
          <a:xfrm>
            <a:off x="4903848" y="1766379"/>
            <a:ext cx="3782952" cy="1200329"/>
          </a:xfrm>
          <a:prstGeom prst="rect">
            <a:avLst/>
          </a:prstGeom>
          <a:noFill/>
        </p:spPr>
        <p:txBody>
          <a:bodyPr wrap="square" rtlCol="0">
            <a:spAutoFit/>
          </a:bodyPr>
          <a:lstStyle/>
          <a:p>
            <a:r>
              <a:rPr lang="en-US" b="1" dirty="0" smtClean="0"/>
              <a:t>Ordinary English:</a:t>
            </a:r>
          </a:p>
          <a:p>
            <a:endParaRPr lang="en-US" b="1" dirty="0" smtClean="0"/>
          </a:p>
          <a:p>
            <a:pPr marL="342900" indent="-342900">
              <a:buAutoNum type="arabicPeriod"/>
            </a:pPr>
            <a:r>
              <a:rPr lang="en-US" dirty="0" smtClean="0"/>
              <a:t>Pegasus is nonexistent.</a:t>
            </a:r>
          </a:p>
          <a:p>
            <a:pPr marL="342900" indent="-342900">
              <a:buAutoNum type="arabicPeriod"/>
            </a:pPr>
            <a:r>
              <a:rPr lang="en-US" dirty="0" smtClean="0"/>
              <a:t>The bogeyman is nonexistent.</a:t>
            </a:r>
            <a:endParaRPr lang="en-US" dirty="0"/>
          </a:p>
        </p:txBody>
      </p:sp>
      <p:sp>
        <p:nvSpPr>
          <p:cNvPr id="6" name="TextBox 5"/>
          <p:cNvSpPr txBox="1"/>
          <p:nvPr/>
        </p:nvSpPr>
        <p:spPr>
          <a:xfrm>
            <a:off x="457200" y="3413495"/>
            <a:ext cx="4446648" cy="2308324"/>
          </a:xfrm>
          <a:prstGeom prst="rect">
            <a:avLst/>
          </a:prstGeom>
          <a:noFill/>
        </p:spPr>
        <p:txBody>
          <a:bodyPr wrap="square" rtlCol="0">
            <a:spAutoFit/>
          </a:bodyPr>
          <a:lstStyle/>
          <a:p>
            <a:r>
              <a:rPr lang="en-US" b="1" dirty="0" smtClean="0"/>
              <a:t>Logical form:</a:t>
            </a:r>
          </a:p>
          <a:p>
            <a:endParaRPr lang="en-US" b="1" dirty="0" smtClean="0"/>
          </a:p>
          <a:p>
            <a:pPr marL="342900" indent="-342900">
              <a:buFont typeface="+mj-lt"/>
              <a:buAutoNum type="arabicPeriod"/>
            </a:pPr>
            <a:r>
              <a:rPr lang="en-US" b="1" dirty="0" smtClean="0"/>
              <a:t>It is not the case that </a:t>
            </a:r>
            <a:r>
              <a:rPr lang="en-US" dirty="0" smtClean="0"/>
              <a:t>there is an </a:t>
            </a:r>
            <a:r>
              <a:rPr lang="en-US" i="1" dirty="0" smtClean="0"/>
              <a:t>x </a:t>
            </a:r>
            <a:r>
              <a:rPr lang="en-US" dirty="0" smtClean="0"/>
              <a:t>such that x is a golden mountain. </a:t>
            </a:r>
          </a:p>
          <a:p>
            <a:pPr marL="342900" indent="-342900">
              <a:buFont typeface="+mj-lt"/>
              <a:buAutoNum type="arabicPeriod"/>
            </a:pPr>
            <a:r>
              <a:rPr lang="en-US" b="1" dirty="0"/>
              <a:t>It is not the case </a:t>
            </a:r>
            <a:r>
              <a:rPr lang="en-US" b="1" dirty="0" smtClean="0"/>
              <a:t>that </a:t>
            </a:r>
            <a:r>
              <a:rPr lang="en-US" dirty="0" smtClean="0"/>
              <a:t>there is an </a:t>
            </a:r>
            <a:r>
              <a:rPr lang="en-US" i="1" dirty="0" smtClean="0"/>
              <a:t>x </a:t>
            </a:r>
            <a:r>
              <a:rPr lang="en-US" dirty="0" smtClean="0"/>
              <a:t>such that x</a:t>
            </a:r>
            <a:r>
              <a:rPr lang="en-US" i="1" dirty="0" smtClean="0"/>
              <a:t> </a:t>
            </a:r>
            <a:r>
              <a:rPr lang="en-US" dirty="0" smtClean="0"/>
              <a:t>is a winged-horse.</a:t>
            </a:r>
          </a:p>
          <a:p>
            <a:pPr marL="342900" indent="-342900">
              <a:buFont typeface="+mj-lt"/>
              <a:buAutoNum type="arabicPeriod"/>
            </a:pPr>
            <a:r>
              <a:rPr lang="en-US" b="1" dirty="0" smtClean="0"/>
              <a:t>It is not the case that </a:t>
            </a:r>
            <a:r>
              <a:rPr lang="en-US" dirty="0" smtClean="0"/>
              <a:t>there is an </a:t>
            </a:r>
            <a:r>
              <a:rPr lang="en-US" i="1" dirty="0" smtClean="0"/>
              <a:t>x </a:t>
            </a:r>
            <a:r>
              <a:rPr lang="en-US" dirty="0" smtClean="0"/>
              <a:t>such that x is a unicorn.</a:t>
            </a:r>
            <a:endParaRPr lang="en-US" dirty="0"/>
          </a:p>
        </p:txBody>
      </p:sp>
      <p:sp>
        <p:nvSpPr>
          <p:cNvPr id="7" name="TextBox 6"/>
          <p:cNvSpPr txBox="1"/>
          <p:nvPr/>
        </p:nvSpPr>
        <p:spPr>
          <a:xfrm>
            <a:off x="4903847" y="3424450"/>
            <a:ext cx="4075799" cy="1754327"/>
          </a:xfrm>
          <a:prstGeom prst="rect">
            <a:avLst/>
          </a:prstGeom>
          <a:noFill/>
        </p:spPr>
        <p:txBody>
          <a:bodyPr wrap="square" rtlCol="0">
            <a:spAutoFit/>
          </a:bodyPr>
          <a:lstStyle/>
          <a:p>
            <a:r>
              <a:rPr lang="en-US" b="1" dirty="0" smtClean="0"/>
              <a:t>Logical form:</a:t>
            </a:r>
          </a:p>
          <a:p>
            <a:endParaRPr lang="en-US" b="1" dirty="0" smtClean="0"/>
          </a:p>
          <a:p>
            <a:pPr marL="342900" indent="-342900">
              <a:buAutoNum type="arabicPeriod"/>
            </a:pPr>
            <a:r>
              <a:rPr lang="en-US" b="1" dirty="0" smtClean="0"/>
              <a:t>It is not the case that </a:t>
            </a:r>
            <a:r>
              <a:rPr lang="en-US" dirty="0" smtClean="0"/>
              <a:t>there is an x</a:t>
            </a:r>
            <a:r>
              <a:rPr lang="en-US" i="1" dirty="0" smtClean="0"/>
              <a:t> </a:t>
            </a:r>
            <a:r>
              <a:rPr lang="en-US" dirty="0" smtClean="0"/>
              <a:t>such that</a:t>
            </a:r>
            <a:r>
              <a:rPr lang="en-US" i="1" dirty="0" smtClean="0"/>
              <a:t> x </a:t>
            </a:r>
            <a:r>
              <a:rPr lang="en-US" dirty="0" smtClean="0"/>
              <a:t>= </a:t>
            </a:r>
            <a:r>
              <a:rPr lang="en-US" b="1" dirty="0">
                <a:solidFill>
                  <a:srgbClr val="FF0000"/>
                </a:solidFill>
              </a:rPr>
              <a:t>Pegasus</a:t>
            </a:r>
            <a:r>
              <a:rPr lang="en-US" dirty="0" smtClean="0"/>
              <a:t>.</a:t>
            </a:r>
          </a:p>
          <a:p>
            <a:pPr marL="342900" indent="-342900">
              <a:buAutoNum type="arabicPeriod"/>
            </a:pPr>
            <a:r>
              <a:rPr lang="en-US" b="1" dirty="0" smtClean="0"/>
              <a:t>It is not the case that </a:t>
            </a:r>
            <a:r>
              <a:rPr lang="en-US" dirty="0" smtClean="0"/>
              <a:t>there is an x</a:t>
            </a:r>
            <a:r>
              <a:rPr lang="en-US" i="1" dirty="0" smtClean="0"/>
              <a:t> </a:t>
            </a:r>
            <a:r>
              <a:rPr lang="en-US" dirty="0" smtClean="0"/>
              <a:t>such that x</a:t>
            </a:r>
            <a:r>
              <a:rPr lang="en-US" i="1" dirty="0" smtClean="0"/>
              <a:t> </a:t>
            </a:r>
            <a:r>
              <a:rPr lang="en-US" dirty="0" smtClean="0"/>
              <a:t>= </a:t>
            </a:r>
            <a:r>
              <a:rPr lang="en-US" b="1" dirty="0">
                <a:solidFill>
                  <a:srgbClr val="FF0000"/>
                </a:solidFill>
              </a:rPr>
              <a:t>the bogeyman</a:t>
            </a:r>
            <a:r>
              <a:rPr lang="en-US" dirty="0" smtClean="0"/>
              <a:t>.</a:t>
            </a:r>
            <a:endParaRPr lang="en-US" dirty="0"/>
          </a:p>
        </p:txBody>
      </p:sp>
    </p:spTree>
    <p:extLst>
      <p:ext uri="{BB962C8B-B14F-4D97-AF65-F5344CB8AC3E}">
        <p14:creationId xmlns:p14="http://schemas.microsoft.com/office/powerpoint/2010/main" val="3813150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t>PROBLEM OF NEGATIVE EXISTENTIALS</a:t>
            </a:r>
          </a:p>
        </p:txBody>
      </p:sp>
      <p:pic>
        <p:nvPicPr>
          <p:cNvPr id="4" name="Picture 3" descr="container-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911" y="4256245"/>
            <a:ext cx="2804719" cy="2183883"/>
          </a:xfrm>
          <a:prstGeom prst="rect">
            <a:avLst/>
          </a:prstGeom>
          <a:noFill/>
          <a:ln>
            <a:noFill/>
          </a:ln>
        </p:spPr>
      </p:pic>
      <p:sp>
        <p:nvSpPr>
          <p:cNvPr id="5" name="TextBox 4"/>
          <p:cNvSpPr txBox="1"/>
          <p:nvPr/>
        </p:nvSpPr>
        <p:spPr>
          <a:xfrm>
            <a:off x="3268911" y="6343326"/>
            <a:ext cx="3046845" cy="369332"/>
          </a:xfrm>
          <a:prstGeom prst="rect">
            <a:avLst/>
          </a:prstGeom>
          <a:noFill/>
        </p:spPr>
        <p:txBody>
          <a:bodyPr wrap="square" rtlCol="0">
            <a:spAutoFit/>
          </a:bodyPr>
          <a:lstStyle/>
          <a:p>
            <a:r>
              <a:rPr lang="en-US" b="1" cap="small" dirty="0"/>
              <a:t>d</a:t>
            </a:r>
            <a:r>
              <a:rPr lang="en-US" b="1" cap="small" dirty="0" smtClean="0"/>
              <a:t>omain of quantification</a:t>
            </a:r>
            <a:endParaRPr lang="en-US" b="1" cap="small" dirty="0"/>
          </a:p>
        </p:txBody>
      </p:sp>
      <p:sp>
        <p:nvSpPr>
          <p:cNvPr id="8" name="TextBox 7"/>
          <p:cNvSpPr txBox="1"/>
          <p:nvPr/>
        </p:nvSpPr>
        <p:spPr>
          <a:xfrm>
            <a:off x="198026" y="1767241"/>
            <a:ext cx="2010930" cy="646331"/>
          </a:xfrm>
          <a:prstGeom prst="rect">
            <a:avLst/>
          </a:prstGeom>
          <a:noFill/>
        </p:spPr>
        <p:txBody>
          <a:bodyPr wrap="square" rtlCol="0">
            <a:spAutoFit/>
          </a:bodyPr>
          <a:lstStyle/>
          <a:p>
            <a:r>
              <a:rPr lang="en-US" dirty="0" smtClean="0"/>
              <a:t>“the president of the United States” </a:t>
            </a:r>
            <a:endParaRPr lang="en-US" dirty="0"/>
          </a:p>
        </p:txBody>
      </p:sp>
      <p:sp>
        <p:nvSpPr>
          <p:cNvPr id="9" name="TextBox 8"/>
          <p:cNvSpPr txBox="1"/>
          <p:nvPr/>
        </p:nvSpPr>
        <p:spPr>
          <a:xfrm>
            <a:off x="2107105" y="1806421"/>
            <a:ext cx="548266" cy="584776"/>
          </a:xfrm>
          <a:prstGeom prst="rect">
            <a:avLst/>
          </a:prstGeom>
          <a:noFill/>
        </p:spPr>
        <p:txBody>
          <a:bodyPr wrap="square" rtlCol="0">
            <a:spAutoFit/>
          </a:bodyPr>
          <a:lstStyle/>
          <a:p>
            <a:r>
              <a:rPr lang="en-US" sz="3200" dirty="0" smtClean="0">
                <a:latin typeface="Zapf Dingbats"/>
                <a:ea typeface="Zapf Dingbats"/>
                <a:cs typeface="Zapf Dingbats"/>
                <a:sym typeface="Zapf Dingbats"/>
              </a:rPr>
              <a:t>✓</a:t>
            </a:r>
            <a:endParaRPr lang="en-US" sz="3200" dirty="0"/>
          </a:p>
        </p:txBody>
      </p:sp>
      <p:pic>
        <p:nvPicPr>
          <p:cNvPr id="10" name="Picture 9" descr="stock-illustration-49952734-x-red-cross-handwritten.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57464" y="1902753"/>
            <a:ext cx="360406" cy="421126"/>
          </a:xfrm>
          <a:prstGeom prst="rect">
            <a:avLst/>
          </a:prstGeom>
        </p:spPr>
      </p:pic>
      <p:sp>
        <p:nvSpPr>
          <p:cNvPr id="3" name="TextBox 2"/>
          <p:cNvSpPr txBox="1"/>
          <p:nvPr/>
        </p:nvSpPr>
        <p:spPr>
          <a:xfrm>
            <a:off x="2701001" y="1890267"/>
            <a:ext cx="1877967" cy="369332"/>
          </a:xfrm>
          <a:prstGeom prst="rect">
            <a:avLst/>
          </a:prstGeom>
          <a:noFill/>
        </p:spPr>
        <p:txBody>
          <a:bodyPr wrap="square" rtlCol="0">
            <a:spAutoFit/>
          </a:bodyPr>
          <a:lstStyle/>
          <a:p>
            <a:r>
              <a:rPr lang="en-US" dirty="0" smtClean="0"/>
              <a:t>“winged-horse”</a:t>
            </a:r>
            <a:endParaRPr lang="en-US" dirty="0"/>
          </a:p>
        </p:txBody>
      </p:sp>
      <p:sp>
        <p:nvSpPr>
          <p:cNvPr id="21" name="TextBox 20"/>
          <p:cNvSpPr txBox="1"/>
          <p:nvPr/>
        </p:nvSpPr>
        <p:spPr>
          <a:xfrm>
            <a:off x="4957481" y="1890267"/>
            <a:ext cx="2010930" cy="369332"/>
          </a:xfrm>
          <a:prstGeom prst="rect">
            <a:avLst/>
          </a:prstGeom>
          <a:noFill/>
        </p:spPr>
        <p:txBody>
          <a:bodyPr wrap="square" rtlCol="0">
            <a:spAutoFit/>
          </a:bodyPr>
          <a:lstStyle/>
          <a:p>
            <a:r>
              <a:rPr lang="en-US" dirty="0" smtClean="0"/>
              <a:t>“Zach Blaesi”</a:t>
            </a:r>
            <a:endParaRPr lang="en-US" dirty="0"/>
          </a:p>
        </p:txBody>
      </p:sp>
      <p:cxnSp>
        <p:nvCxnSpPr>
          <p:cNvPr id="26" name="Straight Arrow Connector 25"/>
          <p:cNvCxnSpPr/>
          <p:nvPr/>
        </p:nvCxnSpPr>
        <p:spPr>
          <a:xfrm>
            <a:off x="1526815" y="2842773"/>
            <a:ext cx="1890917" cy="1510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654683" y="2751748"/>
            <a:ext cx="206173" cy="15044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2297182">
            <a:off x="1949746" y="3750180"/>
            <a:ext cx="1502509" cy="276999"/>
          </a:xfrm>
          <a:prstGeom prst="rect">
            <a:avLst/>
          </a:prstGeom>
          <a:noFill/>
        </p:spPr>
        <p:txBody>
          <a:bodyPr wrap="square" rtlCol="0">
            <a:spAutoFit/>
          </a:bodyPr>
          <a:lstStyle/>
          <a:p>
            <a:r>
              <a:rPr lang="en-US" sz="1200" dirty="0" smtClean="0"/>
              <a:t>satisfied</a:t>
            </a:r>
            <a:endParaRPr lang="en-US" sz="1200" dirty="0"/>
          </a:p>
        </p:txBody>
      </p:sp>
      <p:sp>
        <p:nvSpPr>
          <p:cNvPr id="31" name="TextBox 30"/>
          <p:cNvSpPr txBox="1"/>
          <p:nvPr/>
        </p:nvSpPr>
        <p:spPr>
          <a:xfrm rot="4927183">
            <a:off x="3091258" y="3469537"/>
            <a:ext cx="1205010" cy="276999"/>
          </a:xfrm>
          <a:prstGeom prst="rect">
            <a:avLst/>
          </a:prstGeom>
          <a:noFill/>
        </p:spPr>
        <p:txBody>
          <a:bodyPr wrap="square" rtlCol="0">
            <a:spAutoFit/>
          </a:bodyPr>
          <a:lstStyle/>
          <a:p>
            <a:r>
              <a:rPr lang="en-US" sz="1200" dirty="0" smtClean="0"/>
              <a:t>unsatisfied</a:t>
            </a:r>
            <a:endParaRPr lang="en-US" sz="1200" dirty="0"/>
          </a:p>
        </p:txBody>
      </p:sp>
      <p:pic>
        <p:nvPicPr>
          <p:cNvPr id="35" name="Picture 34" descr="lead_960.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398765" y="5365170"/>
            <a:ext cx="669400" cy="563116"/>
          </a:xfrm>
          <a:prstGeom prst="rect">
            <a:avLst/>
          </a:prstGeom>
        </p:spPr>
      </p:pic>
      <p:pic>
        <p:nvPicPr>
          <p:cNvPr id="36" name="Picture 35" descr="11329895_10205920456303113_640830518133049350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1818" y="4638670"/>
            <a:ext cx="356987" cy="635053"/>
          </a:xfrm>
          <a:prstGeom prst="rect">
            <a:avLst/>
          </a:prstGeom>
        </p:spPr>
      </p:pic>
      <p:cxnSp>
        <p:nvCxnSpPr>
          <p:cNvPr id="37" name="Straight Arrow Connector 36"/>
          <p:cNvCxnSpPr/>
          <p:nvPr/>
        </p:nvCxnSpPr>
        <p:spPr>
          <a:xfrm flipH="1">
            <a:off x="4985767" y="2751748"/>
            <a:ext cx="590949" cy="15206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315756" y="1781517"/>
            <a:ext cx="548266" cy="584776"/>
          </a:xfrm>
          <a:prstGeom prst="rect">
            <a:avLst/>
          </a:prstGeom>
          <a:noFill/>
        </p:spPr>
        <p:txBody>
          <a:bodyPr wrap="square" rtlCol="0">
            <a:spAutoFit/>
          </a:bodyPr>
          <a:lstStyle/>
          <a:p>
            <a:r>
              <a:rPr lang="en-US" sz="3200" dirty="0" smtClean="0">
                <a:latin typeface="Zapf Dingbats"/>
                <a:ea typeface="Zapf Dingbats"/>
                <a:cs typeface="Zapf Dingbats"/>
                <a:sym typeface="Zapf Dingbats"/>
              </a:rPr>
              <a:t>✓</a:t>
            </a:r>
            <a:endParaRPr lang="en-US" sz="3200" dirty="0"/>
          </a:p>
        </p:txBody>
      </p:sp>
      <p:sp>
        <p:nvSpPr>
          <p:cNvPr id="41" name="TextBox 40"/>
          <p:cNvSpPr txBox="1"/>
          <p:nvPr/>
        </p:nvSpPr>
        <p:spPr>
          <a:xfrm rot="17460982">
            <a:off x="5077161" y="3252847"/>
            <a:ext cx="690749" cy="276999"/>
          </a:xfrm>
          <a:prstGeom prst="rect">
            <a:avLst/>
          </a:prstGeom>
          <a:noFill/>
        </p:spPr>
        <p:txBody>
          <a:bodyPr wrap="square" rtlCol="0">
            <a:spAutoFit/>
          </a:bodyPr>
          <a:lstStyle/>
          <a:p>
            <a:r>
              <a:rPr lang="en-US" sz="1200" b="1" dirty="0" smtClean="0"/>
              <a:t>refers</a:t>
            </a:r>
            <a:endParaRPr lang="en-US" sz="1200" b="1" dirty="0"/>
          </a:p>
        </p:txBody>
      </p:sp>
      <p:sp>
        <p:nvSpPr>
          <p:cNvPr id="43" name="TextBox 42"/>
          <p:cNvSpPr txBox="1"/>
          <p:nvPr/>
        </p:nvSpPr>
        <p:spPr>
          <a:xfrm>
            <a:off x="6968411" y="1902753"/>
            <a:ext cx="2010930" cy="369332"/>
          </a:xfrm>
          <a:prstGeom prst="rect">
            <a:avLst/>
          </a:prstGeom>
          <a:noFill/>
        </p:spPr>
        <p:txBody>
          <a:bodyPr wrap="square" rtlCol="0">
            <a:spAutoFit/>
          </a:bodyPr>
          <a:lstStyle/>
          <a:p>
            <a:r>
              <a:rPr lang="en-US" dirty="0" smtClean="0"/>
              <a:t>“Pegasus”</a:t>
            </a:r>
            <a:endParaRPr lang="en-US" dirty="0"/>
          </a:p>
        </p:txBody>
      </p:sp>
      <p:cxnSp>
        <p:nvCxnSpPr>
          <p:cNvPr id="45" name="Straight Arrow Connector 44"/>
          <p:cNvCxnSpPr/>
          <p:nvPr/>
        </p:nvCxnSpPr>
        <p:spPr>
          <a:xfrm flipH="1">
            <a:off x="5727759" y="2842773"/>
            <a:ext cx="1240652" cy="15102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49" name="Picture 48" descr="question-mark-14416100461as.jp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099821" y="1907202"/>
            <a:ext cx="286276" cy="416677"/>
          </a:xfrm>
          <a:prstGeom prst="rect">
            <a:avLst/>
          </a:prstGeom>
        </p:spPr>
      </p:pic>
      <p:sp>
        <p:nvSpPr>
          <p:cNvPr id="59" name="TextBox 58"/>
          <p:cNvSpPr txBox="1"/>
          <p:nvPr/>
        </p:nvSpPr>
        <p:spPr>
          <a:xfrm>
            <a:off x="320730" y="2333324"/>
            <a:ext cx="1888225" cy="369332"/>
          </a:xfrm>
          <a:prstGeom prst="rect">
            <a:avLst/>
          </a:prstGeom>
          <a:noFill/>
        </p:spPr>
        <p:txBody>
          <a:bodyPr wrap="square" rtlCol="0">
            <a:spAutoFit/>
          </a:bodyPr>
          <a:lstStyle/>
          <a:p>
            <a:pPr algn="ctr"/>
            <a:r>
              <a:rPr lang="en-US" dirty="0" smtClean="0">
                <a:sym typeface="Symbol"/>
              </a:rPr>
              <a:t></a:t>
            </a:r>
            <a:r>
              <a:rPr lang="en-US" dirty="0" err="1" smtClean="0"/>
              <a:t>xPx</a:t>
            </a:r>
            <a:r>
              <a:rPr lang="en-US" i="1" dirty="0" smtClean="0"/>
              <a:t> </a:t>
            </a:r>
            <a:r>
              <a:rPr lang="en-US" dirty="0">
                <a:latin typeface="Zapf Dingbats"/>
                <a:ea typeface="Zapf Dingbats"/>
                <a:cs typeface="Zapf Dingbats"/>
                <a:sym typeface="Zapf Dingbats"/>
              </a:rPr>
              <a:t>✓</a:t>
            </a:r>
            <a:endParaRPr lang="en-US" i="1" dirty="0"/>
          </a:p>
        </p:txBody>
      </p:sp>
      <p:sp>
        <p:nvSpPr>
          <p:cNvPr id="63" name="TextBox 62"/>
          <p:cNvSpPr txBox="1"/>
          <p:nvPr/>
        </p:nvSpPr>
        <p:spPr>
          <a:xfrm>
            <a:off x="2701000" y="2333324"/>
            <a:ext cx="1697765" cy="369332"/>
          </a:xfrm>
          <a:prstGeom prst="rect">
            <a:avLst/>
          </a:prstGeom>
          <a:noFill/>
        </p:spPr>
        <p:txBody>
          <a:bodyPr wrap="square" rtlCol="0">
            <a:spAutoFit/>
          </a:bodyPr>
          <a:lstStyle/>
          <a:p>
            <a:pPr algn="ctr"/>
            <a:r>
              <a:rPr lang="en-US" dirty="0" smtClean="0">
                <a:sym typeface="Symbol"/>
              </a:rPr>
              <a:t>~</a:t>
            </a:r>
            <a:r>
              <a:rPr lang="en-US" dirty="0" err="1" smtClean="0"/>
              <a:t>xWx</a:t>
            </a:r>
            <a:r>
              <a:rPr lang="en-US" i="1" dirty="0" smtClean="0"/>
              <a:t> </a:t>
            </a:r>
            <a:r>
              <a:rPr lang="en-US" dirty="0">
                <a:latin typeface="Zapf Dingbats"/>
                <a:ea typeface="Zapf Dingbats"/>
                <a:cs typeface="Zapf Dingbats"/>
                <a:sym typeface="Zapf Dingbats"/>
              </a:rPr>
              <a:t>✓</a:t>
            </a:r>
            <a:endParaRPr lang="en-US" i="1" dirty="0"/>
          </a:p>
        </p:txBody>
      </p:sp>
      <p:sp>
        <p:nvSpPr>
          <p:cNvPr id="67" name="TextBox 66"/>
          <p:cNvSpPr txBox="1"/>
          <p:nvPr/>
        </p:nvSpPr>
        <p:spPr>
          <a:xfrm>
            <a:off x="4859480" y="2333324"/>
            <a:ext cx="1632409" cy="369332"/>
          </a:xfrm>
          <a:prstGeom prst="rect">
            <a:avLst/>
          </a:prstGeom>
          <a:noFill/>
        </p:spPr>
        <p:txBody>
          <a:bodyPr wrap="square" rtlCol="0">
            <a:spAutoFit/>
          </a:bodyPr>
          <a:lstStyle/>
          <a:p>
            <a:pPr algn="ctr"/>
            <a:r>
              <a:rPr lang="en-US" dirty="0" smtClean="0">
                <a:sym typeface="Symbol"/>
              </a:rPr>
              <a:t></a:t>
            </a:r>
            <a:r>
              <a:rPr lang="en-US" dirty="0" smtClean="0"/>
              <a:t>x(x</a:t>
            </a:r>
            <a:r>
              <a:rPr lang="en-US" dirty="0"/>
              <a:t> </a:t>
            </a:r>
            <a:r>
              <a:rPr lang="en-US" dirty="0" smtClean="0"/>
              <a:t>= ZB) </a:t>
            </a:r>
            <a:r>
              <a:rPr lang="en-US" dirty="0">
                <a:latin typeface="Zapf Dingbats"/>
                <a:ea typeface="Zapf Dingbats"/>
                <a:cs typeface="Zapf Dingbats"/>
                <a:sym typeface="Zapf Dingbats"/>
              </a:rPr>
              <a:t>✓</a:t>
            </a:r>
            <a:endParaRPr lang="en-US" i="1" dirty="0"/>
          </a:p>
        </p:txBody>
      </p:sp>
      <p:sp>
        <p:nvSpPr>
          <p:cNvPr id="68" name="TextBox 67"/>
          <p:cNvSpPr txBox="1"/>
          <p:nvPr/>
        </p:nvSpPr>
        <p:spPr>
          <a:xfrm>
            <a:off x="6398539" y="2333324"/>
            <a:ext cx="2299811" cy="369332"/>
          </a:xfrm>
          <a:prstGeom prst="rect">
            <a:avLst/>
          </a:prstGeom>
          <a:noFill/>
        </p:spPr>
        <p:txBody>
          <a:bodyPr wrap="square" rtlCol="0">
            <a:spAutoFit/>
          </a:bodyPr>
          <a:lstStyle/>
          <a:p>
            <a:pPr algn="ctr"/>
            <a:r>
              <a:rPr lang="en-US" dirty="0" smtClean="0">
                <a:sym typeface="Symbol"/>
              </a:rPr>
              <a:t>~</a:t>
            </a:r>
            <a:r>
              <a:rPr lang="en-US" dirty="0" smtClean="0"/>
              <a:t>x(x</a:t>
            </a:r>
            <a:r>
              <a:rPr lang="en-US" dirty="0"/>
              <a:t> </a:t>
            </a:r>
            <a:r>
              <a:rPr lang="en-US" dirty="0" smtClean="0"/>
              <a:t>= </a:t>
            </a:r>
            <a:r>
              <a:rPr lang="en-US" b="1" dirty="0" smtClean="0">
                <a:solidFill>
                  <a:srgbClr val="FF0000"/>
                </a:solidFill>
              </a:rPr>
              <a:t>Pegasus</a:t>
            </a:r>
            <a:r>
              <a:rPr lang="en-US" dirty="0" smtClean="0"/>
              <a:t>) </a:t>
            </a:r>
            <a:r>
              <a:rPr lang="en-US" b="1" dirty="0" smtClean="0">
                <a:solidFill>
                  <a:srgbClr val="FF0000"/>
                </a:solidFill>
              </a:rPr>
              <a:t>?</a:t>
            </a:r>
            <a:r>
              <a:rPr lang="en-US" dirty="0" smtClean="0"/>
              <a:t> </a:t>
            </a:r>
            <a:endParaRPr lang="en-US" i="1" dirty="0"/>
          </a:p>
        </p:txBody>
      </p:sp>
      <p:sp>
        <p:nvSpPr>
          <p:cNvPr id="75" name="TextBox 74"/>
          <p:cNvSpPr txBox="1"/>
          <p:nvPr/>
        </p:nvSpPr>
        <p:spPr>
          <a:xfrm>
            <a:off x="6092085" y="3252951"/>
            <a:ext cx="876326" cy="707886"/>
          </a:xfrm>
          <a:prstGeom prst="rect">
            <a:avLst/>
          </a:prstGeom>
          <a:noFill/>
        </p:spPr>
        <p:txBody>
          <a:bodyPr wrap="square" rtlCol="0">
            <a:spAutoFit/>
          </a:bodyPr>
          <a:lstStyle/>
          <a:p>
            <a:r>
              <a:rPr lang="en-US" sz="4000" b="1" dirty="0" smtClean="0"/>
              <a:t>?</a:t>
            </a:r>
            <a:endParaRPr lang="en-US" sz="4000" b="1" dirty="0"/>
          </a:p>
        </p:txBody>
      </p:sp>
    </p:spTree>
    <p:extLst>
      <p:ext uri="{BB962C8B-B14F-4D97-AF65-F5344CB8AC3E}">
        <p14:creationId xmlns:p14="http://schemas.microsoft.com/office/powerpoint/2010/main" val="2325686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1" grpId="0"/>
      <p:bldP spid="43" grpId="0"/>
      <p:bldP spid="67" grpId="0"/>
      <p:bldP spid="68" grpId="0"/>
      <p:bldP spid="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PROBLEM OF NEGATIVE EXISTENTIALS</a:t>
            </a:r>
          </a:p>
        </p:txBody>
      </p:sp>
      <p:sp>
        <p:nvSpPr>
          <p:cNvPr id="3" name="Content Placeholder 2"/>
          <p:cNvSpPr>
            <a:spLocks noGrp="1"/>
          </p:cNvSpPr>
          <p:nvPr>
            <p:ph idx="1"/>
          </p:nvPr>
        </p:nvSpPr>
        <p:spPr>
          <a:xfrm>
            <a:off x="457200" y="1600200"/>
            <a:ext cx="5840187" cy="4876800"/>
          </a:xfrm>
        </p:spPr>
        <p:txBody>
          <a:bodyPr>
            <a:normAutofit/>
          </a:bodyPr>
          <a:lstStyle/>
          <a:p>
            <a:r>
              <a:rPr lang="en-US" b="1" dirty="0" smtClean="0">
                <a:solidFill>
                  <a:srgbClr val="0000FF"/>
                </a:solidFill>
              </a:rPr>
              <a:t>Theory of descriptions: </a:t>
            </a:r>
            <a:r>
              <a:rPr lang="en-US" dirty="0"/>
              <a:t>n</a:t>
            </a:r>
            <a:r>
              <a:rPr lang="en-US" dirty="0" smtClean="0"/>
              <a:t>ames are disguised descriptions.</a:t>
            </a:r>
          </a:p>
          <a:p>
            <a:r>
              <a:rPr lang="en-US" dirty="0" smtClean="0"/>
              <a:t>“Pegasus” has the logical form of “the unique winged-horse who served the muses”—a description that can be </a:t>
            </a:r>
            <a:r>
              <a:rPr lang="en-US" b="1" dirty="0" smtClean="0"/>
              <a:t>satisfied </a:t>
            </a:r>
            <a:r>
              <a:rPr lang="en-US" dirty="0" smtClean="0"/>
              <a:t>or </a:t>
            </a:r>
            <a:r>
              <a:rPr lang="en-US" b="1" dirty="0" smtClean="0"/>
              <a:t>unsatisfied</a:t>
            </a:r>
            <a:r>
              <a:rPr lang="en-US" dirty="0" smtClean="0"/>
              <a:t>.</a:t>
            </a:r>
          </a:p>
          <a:p>
            <a:r>
              <a:rPr lang="en-US" dirty="0" smtClean="0"/>
              <a:t>To say that Pegasus doesn’t exist is to say that </a:t>
            </a:r>
            <a:r>
              <a:rPr lang="en-US" b="1" dirty="0" smtClean="0"/>
              <a:t>there is no x</a:t>
            </a:r>
            <a:r>
              <a:rPr lang="en-US" b="1" i="1" dirty="0" smtClean="0"/>
              <a:t> </a:t>
            </a:r>
            <a:r>
              <a:rPr lang="en-US" b="1" dirty="0" smtClean="0"/>
              <a:t>such that x is the winged-horse who served the muses</a:t>
            </a:r>
            <a:r>
              <a:rPr lang="en-US" dirty="0" smtClean="0"/>
              <a:t>—that is, the description “the unique winged-horse who served the muses” </a:t>
            </a:r>
            <a:r>
              <a:rPr lang="en-US" b="1" dirty="0" smtClean="0"/>
              <a:t>isn’t satisfied by anything</a:t>
            </a:r>
            <a:r>
              <a:rPr lang="en-US" dirty="0" smtClean="0"/>
              <a:t>.</a:t>
            </a:r>
          </a:p>
        </p:txBody>
      </p:sp>
      <p:sp>
        <p:nvSpPr>
          <p:cNvPr id="5" name="TextBox 4"/>
          <p:cNvSpPr txBox="1"/>
          <p:nvPr/>
        </p:nvSpPr>
        <p:spPr>
          <a:xfrm>
            <a:off x="6478978" y="4680001"/>
            <a:ext cx="2413253" cy="369332"/>
          </a:xfrm>
          <a:prstGeom prst="rect">
            <a:avLst/>
          </a:prstGeom>
          <a:noFill/>
        </p:spPr>
        <p:txBody>
          <a:bodyPr wrap="square" rtlCol="0">
            <a:spAutoFit/>
          </a:bodyPr>
          <a:lstStyle/>
          <a:p>
            <a:pPr algn="ctr"/>
            <a:r>
              <a:rPr lang="en-US" dirty="0" smtClean="0"/>
              <a:t>Bertrand Russell</a:t>
            </a:r>
            <a:endParaRPr lang="en-US" dirty="0"/>
          </a:p>
        </p:txBody>
      </p:sp>
      <p:pic>
        <p:nvPicPr>
          <p:cNvPr id="6" name="Picture 5" descr="Bertrand-Russell-195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978" y="1600200"/>
            <a:ext cx="2413253" cy="3079801"/>
          </a:xfrm>
          <a:prstGeom prst="rect">
            <a:avLst/>
          </a:prstGeom>
        </p:spPr>
      </p:pic>
    </p:spTree>
    <p:extLst>
      <p:ext uri="{BB962C8B-B14F-4D97-AF65-F5344CB8AC3E}">
        <p14:creationId xmlns:p14="http://schemas.microsoft.com/office/powerpoint/2010/main" val="3180574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t>PROBLEM OF NEGATIVE EXISTENTIALS</a:t>
            </a:r>
          </a:p>
        </p:txBody>
      </p:sp>
      <p:pic>
        <p:nvPicPr>
          <p:cNvPr id="4" name="Picture 3" descr="container-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911" y="4256245"/>
            <a:ext cx="2804719" cy="2183883"/>
          </a:xfrm>
          <a:prstGeom prst="rect">
            <a:avLst/>
          </a:prstGeom>
          <a:noFill/>
          <a:ln>
            <a:noFill/>
          </a:ln>
        </p:spPr>
      </p:pic>
      <p:sp>
        <p:nvSpPr>
          <p:cNvPr id="8" name="TextBox 7"/>
          <p:cNvSpPr txBox="1"/>
          <p:nvPr/>
        </p:nvSpPr>
        <p:spPr>
          <a:xfrm>
            <a:off x="198026" y="1767241"/>
            <a:ext cx="2010930" cy="646331"/>
          </a:xfrm>
          <a:prstGeom prst="rect">
            <a:avLst/>
          </a:prstGeom>
          <a:noFill/>
        </p:spPr>
        <p:txBody>
          <a:bodyPr wrap="square" rtlCol="0">
            <a:spAutoFit/>
          </a:bodyPr>
          <a:lstStyle/>
          <a:p>
            <a:r>
              <a:rPr lang="en-US" dirty="0" smtClean="0"/>
              <a:t>“the president of the United States” </a:t>
            </a:r>
            <a:endParaRPr lang="en-US" dirty="0"/>
          </a:p>
        </p:txBody>
      </p:sp>
      <p:sp>
        <p:nvSpPr>
          <p:cNvPr id="9" name="TextBox 8"/>
          <p:cNvSpPr txBox="1"/>
          <p:nvPr/>
        </p:nvSpPr>
        <p:spPr>
          <a:xfrm>
            <a:off x="2107105" y="1806421"/>
            <a:ext cx="548266" cy="584776"/>
          </a:xfrm>
          <a:prstGeom prst="rect">
            <a:avLst/>
          </a:prstGeom>
          <a:noFill/>
        </p:spPr>
        <p:txBody>
          <a:bodyPr wrap="square" rtlCol="0">
            <a:spAutoFit/>
          </a:bodyPr>
          <a:lstStyle/>
          <a:p>
            <a:r>
              <a:rPr lang="en-US" sz="3200" dirty="0" smtClean="0">
                <a:latin typeface="Zapf Dingbats"/>
                <a:ea typeface="Zapf Dingbats"/>
                <a:cs typeface="Zapf Dingbats"/>
                <a:sym typeface="Zapf Dingbats"/>
              </a:rPr>
              <a:t>✓</a:t>
            </a:r>
            <a:endParaRPr lang="en-US" sz="3200" dirty="0"/>
          </a:p>
        </p:txBody>
      </p:sp>
      <p:pic>
        <p:nvPicPr>
          <p:cNvPr id="10" name="Picture 9" descr="stock-illustration-49952734-x-red-cross-handwritten.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57464" y="1902753"/>
            <a:ext cx="360406" cy="421126"/>
          </a:xfrm>
          <a:prstGeom prst="rect">
            <a:avLst/>
          </a:prstGeom>
        </p:spPr>
      </p:pic>
      <p:sp>
        <p:nvSpPr>
          <p:cNvPr id="3" name="TextBox 2"/>
          <p:cNvSpPr txBox="1"/>
          <p:nvPr/>
        </p:nvSpPr>
        <p:spPr>
          <a:xfrm>
            <a:off x="2701001" y="1890267"/>
            <a:ext cx="1877967" cy="369332"/>
          </a:xfrm>
          <a:prstGeom prst="rect">
            <a:avLst/>
          </a:prstGeom>
          <a:noFill/>
        </p:spPr>
        <p:txBody>
          <a:bodyPr wrap="square" rtlCol="0">
            <a:spAutoFit/>
          </a:bodyPr>
          <a:lstStyle/>
          <a:p>
            <a:r>
              <a:rPr lang="en-US" dirty="0" smtClean="0"/>
              <a:t>“winged-horse”</a:t>
            </a:r>
            <a:endParaRPr lang="en-US" dirty="0"/>
          </a:p>
        </p:txBody>
      </p:sp>
      <p:sp>
        <p:nvSpPr>
          <p:cNvPr id="21" name="TextBox 20"/>
          <p:cNvSpPr txBox="1"/>
          <p:nvPr/>
        </p:nvSpPr>
        <p:spPr>
          <a:xfrm>
            <a:off x="4957481" y="1890267"/>
            <a:ext cx="2010930" cy="369332"/>
          </a:xfrm>
          <a:prstGeom prst="rect">
            <a:avLst/>
          </a:prstGeom>
          <a:noFill/>
        </p:spPr>
        <p:txBody>
          <a:bodyPr wrap="square" rtlCol="0">
            <a:spAutoFit/>
          </a:bodyPr>
          <a:lstStyle/>
          <a:p>
            <a:r>
              <a:rPr lang="en-US" dirty="0" smtClean="0"/>
              <a:t>“Zach Blaesi”</a:t>
            </a:r>
            <a:endParaRPr lang="en-US" dirty="0"/>
          </a:p>
        </p:txBody>
      </p:sp>
      <p:cxnSp>
        <p:nvCxnSpPr>
          <p:cNvPr id="26" name="Straight Arrow Connector 25"/>
          <p:cNvCxnSpPr/>
          <p:nvPr/>
        </p:nvCxnSpPr>
        <p:spPr>
          <a:xfrm>
            <a:off x="1526815" y="2842773"/>
            <a:ext cx="1890917" cy="1510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654683" y="2751748"/>
            <a:ext cx="206173" cy="15044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2297182">
            <a:off x="1949746" y="3750180"/>
            <a:ext cx="1502509" cy="276999"/>
          </a:xfrm>
          <a:prstGeom prst="rect">
            <a:avLst/>
          </a:prstGeom>
          <a:noFill/>
        </p:spPr>
        <p:txBody>
          <a:bodyPr wrap="square" rtlCol="0">
            <a:spAutoFit/>
          </a:bodyPr>
          <a:lstStyle/>
          <a:p>
            <a:r>
              <a:rPr lang="en-US" sz="1200" dirty="0" smtClean="0"/>
              <a:t>satisfied</a:t>
            </a:r>
            <a:endParaRPr lang="en-US" sz="1200" dirty="0"/>
          </a:p>
        </p:txBody>
      </p:sp>
      <p:sp>
        <p:nvSpPr>
          <p:cNvPr id="31" name="TextBox 30"/>
          <p:cNvSpPr txBox="1"/>
          <p:nvPr/>
        </p:nvSpPr>
        <p:spPr>
          <a:xfrm rot="4927183">
            <a:off x="3091258" y="3469537"/>
            <a:ext cx="1205010" cy="276999"/>
          </a:xfrm>
          <a:prstGeom prst="rect">
            <a:avLst/>
          </a:prstGeom>
          <a:noFill/>
        </p:spPr>
        <p:txBody>
          <a:bodyPr wrap="square" rtlCol="0">
            <a:spAutoFit/>
          </a:bodyPr>
          <a:lstStyle/>
          <a:p>
            <a:r>
              <a:rPr lang="en-US" sz="1200" dirty="0" smtClean="0"/>
              <a:t>unsatisfied</a:t>
            </a:r>
            <a:endParaRPr lang="en-US" sz="1200" dirty="0"/>
          </a:p>
        </p:txBody>
      </p:sp>
      <p:pic>
        <p:nvPicPr>
          <p:cNvPr id="35" name="Picture 34" descr="lead_960.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398765" y="5365170"/>
            <a:ext cx="669400" cy="563116"/>
          </a:xfrm>
          <a:prstGeom prst="rect">
            <a:avLst/>
          </a:prstGeom>
        </p:spPr>
      </p:pic>
      <p:pic>
        <p:nvPicPr>
          <p:cNvPr id="36" name="Picture 35" descr="11329895_10205920456303113_640830518133049350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1818" y="4638670"/>
            <a:ext cx="356987" cy="635053"/>
          </a:xfrm>
          <a:prstGeom prst="rect">
            <a:avLst/>
          </a:prstGeom>
        </p:spPr>
      </p:pic>
      <p:cxnSp>
        <p:nvCxnSpPr>
          <p:cNvPr id="37" name="Straight Arrow Connector 36"/>
          <p:cNvCxnSpPr/>
          <p:nvPr/>
        </p:nvCxnSpPr>
        <p:spPr>
          <a:xfrm flipH="1">
            <a:off x="4985767" y="2751748"/>
            <a:ext cx="590949" cy="15206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315756" y="1781517"/>
            <a:ext cx="548266" cy="584776"/>
          </a:xfrm>
          <a:prstGeom prst="rect">
            <a:avLst/>
          </a:prstGeom>
          <a:noFill/>
        </p:spPr>
        <p:txBody>
          <a:bodyPr wrap="square" rtlCol="0">
            <a:spAutoFit/>
          </a:bodyPr>
          <a:lstStyle/>
          <a:p>
            <a:r>
              <a:rPr lang="en-US" sz="3200" dirty="0" smtClean="0">
                <a:latin typeface="Zapf Dingbats"/>
                <a:ea typeface="Zapf Dingbats"/>
                <a:cs typeface="Zapf Dingbats"/>
                <a:sym typeface="Zapf Dingbats"/>
              </a:rPr>
              <a:t>✓</a:t>
            </a:r>
            <a:endParaRPr lang="en-US" sz="3200" dirty="0"/>
          </a:p>
        </p:txBody>
      </p:sp>
      <p:sp>
        <p:nvSpPr>
          <p:cNvPr id="41" name="TextBox 40"/>
          <p:cNvSpPr txBox="1"/>
          <p:nvPr/>
        </p:nvSpPr>
        <p:spPr>
          <a:xfrm rot="17605959">
            <a:off x="5036354" y="3285116"/>
            <a:ext cx="782765" cy="276999"/>
          </a:xfrm>
          <a:prstGeom prst="rect">
            <a:avLst/>
          </a:prstGeom>
          <a:noFill/>
        </p:spPr>
        <p:txBody>
          <a:bodyPr wrap="square" rtlCol="0">
            <a:spAutoFit/>
          </a:bodyPr>
          <a:lstStyle/>
          <a:p>
            <a:r>
              <a:rPr lang="en-US" sz="1200" dirty="0" smtClean="0"/>
              <a:t>satisfied</a:t>
            </a:r>
            <a:endParaRPr lang="en-US" sz="1200" dirty="0"/>
          </a:p>
        </p:txBody>
      </p:sp>
      <p:sp>
        <p:nvSpPr>
          <p:cNvPr id="43" name="TextBox 42"/>
          <p:cNvSpPr txBox="1"/>
          <p:nvPr/>
        </p:nvSpPr>
        <p:spPr>
          <a:xfrm>
            <a:off x="6968411" y="1902753"/>
            <a:ext cx="2010930" cy="369332"/>
          </a:xfrm>
          <a:prstGeom prst="rect">
            <a:avLst/>
          </a:prstGeom>
          <a:noFill/>
        </p:spPr>
        <p:txBody>
          <a:bodyPr wrap="square" rtlCol="0">
            <a:spAutoFit/>
          </a:bodyPr>
          <a:lstStyle/>
          <a:p>
            <a:r>
              <a:rPr lang="en-US" dirty="0" smtClean="0"/>
              <a:t>“Pegasus”</a:t>
            </a:r>
            <a:endParaRPr lang="en-US" dirty="0"/>
          </a:p>
        </p:txBody>
      </p:sp>
      <p:cxnSp>
        <p:nvCxnSpPr>
          <p:cNvPr id="45" name="Straight Arrow Connector 44"/>
          <p:cNvCxnSpPr/>
          <p:nvPr/>
        </p:nvCxnSpPr>
        <p:spPr>
          <a:xfrm flipH="1">
            <a:off x="5727759" y="2842773"/>
            <a:ext cx="1240652" cy="15102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rot="18732254">
            <a:off x="5995826" y="3452038"/>
            <a:ext cx="988155" cy="276999"/>
          </a:xfrm>
          <a:prstGeom prst="rect">
            <a:avLst/>
          </a:prstGeom>
          <a:noFill/>
        </p:spPr>
        <p:txBody>
          <a:bodyPr wrap="square" rtlCol="0">
            <a:spAutoFit/>
          </a:bodyPr>
          <a:lstStyle/>
          <a:p>
            <a:r>
              <a:rPr lang="en-US" sz="1200" dirty="0" smtClean="0"/>
              <a:t>unsatisfied</a:t>
            </a:r>
            <a:endParaRPr lang="en-US" sz="1200" dirty="0"/>
          </a:p>
        </p:txBody>
      </p:sp>
      <p:sp>
        <p:nvSpPr>
          <p:cNvPr id="59" name="TextBox 58"/>
          <p:cNvSpPr txBox="1"/>
          <p:nvPr/>
        </p:nvSpPr>
        <p:spPr>
          <a:xfrm>
            <a:off x="320730" y="2333324"/>
            <a:ext cx="1888225" cy="369332"/>
          </a:xfrm>
          <a:prstGeom prst="rect">
            <a:avLst/>
          </a:prstGeom>
          <a:noFill/>
        </p:spPr>
        <p:txBody>
          <a:bodyPr wrap="square" rtlCol="0">
            <a:spAutoFit/>
          </a:bodyPr>
          <a:lstStyle/>
          <a:p>
            <a:pPr algn="ctr"/>
            <a:r>
              <a:rPr lang="en-US" dirty="0" smtClean="0">
                <a:sym typeface="Symbol"/>
              </a:rPr>
              <a:t></a:t>
            </a:r>
            <a:r>
              <a:rPr lang="en-US" i="1" dirty="0" err="1" smtClean="0"/>
              <a:t>x</a:t>
            </a:r>
            <a:r>
              <a:rPr lang="en-US" dirty="0" err="1" smtClean="0"/>
              <a:t>P</a:t>
            </a:r>
            <a:r>
              <a:rPr lang="en-US" i="1" dirty="0" err="1" smtClean="0"/>
              <a:t>x</a:t>
            </a:r>
            <a:r>
              <a:rPr lang="en-US" i="1" dirty="0" smtClean="0"/>
              <a:t> </a:t>
            </a:r>
            <a:r>
              <a:rPr lang="en-US" dirty="0">
                <a:latin typeface="Zapf Dingbats"/>
                <a:ea typeface="Zapf Dingbats"/>
                <a:cs typeface="Zapf Dingbats"/>
                <a:sym typeface="Zapf Dingbats"/>
              </a:rPr>
              <a:t>✓</a:t>
            </a:r>
            <a:endParaRPr lang="en-US" i="1" dirty="0"/>
          </a:p>
        </p:txBody>
      </p:sp>
      <p:sp>
        <p:nvSpPr>
          <p:cNvPr id="63" name="TextBox 62"/>
          <p:cNvSpPr txBox="1"/>
          <p:nvPr/>
        </p:nvSpPr>
        <p:spPr>
          <a:xfrm>
            <a:off x="2701000" y="2333324"/>
            <a:ext cx="1697765" cy="646331"/>
          </a:xfrm>
          <a:prstGeom prst="rect">
            <a:avLst/>
          </a:prstGeom>
          <a:noFill/>
        </p:spPr>
        <p:txBody>
          <a:bodyPr wrap="square" rtlCol="0">
            <a:spAutoFit/>
          </a:bodyPr>
          <a:lstStyle/>
          <a:p>
            <a:pPr algn="ctr"/>
            <a:r>
              <a:rPr lang="en-US" dirty="0">
                <a:sym typeface="Symbol"/>
              </a:rPr>
              <a:t>~</a:t>
            </a:r>
            <a:r>
              <a:rPr lang="en-US" dirty="0" smtClean="0">
                <a:sym typeface="Symbol"/>
              </a:rPr>
              <a:t></a:t>
            </a:r>
            <a:r>
              <a:rPr lang="en-US" i="1" dirty="0" err="1" smtClean="0"/>
              <a:t>x</a:t>
            </a:r>
            <a:r>
              <a:rPr lang="en-US" dirty="0" err="1" smtClean="0"/>
              <a:t>W</a:t>
            </a:r>
            <a:r>
              <a:rPr lang="en-US" i="1" dirty="0" err="1" smtClean="0"/>
              <a:t>x</a:t>
            </a:r>
            <a:r>
              <a:rPr lang="en-US" i="1" dirty="0" smtClean="0"/>
              <a:t> </a:t>
            </a:r>
            <a:r>
              <a:rPr lang="en-US" dirty="0" smtClean="0">
                <a:latin typeface="Zapf Dingbats"/>
                <a:ea typeface="Zapf Dingbats"/>
                <a:cs typeface="Zapf Dingbats"/>
                <a:sym typeface="Zapf Dingbats"/>
              </a:rPr>
              <a:t>✓</a:t>
            </a:r>
            <a:endParaRPr lang="en-US" dirty="0"/>
          </a:p>
          <a:p>
            <a:pPr algn="ctr"/>
            <a:endParaRPr lang="en-US" i="1" dirty="0"/>
          </a:p>
        </p:txBody>
      </p:sp>
      <p:sp>
        <p:nvSpPr>
          <p:cNvPr id="67" name="TextBox 66"/>
          <p:cNvSpPr txBox="1"/>
          <p:nvPr/>
        </p:nvSpPr>
        <p:spPr>
          <a:xfrm>
            <a:off x="4201079" y="2334350"/>
            <a:ext cx="3053360" cy="369332"/>
          </a:xfrm>
          <a:prstGeom prst="rect">
            <a:avLst/>
          </a:prstGeom>
          <a:noFill/>
        </p:spPr>
        <p:txBody>
          <a:bodyPr wrap="square" rtlCol="0">
            <a:spAutoFit/>
          </a:bodyPr>
          <a:lstStyle/>
          <a:p>
            <a:pPr algn="ctr"/>
            <a:r>
              <a:rPr lang="en-US" dirty="0" smtClean="0">
                <a:sym typeface="Symbol"/>
              </a:rPr>
              <a:t></a:t>
            </a:r>
            <a:r>
              <a:rPr lang="en-US" dirty="0" err="1" smtClean="0"/>
              <a:t>xZ!x</a:t>
            </a:r>
            <a:r>
              <a:rPr lang="en-US" dirty="0" smtClean="0"/>
              <a:t> </a:t>
            </a:r>
            <a:r>
              <a:rPr lang="en-US" dirty="0" smtClean="0">
                <a:latin typeface="Zapf Dingbats"/>
                <a:ea typeface="Zapf Dingbats"/>
                <a:cs typeface="Zapf Dingbats"/>
                <a:sym typeface="Zapf Dingbats"/>
              </a:rPr>
              <a:t>✓</a:t>
            </a:r>
            <a:endParaRPr lang="en-US" dirty="0"/>
          </a:p>
        </p:txBody>
      </p:sp>
      <p:sp>
        <p:nvSpPr>
          <p:cNvPr id="68" name="TextBox 67"/>
          <p:cNvSpPr txBox="1"/>
          <p:nvPr/>
        </p:nvSpPr>
        <p:spPr>
          <a:xfrm>
            <a:off x="6428138" y="2333324"/>
            <a:ext cx="2096910" cy="369332"/>
          </a:xfrm>
          <a:prstGeom prst="rect">
            <a:avLst/>
          </a:prstGeom>
          <a:noFill/>
        </p:spPr>
        <p:txBody>
          <a:bodyPr wrap="square" rtlCol="0">
            <a:spAutoFit/>
          </a:bodyPr>
          <a:lstStyle/>
          <a:p>
            <a:pPr algn="ctr"/>
            <a:r>
              <a:rPr lang="en-US" dirty="0" smtClean="0">
                <a:sym typeface="Symbol"/>
              </a:rPr>
              <a:t>~</a:t>
            </a:r>
            <a:r>
              <a:rPr lang="en-US" dirty="0" err="1" smtClean="0"/>
              <a:t>xP!x</a:t>
            </a:r>
            <a:r>
              <a:rPr lang="en-US" i="1" dirty="0" smtClean="0"/>
              <a:t> </a:t>
            </a:r>
            <a:r>
              <a:rPr lang="en-US" dirty="0" smtClean="0">
                <a:latin typeface="Zapf Dingbats"/>
                <a:ea typeface="Zapf Dingbats"/>
                <a:cs typeface="Zapf Dingbats"/>
                <a:sym typeface="Zapf Dingbats"/>
              </a:rPr>
              <a:t>✓</a:t>
            </a:r>
            <a:endParaRPr lang="en-US" i="1" dirty="0"/>
          </a:p>
        </p:txBody>
      </p:sp>
      <p:pic>
        <p:nvPicPr>
          <p:cNvPr id="29" name="Picture 28" descr="stock-illustration-49952734-x-red-cross-handwritten.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164642" y="1890267"/>
            <a:ext cx="360406" cy="421126"/>
          </a:xfrm>
          <a:prstGeom prst="rect">
            <a:avLst/>
          </a:prstGeom>
        </p:spPr>
      </p:pic>
      <p:sp>
        <p:nvSpPr>
          <p:cNvPr id="27" name="TextBox 26"/>
          <p:cNvSpPr txBox="1"/>
          <p:nvPr/>
        </p:nvSpPr>
        <p:spPr>
          <a:xfrm>
            <a:off x="3268911" y="6343326"/>
            <a:ext cx="3046845" cy="369332"/>
          </a:xfrm>
          <a:prstGeom prst="rect">
            <a:avLst/>
          </a:prstGeom>
          <a:noFill/>
        </p:spPr>
        <p:txBody>
          <a:bodyPr wrap="square" rtlCol="0">
            <a:spAutoFit/>
          </a:bodyPr>
          <a:lstStyle/>
          <a:p>
            <a:r>
              <a:rPr lang="en-US" b="1" cap="small" dirty="0"/>
              <a:t>d</a:t>
            </a:r>
            <a:r>
              <a:rPr lang="en-US" b="1" cap="small" dirty="0" smtClean="0"/>
              <a:t>omain of quantification</a:t>
            </a:r>
            <a:endParaRPr lang="en-US" b="1" cap="small" dirty="0"/>
          </a:p>
        </p:txBody>
      </p:sp>
    </p:spTree>
    <p:extLst>
      <p:ext uri="{BB962C8B-B14F-4D97-AF65-F5344CB8AC3E}">
        <p14:creationId xmlns:p14="http://schemas.microsoft.com/office/powerpoint/2010/main" val="28830148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PROBLEM OF NEGATIVE EXISTENTIALS</a:t>
            </a:r>
          </a:p>
        </p:txBody>
      </p:sp>
      <p:pic>
        <p:nvPicPr>
          <p:cNvPr id="7" name="Picture 6" descr="Kripk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445" y="1524000"/>
            <a:ext cx="3627120" cy="4846320"/>
          </a:xfrm>
          <a:prstGeom prst="rect">
            <a:avLst/>
          </a:prstGeom>
        </p:spPr>
      </p:pic>
      <p:pic>
        <p:nvPicPr>
          <p:cNvPr id="8" name="Picture 7" descr="1506367030.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8155" y="1524000"/>
            <a:ext cx="3634740" cy="4846320"/>
          </a:xfrm>
          <a:prstGeom prst="rect">
            <a:avLst/>
          </a:prstGeom>
        </p:spPr>
      </p:pic>
    </p:spTree>
    <p:extLst>
      <p:ext uri="{BB962C8B-B14F-4D97-AF65-F5344CB8AC3E}">
        <p14:creationId xmlns:p14="http://schemas.microsoft.com/office/powerpoint/2010/main" val="7987885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ANTI-MEINONGIANISM</a:t>
            </a:r>
            <a:endParaRPr lang="en-US" dirty="0"/>
          </a:p>
        </p:txBody>
      </p:sp>
      <p:sp>
        <p:nvSpPr>
          <p:cNvPr id="3" name="Content Placeholder 2"/>
          <p:cNvSpPr>
            <a:spLocks noGrp="1"/>
          </p:cNvSpPr>
          <p:nvPr>
            <p:ph idx="1"/>
          </p:nvPr>
        </p:nvSpPr>
        <p:spPr>
          <a:xfrm>
            <a:off x="457200" y="1600200"/>
            <a:ext cx="5046399" cy="4876800"/>
          </a:xfrm>
        </p:spPr>
        <p:txBody>
          <a:bodyPr>
            <a:normAutofit fontScale="92500"/>
          </a:bodyPr>
          <a:lstStyle/>
          <a:p>
            <a:r>
              <a:rPr lang="en-US" dirty="0" smtClean="0"/>
              <a:t>Meinongians must abandon the “</a:t>
            </a:r>
            <a:r>
              <a:rPr lang="en-US" b="1" dirty="0">
                <a:solidFill>
                  <a:srgbClr val="0000FF"/>
                </a:solidFill>
              </a:rPr>
              <a:t>laws of logic</a:t>
            </a:r>
            <a:r>
              <a:rPr lang="en-US" dirty="0" smtClean="0"/>
              <a:t>.”</a:t>
            </a:r>
          </a:p>
          <a:p>
            <a:r>
              <a:rPr lang="en-US" dirty="0" smtClean="0"/>
              <a:t>To say that there </a:t>
            </a:r>
            <a:r>
              <a:rPr lang="en-US" b="1" dirty="0" smtClean="0"/>
              <a:t>are</a:t>
            </a:r>
            <a:r>
              <a:rPr lang="en-US" dirty="0" smtClean="0"/>
              <a:t> things that </a:t>
            </a:r>
            <a:r>
              <a:rPr lang="en-US" b="1" dirty="0" smtClean="0"/>
              <a:t>don’t exist </a:t>
            </a:r>
            <a:r>
              <a:rPr lang="en-US" dirty="0" smtClean="0"/>
              <a:t>is to say that there is an </a:t>
            </a:r>
            <a:r>
              <a:rPr lang="en-US" dirty="0"/>
              <a:t>x</a:t>
            </a:r>
            <a:r>
              <a:rPr lang="en-US" i="1" dirty="0" smtClean="0"/>
              <a:t> </a:t>
            </a:r>
            <a:r>
              <a:rPr lang="en-US" dirty="0" smtClean="0"/>
              <a:t>such that there is no </a:t>
            </a:r>
            <a:r>
              <a:rPr lang="en-US" dirty="0"/>
              <a:t>y</a:t>
            </a:r>
            <a:r>
              <a:rPr lang="en-US" i="1" dirty="0" smtClean="0"/>
              <a:t> </a:t>
            </a:r>
            <a:r>
              <a:rPr lang="en-US" dirty="0" smtClean="0"/>
              <a:t>such that </a:t>
            </a:r>
            <a:r>
              <a:rPr lang="en-US" dirty="0"/>
              <a:t>x</a:t>
            </a:r>
            <a:r>
              <a:rPr lang="en-US" i="1" dirty="0" smtClean="0"/>
              <a:t> </a:t>
            </a:r>
            <a:r>
              <a:rPr lang="en-US" dirty="0" smtClean="0"/>
              <a:t>= </a:t>
            </a:r>
            <a:r>
              <a:rPr lang="en-US" dirty="0"/>
              <a:t>y</a:t>
            </a:r>
            <a:r>
              <a:rPr lang="en-US" dirty="0" smtClean="0"/>
              <a:t>.</a:t>
            </a:r>
          </a:p>
          <a:p>
            <a:r>
              <a:rPr lang="en-US" dirty="0" smtClean="0"/>
              <a:t>The negation of </a:t>
            </a:r>
            <a:r>
              <a:rPr lang="en-US" b="1" dirty="0" smtClean="0"/>
              <a:t>that </a:t>
            </a:r>
            <a:r>
              <a:rPr lang="en-US" dirty="0" smtClean="0"/>
              <a:t>claim is a theorem of logic!</a:t>
            </a:r>
          </a:p>
          <a:p>
            <a:r>
              <a:rPr lang="en-US" b="1" dirty="0" smtClean="0">
                <a:solidFill>
                  <a:srgbClr val="0000FF"/>
                </a:solidFill>
              </a:rPr>
              <a:t>Law of excluded middle:</a:t>
            </a:r>
            <a:r>
              <a:rPr lang="en-US" dirty="0"/>
              <a:t> </a:t>
            </a:r>
            <a:r>
              <a:rPr lang="en-US" dirty="0" smtClean="0"/>
              <a:t>for any x,</a:t>
            </a:r>
            <a:r>
              <a:rPr lang="en-US" dirty="0"/>
              <a:t> </a:t>
            </a:r>
            <a:r>
              <a:rPr lang="en-US" dirty="0" smtClean="0"/>
              <a:t>either x</a:t>
            </a:r>
            <a:r>
              <a:rPr lang="en-US" i="1" dirty="0" smtClean="0"/>
              <a:t> </a:t>
            </a:r>
            <a:r>
              <a:rPr lang="en-US" dirty="0" smtClean="0"/>
              <a:t>is F or x</a:t>
            </a:r>
            <a:r>
              <a:rPr lang="en-US" i="1" dirty="0" smtClean="0"/>
              <a:t> </a:t>
            </a:r>
            <a:r>
              <a:rPr lang="en-US" dirty="0" smtClean="0"/>
              <a:t>is not F.</a:t>
            </a:r>
          </a:p>
          <a:p>
            <a:r>
              <a:rPr lang="en-US" dirty="0" smtClean="0"/>
              <a:t>On the face of it, Meinongians have to reject this; they maintain that nonexistent objects are </a:t>
            </a:r>
            <a:r>
              <a:rPr lang="en-US" b="1" dirty="0" smtClean="0"/>
              <a:t>incomplete</a:t>
            </a:r>
            <a:r>
              <a:rPr lang="en-US" dirty="0" smtClean="0"/>
              <a:t>.</a:t>
            </a:r>
          </a:p>
          <a:p>
            <a:endParaRPr lang="en-US" dirty="0"/>
          </a:p>
        </p:txBody>
      </p:sp>
      <p:pic>
        <p:nvPicPr>
          <p:cNvPr id="4" name="Picture 3" descr="maxresdefault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712" y="1600200"/>
            <a:ext cx="3127132" cy="4256664"/>
          </a:xfrm>
          <a:prstGeom prst="rect">
            <a:avLst/>
          </a:prstGeom>
        </p:spPr>
      </p:pic>
      <p:sp>
        <p:nvSpPr>
          <p:cNvPr id="5" name="TextBox 4"/>
          <p:cNvSpPr txBox="1"/>
          <p:nvPr/>
        </p:nvSpPr>
        <p:spPr>
          <a:xfrm>
            <a:off x="5783712" y="5856864"/>
            <a:ext cx="3127132" cy="369332"/>
          </a:xfrm>
          <a:prstGeom prst="rect">
            <a:avLst/>
          </a:prstGeom>
          <a:noFill/>
        </p:spPr>
        <p:txBody>
          <a:bodyPr wrap="square" rtlCol="0">
            <a:spAutoFit/>
          </a:bodyPr>
          <a:lstStyle/>
          <a:p>
            <a:pPr algn="ctr"/>
            <a:r>
              <a:rPr lang="en-US" dirty="0" smtClean="0"/>
              <a:t>Peter van Inwagen </a:t>
            </a:r>
            <a:endParaRPr lang="en-US" dirty="0"/>
          </a:p>
        </p:txBody>
      </p:sp>
    </p:spTree>
    <p:extLst>
      <p:ext uri="{BB962C8B-B14F-4D97-AF65-F5344CB8AC3E}">
        <p14:creationId xmlns:p14="http://schemas.microsoft.com/office/powerpoint/2010/main" val="184649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rtin_Chuzzlewit_illus11.jpg"/>
          <p:cNvPicPr>
            <a:picLocks noChangeAspect="1"/>
          </p:cNvPicPr>
          <p:nvPr/>
        </p:nvPicPr>
        <p:blipFill rotWithShape="1">
          <a:blip r:embed="rId3">
            <a:alphaModFix amt="8000"/>
            <a:extLst>
              <a:ext uri="{28A0092B-C50C-407E-A947-70E740481C1C}">
                <a14:useLocalDpi xmlns:a14="http://schemas.microsoft.com/office/drawing/2010/main" val="0"/>
              </a:ext>
            </a:extLst>
          </a:blip>
          <a:srcRect/>
          <a:stretch/>
        </p:blipFill>
        <p:spPr>
          <a:xfrm>
            <a:off x="4533540" y="-35459"/>
            <a:ext cx="5106119" cy="7081318"/>
          </a:xfrm>
          <a:prstGeom prst="rect">
            <a:avLst/>
          </a:prstGeom>
          <a:noFill/>
          <a:ln>
            <a:noFill/>
          </a:ln>
        </p:spPr>
      </p:pic>
      <p:pic>
        <p:nvPicPr>
          <p:cNvPr id="6" name="Picture 5" descr="Memoirs_of_Sherlock_Holmes_1894_Burt_-_Illustration_2.png"/>
          <p:cNvPicPr>
            <a:picLocks noChangeAspect="1"/>
          </p:cNvPicPr>
          <p:nvPr/>
        </p:nvPicPr>
        <p:blipFill rotWithShape="1">
          <a:blip r:embed="rId4">
            <a:alphaModFix amt="7000"/>
            <a:extLst>
              <a:ext uri="{28A0092B-C50C-407E-A947-70E740481C1C}">
                <a14:useLocalDpi xmlns:a14="http://schemas.microsoft.com/office/drawing/2010/main" val="0"/>
              </a:ext>
            </a:extLst>
          </a:blip>
          <a:srcRect/>
          <a:stretch/>
        </p:blipFill>
        <p:spPr>
          <a:xfrm>
            <a:off x="-165485" y="-357545"/>
            <a:ext cx="4699025" cy="8047984"/>
          </a:xfrm>
          <a:prstGeom prst="rect">
            <a:avLst/>
          </a:prstGeom>
        </p:spPr>
      </p:pic>
      <p:pic>
        <p:nvPicPr>
          <p:cNvPr id="5" name="Picture 4" descr="Pickwick_by_Kyd_1889.jpg"/>
          <p:cNvPicPr>
            <a:picLocks noChangeAspect="1"/>
          </p:cNvPicPr>
          <p:nvPr/>
        </p:nvPicPr>
        <p:blipFill rotWithShape="1">
          <a:blip r:embed="rId5">
            <a:alphaModFix amt="17000"/>
            <a:extLst>
              <a:ext uri="{28A0092B-C50C-407E-A947-70E740481C1C}">
                <a14:useLocalDpi xmlns:a14="http://schemas.microsoft.com/office/drawing/2010/main" val="0"/>
              </a:ext>
            </a:extLst>
          </a:blip>
          <a:srcRect/>
          <a:stretch/>
        </p:blipFill>
        <p:spPr>
          <a:xfrm>
            <a:off x="2070620" y="-49358"/>
            <a:ext cx="4805776" cy="7109115"/>
          </a:xfrm>
          <a:prstGeom prst="rect">
            <a:avLst/>
          </a:prstGeom>
          <a:noFill/>
          <a:ln>
            <a:noFill/>
          </a:ln>
        </p:spPr>
      </p:pic>
      <p:sp>
        <p:nvSpPr>
          <p:cNvPr id="3" name="Subtitle 2"/>
          <p:cNvSpPr>
            <a:spLocks noGrp="1"/>
          </p:cNvSpPr>
          <p:nvPr>
            <p:ph type="subTitle" idx="1"/>
          </p:nvPr>
        </p:nvSpPr>
        <p:spPr/>
        <p:txBody>
          <a:bodyPr>
            <a:normAutofit fontScale="92500" lnSpcReduction="10000"/>
          </a:bodyPr>
          <a:lstStyle/>
          <a:p>
            <a:r>
              <a:rPr lang="en-US" dirty="0"/>
              <a:t>The American Museum of Natural History is putting on a big new show of creatures that don’t actually exist, “Mythic Creatures: Dragons, Unicorns and Mermaids.” </a:t>
            </a:r>
          </a:p>
          <a:p>
            <a:r>
              <a:rPr lang="en-US" dirty="0"/>
              <a:t>– </a:t>
            </a:r>
            <a:r>
              <a:rPr lang="en-US" i="1" dirty="0"/>
              <a:t>New Yorker</a:t>
            </a:r>
            <a:r>
              <a:rPr lang="en-US" dirty="0"/>
              <a:t>, June 4, 2007: 38 </a:t>
            </a:r>
          </a:p>
          <a:p>
            <a:endParaRPr lang="en-US" dirty="0"/>
          </a:p>
        </p:txBody>
      </p:sp>
      <p:sp>
        <p:nvSpPr>
          <p:cNvPr id="8" name="Rectangle 7"/>
          <p:cNvSpPr/>
          <p:nvPr/>
        </p:nvSpPr>
        <p:spPr>
          <a:xfrm>
            <a:off x="138316" y="632935"/>
            <a:ext cx="6948284" cy="369332"/>
          </a:xfrm>
          <a:prstGeom prst="rect">
            <a:avLst/>
          </a:prstGeom>
        </p:spPr>
        <p:txBody>
          <a:bodyPr wrap="square">
            <a:spAutoFit/>
          </a:bodyPr>
          <a:lstStyle/>
          <a:p>
            <a:endParaRPr lang="en-US" dirty="0"/>
          </a:p>
        </p:txBody>
      </p:sp>
      <p:sp>
        <p:nvSpPr>
          <p:cNvPr id="2" name="Title 1"/>
          <p:cNvSpPr>
            <a:spLocks noGrp="1"/>
          </p:cNvSpPr>
          <p:nvPr>
            <p:ph type="ctrTitle"/>
          </p:nvPr>
        </p:nvSpPr>
        <p:spPr/>
        <p:txBody>
          <a:bodyPr/>
          <a:lstStyle/>
          <a:p>
            <a:r>
              <a:rPr lang="en-US" sz="4100" dirty="0" smtClean="0"/>
              <a:t>THE METAPHYSICS OF FICTION</a:t>
            </a:r>
            <a:endParaRPr lang="en-US" sz="4100" dirty="0"/>
          </a:p>
        </p:txBody>
      </p:sp>
    </p:spTree>
    <p:extLst>
      <p:ext uri="{BB962C8B-B14F-4D97-AF65-F5344CB8AC3E}">
        <p14:creationId xmlns:p14="http://schemas.microsoft.com/office/powerpoint/2010/main" val="2860538786"/>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ANTI-MEINONGIANISM</a:t>
            </a:r>
            <a:endParaRPr lang="en-US" dirty="0"/>
          </a:p>
        </p:txBody>
      </p:sp>
      <p:sp>
        <p:nvSpPr>
          <p:cNvPr id="3" name="Content Placeholder 2"/>
          <p:cNvSpPr>
            <a:spLocks noGrp="1"/>
          </p:cNvSpPr>
          <p:nvPr>
            <p:ph idx="1"/>
          </p:nvPr>
        </p:nvSpPr>
        <p:spPr>
          <a:xfrm>
            <a:off x="457200" y="1600200"/>
            <a:ext cx="5046399" cy="4876800"/>
          </a:xfrm>
        </p:spPr>
        <p:txBody>
          <a:bodyPr>
            <a:normAutofit fontScale="92500" lnSpcReduction="20000"/>
          </a:bodyPr>
          <a:lstStyle/>
          <a:p>
            <a:r>
              <a:rPr lang="en-US" dirty="0" smtClean="0"/>
              <a:t>The anti-Meinongian now has to </a:t>
            </a:r>
            <a:r>
              <a:rPr lang="en-US" b="1" dirty="0" smtClean="0"/>
              <a:t>explain </a:t>
            </a:r>
            <a:r>
              <a:rPr lang="en-US" dirty="0" smtClean="0"/>
              <a:t>why we can apparently use non-referring names to state truths. </a:t>
            </a:r>
          </a:p>
          <a:p>
            <a:r>
              <a:rPr lang="en-US" dirty="0" smtClean="0"/>
              <a:t>The anti-Meinongian might attempt to supply </a:t>
            </a:r>
            <a:r>
              <a:rPr lang="en-US" b="1" dirty="0" smtClean="0"/>
              <a:t>paraphrases </a:t>
            </a:r>
            <a:r>
              <a:rPr lang="en-US" dirty="0" smtClean="0"/>
              <a:t>of these sentences that do not incur a commitment to nonexistent objects.</a:t>
            </a:r>
          </a:p>
          <a:p>
            <a:r>
              <a:rPr lang="en-US" dirty="0" smtClean="0"/>
              <a:t>But that project looks hopeless!</a:t>
            </a:r>
          </a:p>
          <a:p>
            <a:pPr lvl="1">
              <a:buFontTx/>
              <a:buChar char="-"/>
            </a:pPr>
            <a:r>
              <a:rPr lang="en-US" dirty="0" smtClean="0"/>
              <a:t>Such paraphrases would have to be </a:t>
            </a:r>
            <a:r>
              <a:rPr lang="en-US" b="1" dirty="0" smtClean="0"/>
              <a:t>synonymous </a:t>
            </a:r>
            <a:r>
              <a:rPr lang="en-US" dirty="0" smtClean="0"/>
              <a:t>to those sentences.</a:t>
            </a:r>
          </a:p>
          <a:p>
            <a:pPr lvl="1">
              <a:buFontTx/>
              <a:buChar char="-"/>
            </a:pPr>
            <a:r>
              <a:rPr lang="en-US" dirty="0" smtClean="0"/>
              <a:t>Such paraphrases would also have to </a:t>
            </a:r>
            <a:r>
              <a:rPr lang="en-US" b="1" dirty="0" smtClean="0"/>
              <a:t>preserve the logical relationships that hold </a:t>
            </a:r>
            <a:r>
              <a:rPr lang="en-US" dirty="0" smtClean="0"/>
              <a:t>between those and further sentences.</a:t>
            </a:r>
            <a:endParaRPr lang="en-US" dirty="0"/>
          </a:p>
          <a:p>
            <a:pPr>
              <a:buFont typeface="Arial"/>
              <a:buChar char="•"/>
            </a:pPr>
            <a:r>
              <a:rPr lang="en-US" dirty="0" smtClean="0"/>
              <a:t>But why bother? We can address (at least) the </a:t>
            </a:r>
            <a:r>
              <a:rPr lang="en-US" b="1" dirty="0" smtClean="0"/>
              <a:t>problem of fiction </a:t>
            </a:r>
            <a:r>
              <a:rPr lang="en-US" dirty="0" smtClean="0"/>
              <a:t>by adopting a form of </a:t>
            </a:r>
            <a:r>
              <a:rPr lang="en-US" b="1" dirty="0" smtClean="0"/>
              <a:t>realism</a:t>
            </a:r>
            <a:r>
              <a:rPr lang="en-US" dirty="0" smtClean="0"/>
              <a:t>.</a:t>
            </a:r>
            <a:endParaRPr lang="en-US" dirty="0"/>
          </a:p>
        </p:txBody>
      </p:sp>
      <p:pic>
        <p:nvPicPr>
          <p:cNvPr id="4" name="Picture 3" descr="maxresdefault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712" y="1600200"/>
            <a:ext cx="3127132" cy="4256664"/>
          </a:xfrm>
          <a:prstGeom prst="rect">
            <a:avLst/>
          </a:prstGeom>
        </p:spPr>
      </p:pic>
      <p:sp>
        <p:nvSpPr>
          <p:cNvPr id="5" name="TextBox 4"/>
          <p:cNvSpPr txBox="1"/>
          <p:nvPr/>
        </p:nvSpPr>
        <p:spPr>
          <a:xfrm>
            <a:off x="5783712" y="5856864"/>
            <a:ext cx="3127132" cy="369332"/>
          </a:xfrm>
          <a:prstGeom prst="rect">
            <a:avLst/>
          </a:prstGeom>
          <a:noFill/>
        </p:spPr>
        <p:txBody>
          <a:bodyPr wrap="square" rtlCol="0">
            <a:spAutoFit/>
          </a:bodyPr>
          <a:lstStyle/>
          <a:p>
            <a:pPr algn="ctr"/>
            <a:r>
              <a:rPr lang="en-US" dirty="0" smtClean="0"/>
              <a:t>Peter van Inwagen </a:t>
            </a:r>
            <a:endParaRPr lang="en-US" dirty="0"/>
          </a:p>
        </p:txBody>
      </p:sp>
    </p:spTree>
    <p:extLst>
      <p:ext uri="{BB962C8B-B14F-4D97-AF65-F5344CB8AC3E}">
        <p14:creationId xmlns:p14="http://schemas.microsoft.com/office/powerpoint/2010/main" val="2666340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LINGUISTIC DATA</a:t>
            </a:r>
            <a:endParaRPr lang="en-US" dirty="0"/>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a:pPr>
            <a:r>
              <a:rPr lang="en-US" dirty="0" smtClean="0"/>
              <a:t>She </a:t>
            </a:r>
            <a:r>
              <a:rPr lang="en-US" dirty="0"/>
              <a:t>was a fat old woman, this Mrs. Gamp, with a husky voice and a moist eye, which she had a remarkable power of turning up, </a:t>
            </a:r>
            <a:r>
              <a:rPr lang="en-US" dirty="0" smtClean="0"/>
              <a:t>and </a:t>
            </a:r>
            <a:r>
              <a:rPr lang="en-US" dirty="0"/>
              <a:t>only showing the white of </a:t>
            </a:r>
            <a:r>
              <a:rPr lang="en-US" dirty="0" smtClean="0"/>
              <a:t>it.</a:t>
            </a:r>
          </a:p>
          <a:p>
            <a:pPr marL="457200" indent="-457200">
              <a:buFont typeface="+mj-lt"/>
              <a:buAutoNum type="arabicPeriod"/>
            </a:pPr>
            <a:r>
              <a:rPr lang="en-US" dirty="0"/>
              <a:t>Mrs. Sarah Gamp was, four-and-twenty years ago, a fair representation of the hired attendant on the poor in </a:t>
            </a:r>
            <a:r>
              <a:rPr lang="en-US" dirty="0" smtClean="0"/>
              <a:t>sickness.</a:t>
            </a:r>
          </a:p>
          <a:p>
            <a:pPr marL="457200" indent="-457200">
              <a:buFont typeface="+mj-lt"/>
              <a:buAutoNum type="arabicPeriod"/>
            </a:pPr>
            <a:r>
              <a:rPr lang="en-US" dirty="0" smtClean="0"/>
              <a:t>Mrs</a:t>
            </a:r>
            <a:r>
              <a:rPr lang="en-US" dirty="0"/>
              <a:t>. Gamp </a:t>
            </a:r>
            <a:r>
              <a:rPr lang="en-US" dirty="0" smtClean="0"/>
              <a:t>.</a:t>
            </a:r>
            <a:r>
              <a:rPr lang="en-US" dirty="0"/>
              <a:t> </a:t>
            </a:r>
            <a:r>
              <a:rPr lang="en-US" dirty="0" smtClean="0"/>
              <a:t>. . </a:t>
            </a:r>
            <a:r>
              <a:rPr lang="en-US" dirty="0"/>
              <a:t>is the most fully developed of the masculine anti-women visible in all </a:t>
            </a:r>
            <a:r>
              <a:rPr lang="en-US" dirty="0" smtClean="0"/>
              <a:t>Dickens's novels.</a:t>
            </a:r>
          </a:p>
          <a:p>
            <a:pPr marL="457200" indent="-457200">
              <a:buFont typeface="+mj-lt"/>
              <a:buAutoNum type="arabicPeriod"/>
            </a:pPr>
            <a:r>
              <a:rPr lang="en-US" dirty="0" smtClean="0"/>
              <a:t>Sherlock Holmes is a famous fictional character.</a:t>
            </a:r>
          </a:p>
          <a:p>
            <a:pPr marL="457200" indent="-457200">
              <a:buFont typeface="+mj-lt"/>
              <a:buAutoNum type="arabicPeriod"/>
            </a:pPr>
            <a:r>
              <a:rPr lang="en-US" dirty="0"/>
              <a:t>There are characters in some nineteenth-century novels who are presented with a greater wealth of physical detail than is any character in any eighteenth-century novel</a:t>
            </a:r>
            <a:r>
              <a:rPr lang="en-US" dirty="0" smtClean="0"/>
              <a:t>.</a:t>
            </a:r>
            <a:endParaRPr lang="en-US" dirty="0"/>
          </a:p>
        </p:txBody>
      </p:sp>
    </p:spTree>
    <p:extLst>
      <p:ext uri="{BB962C8B-B14F-4D97-AF65-F5344CB8AC3E}">
        <p14:creationId xmlns:p14="http://schemas.microsoft.com/office/powerpoint/2010/main" val="23733480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LINGUISTIC DATA</a:t>
            </a:r>
            <a:endParaRPr lang="en-US" dirty="0"/>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a:pPr>
            <a:r>
              <a:rPr lang="en-US" strike="sngStrike" dirty="0" smtClean="0"/>
              <a:t>She </a:t>
            </a:r>
            <a:r>
              <a:rPr lang="en-US" strike="sngStrike" dirty="0"/>
              <a:t>was a fat old woman, this Mrs. Gamp, with a husky voice and a moist eye, which she had a remarkable power of turning up, </a:t>
            </a:r>
            <a:r>
              <a:rPr lang="en-US" strike="sngStrike" dirty="0" smtClean="0"/>
              <a:t>and </a:t>
            </a:r>
            <a:r>
              <a:rPr lang="en-US" strike="sngStrike" dirty="0"/>
              <a:t>only showing the white of </a:t>
            </a:r>
            <a:r>
              <a:rPr lang="en-US" strike="sngStrike" dirty="0" smtClean="0"/>
              <a:t>it.</a:t>
            </a:r>
          </a:p>
          <a:p>
            <a:pPr marL="457200" indent="-457200">
              <a:buFont typeface="+mj-lt"/>
              <a:buAutoNum type="arabicPeriod"/>
            </a:pPr>
            <a:r>
              <a:rPr lang="en-US" dirty="0"/>
              <a:t>Mrs. Sarah Gamp was, four-and-twenty years ago, a fair representation of the hired attendant on the poor in </a:t>
            </a:r>
            <a:r>
              <a:rPr lang="en-US" dirty="0" smtClean="0"/>
              <a:t>sickness.</a:t>
            </a:r>
          </a:p>
          <a:p>
            <a:pPr marL="457200" indent="-457200">
              <a:buFont typeface="+mj-lt"/>
              <a:buAutoNum type="arabicPeriod"/>
            </a:pPr>
            <a:r>
              <a:rPr lang="en-US" dirty="0" smtClean="0"/>
              <a:t>Mrs</a:t>
            </a:r>
            <a:r>
              <a:rPr lang="en-US" dirty="0"/>
              <a:t>. Gamp </a:t>
            </a:r>
            <a:r>
              <a:rPr lang="en-US" dirty="0" smtClean="0"/>
              <a:t>.</a:t>
            </a:r>
            <a:r>
              <a:rPr lang="en-US" dirty="0"/>
              <a:t> </a:t>
            </a:r>
            <a:r>
              <a:rPr lang="en-US" dirty="0" smtClean="0"/>
              <a:t>. . </a:t>
            </a:r>
            <a:r>
              <a:rPr lang="en-US" dirty="0"/>
              <a:t>is the most fully developed of the masculine anti-women visible in all </a:t>
            </a:r>
            <a:r>
              <a:rPr lang="en-US" dirty="0" smtClean="0"/>
              <a:t>Dickens's novels.</a:t>
            </a:r>
          </a:p>
          <a:p>
            <a:pPr marL="457200" indent="-457200">
              <a:buFont typeface="+mj-lt"/>
              <a:buAutoNum type="arabicPeriod"/>
            </a:pPr>
            <a:r>
              <a:rPr lang="en-US" dirty="0" smtClean="0"/>
              <a:t>Sherlock Holmes is a famous fictional character.</a:t>
            </a:r>
          </a:p>
          <a:p>
            <a:pPr marL="457200" indent="-457200">
              <a:buFont typeface="+mj-lt"/>
              <a:buAutoNum type="arabicPeriod"/>
            </a:pPr>
            <a:r>
              <a:rPr lang="en-US" dirty="0"/>
              <a:t>There are characters in some nineteenth-century novels who are presented with a greater wealth of physical detail than is any character in any eighteenth-century novel</a:t>
            </a:r>
            <a:r>
              <a:rPr lang="en-US" dirty="0" smtClean="0"/>
              <a:t>.</a:t>
            </a:r>
            <a:endParaRPr lang="en-US" dirty="0"/>
          </a:p>
        </p:txBody>
      </p:sp>
    </p:spTree>
    <p:extLst>
      <p:ext uri="{BB962C8B-B14F-4D97-AF65-F5344CB8AC3E}">
        <p14:creationId xmlns:p14="http://schemas.microsoft.com/office/powerpoint/2010/main" val="20178257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FICTIONAL REALISM</a:t>
            </a:r>
            <a:endParaRPr lang="en-US" dirty="0"/>
          </a:p>
        </p:txBody>
      </p:sp>
      <p:sp>
        <p:nvSpPr>
          <p:cNvPr id="3" name="Content Placeholder 2"/>
          <p:cNvSpPr>
            <a:spLocks noGrp="1"/>
          </p:cNvSpPr>
          <p:nvPr>
            <p:ph idx="1"/>
          </p:nvPr>
        </p:nvSpPr>
        <p:spPr/>
        <p:txBody>
          <a:bodyPr/>
          <a:lstStyle/>
          <a:p>
            <a:r>
              <a:rPr lang="en-US" dirty="0" smtClean="0"/>
              <a:t>Sentences (2)–(5) express true propositions.</a:t>
            </a:r>
          </a:p>
          <a:p>
            <a:r>
              <a:rPr lang="en-US" dirty="0" smtClean="0"/>
              <a:t>This is possible because the names “Sarah Gamp” and “</a:t>
            </a:r>
            <a:r>
              <a:rPr lang="en-US" dirty="0"/>
              <a:t>Sherlock </a:t>
            </a:r>
            <a:r>
              <a:rPr lang="en-US" dirty="0" smtClean="0"/>
              <a:t>Holmes” denote </a:t>
            </a:r>
            <a:r>
              <a:rPr lang="en-US" b="1" dirty="0" smtClean="0"/>
              <a:t>existing </a:t>
            </a:r>
            <a:r>
              <a:rPr lang="en-US" dirty="0" smtClean="0"/>
              <a:t>entities: namely, </a:t>
            </a:r>
            <a:r>
              <a:rPr lang="en-US" b="1" dirty="0">
                <a:solidFill>
                  <a:srgbClr val="0000FF"/>
                </a:solidFill>
              </a:rPr>
              <a:t>fictional characters</a:t>
            </a:r>
            <a:r>
              <a:rPr lang="en-US" dirty="0" smtClean="0"/>
              <a:t>.</a:t>
            </a:r>
          </a:p>
        </p:txBody>
      </p:sp>
    </p:spTree>
    <p:extLst>
      <p:ext uri="{BB962C8B-B14F-4D97-AF65-F5344CB8AC3E}">
        <p14:creationId xmlns:p14="http://schemas.microsoft.com/office/powerpoint/2010/main" val="1830607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FICTIONAL REALISM</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Question: </a:t>
            </a:r>
            <a:r>
              <a:rPr lang="en-US" dirty="0" smtClean="0"/>
              <a:t>Why should we take a sentence like </a:t>
            </a:r>
          </a:p>
          <a:p>
            <a:pPr marL="0" indent="0">
              <a:buNone/>
            </a:pPr>
            <a:r>
              <a:rPr lang="en-US" dirty="0" smtClean="0"/>
              <a:t> </a:t>
            </a:r>
          </a:p>
          <a:p>
            <a:pPr marL="457200" indent="-457200">
              <a:buFont typeface="+mj-lt"/>
              <a:buAutoNum type="arabicPeriod" startAt="5"/>
            </a:pPr>
            <a:r>
              <a:rPr lang="en-US" dirty="0" smtClean="0"/>
              <a:t>Sherlock Holmes is a famous fictional character</a:t>
            </a:r>
          </a:p>
          <a:p>
            <a:pPr marL="457200" indent="-457200">
              <a:buFont typeface="+mj-lt"/>
              <a:buAutoNum type="arabicPeriod" startAt="5"/>
            </a:pPr>
            <a:endParaRPr lang="en-US" dirty="0" smtClean="0"/>
          </a:p>
          <a:p>
            <a:pPr marL="0" indent="0">
              <a:buNone/>
            </a:pPr>
            <a:r>
              <a:rPr lang="en-US" dirty="0" smtClean="0"/>
              <a:t>to to be </a:t>
            </a:r>
            <a:r>
              <a:rPr lang="en-US" b="1" dirty="0" smtClean="0"/>
              <a:t>about </a:t>
            </a:r>
            <a:r>
              <a:rPr lang="en-US" dirty="0" smtClean="0"/>
              <a:t>Sherlock Holmes, except in the </a:t>
            </a:r>
            <a:r>
              <a:rPr lang="en-US" b="1" dirty="0" smtClean="0"/>
              <a:t>uninteresting</a:t>
            </a:r>
            <a:r>
              <a:rPr lang="en-US" dirty="0" smtClean="0"/>
              <a:t> sense in which</a:t>
            </a:r>
          </a:p>
          <a:p>
            <a:pPr marL="0" indent="0">
              <a:buNone/>
            </a:pPr>
            <a:r>
              <a:rPr lang="en-US" dirty="0" smtClean="0"/>
              <a:t> </a:t>
            </a:r>
          </a:p>
          <a:p>
            <a:pPr marL="457200" indent="-457200">
              <a:buFont typeface="+mj-lt"/>
              <a:buAutoNum type="arabicPeriod" startAt="7"/>
            </a:pPr>
            <a:r>
              <a:rPr lang="en-US" dirty="0" smtClean="0"/>
              <a:t>The average American owns 1.02 cars </a:t>
            </a:r>
          </a:p>
          <a:p>
            <a:pPr marL="0" indent="0">
              <a:buNone/>
            </a:pPr>
            <a:endParaRPr lang="en-US" dirty="0" smtClean="0"/>
          </a:p>
          <a:p>
            <a:pPr marL="0" indent="0">
              <a:buNone/>
            </a:pPr>
            <a:r>
              <a:rPr lang="en-US" dirty="0" smtClean="0"/>
              <a:t>is about “the average American”?</a:t>
            </a:r>
            <a:endParaRPr lang="en-US" b="1" dirty="0"/>
          </a:p>
          <a:p>
            <a:pPr marL="0" indent="0">
              <a:buNone/>
            </a:pPr>
            <a:endParaRPr lang="en-US" b="1" dirty="0" smtClean="0"/>
          </a:p>
          <a:p>
            <a:pPr marL="0" indent="0">
              <a:buNone/>
            </a:pPr>
            <a:r>
              <a:rPr lang="en-US" b="1" dirty="0" smtClean="0"/>
              <a:t>Answer: </a:t>
            </a:r>
            <a:r>
              <a:rPr lang="en-US" dirty="0" smtClean="0"/>
              <a:t>“Sherlock Holmes” is a </a:t>
            </a:r>
            <a:r>
              <a:rPr lang="en-US" b="1" dirty="0" smtClean="0"/>
              <a:t>name</a:t>
            </a:r>
            <a:r>
              <a:rPr lang="en-US" dirty="0" smtClean="0"/>
              <a:t>, “the average American” is a </a:t>
            </a:r>
            <a:r>
              <a:rPr lang="en-US" b="1" dirty="0" smtClean="0"/>
              <a:t>definite description</a:t>
            </a:r>
            <a:r>
              <a:rPr lang="en-US" dirty="0" smtClean="0"/>
              <a:t>.</a:t>
            </a:r>
          </a:p>
        </p:txBody>
      </p:sp>
    </p:spTree>
    <p:extLst>
      <p:ext uri="{BB962C8B-B14F-4D97-AF65-F5344CB8AC3E}">
        <p14:creationId xmlns:p14="http://schemas.microsoft.com/office/powerpoint/2010/main" val="114090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FICTIONAL REALISM</a:t>
            </a:r>
            <a:endParaRPr lang="en-US" dirty="0"/>
          </a:p>
        </p:txBody>
      </p:sp>
      <p:sp>
        <p:nvSpPr>
          <p:cNvPr id="3" name="Content Placeholder 2"/>
          <p:cNvSpPr>
            <a:spLocks noGrp="1"/>
          </p:cNvSpPr>
          <p:nvPr>
            <p:ph idx="1"/>
          </p:nvPr>
        </p:nvSpPr>
        <p:spPr/>
        <p:txBody>
          <a:bodyPr/>
          <a:lstStyle/>
          <a:p>
            <a:pPr marL="0" indent="0">
              <a:buNone/>
            </a:pPr>
            <a:r>
              <a:rPr lang="en-US" b="1" dirty="0" smtClean="0"/>
              <a:t>Question: </a:t>
            </a:r>
            <a:r>
              <a:rPr lang="en-US" dirty="0" smtClean="0"/>
              <a:t>Why should we think that there </a:t>
            </a:r>
            <a:r>
              <a:rPr lang="en-US" b="1" dirty="0" smtClean="0"/>
              <a:t>is </a:t>
            </a:r>
            <a:r>
              <a:rPr lang="en-US" dirty="0" smtClean="0"/>
              <a:t>such a thing as Sherlock Holmes? </a:t>
            </a:r>
          </a:p>
          <a:p>
            <a:pPr marL="0" indent="0">
              <a:buNone/>
            </a:pPr>
            <a:endParaRPr lang="en-US" b="1" dirty="0" smtClean="0"/>
          </a:p>
          <a:p>
            <a:pPr marL="0" indent="0">
              <a:buNone/>
            </a:pPr>
            <a:r>
              <a:rPr lang="en-US" b="1" dirty="0" smtClean="0"/>
              <a:t>Answer: </a:t>
            </a:r>
            <a:r>
              <a:rPr lang="en-US" dirty="0" smtClean="0"/>
              <a:t>Because there </a:t>
            </a:r>
            <a:r>
              <a:rPr lang="en-US" b="1" dirty="0" smtClean="0"/>
              <a:t>are </a:t>
            </a:r>
            <a:r>
              <a:rPr lang="en-US" dirty="0" smtClean="0"/>
              <a:t>fictional characters—they are heavily discussed by literary critics, after all! And if that is right, then surely Sherlock Holmes is one of them.</a:t>
            </a:r>
            <a:endParaRPr lang="en-US" b="1" dirty="0"/>
          </a:p>
        </p:txBody>
      </p:sp>
    </p:spTree>
    <p:extLst>
      <p:ext uri="{BB962C8B-B14F-4D97-AF65-F5344CB8AC3E}">
        <p14:creationId xmlns:p14="http://schemas.microsoft.com/office/powerpoint/2010/main" val="2128742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FICTIONAL REALISM</a:t>
            </a:r>
            <a:endParaRPr lang="en-US" dirty="0"/>
          </a:p>
        </p:txBody>
      </p:sp>
      <p:sp>
        <p:nvSpPr>
          <p:cNvPr id="3" name="Content Placeholder 2"/>
          <p:cNvSpPr>
            <a:spLocks noGrp="1"/>
          </p:cNvSpPr>
          <p:nvPr>
            <p:ph idx="1"/>
          </p:nvPr>
        </p:nvSpPr>
        <p:spPr/>
        <p:txBody>
          <a:bodyPr/>
          <a:lstStyle/>
          <a:p>
            <a:pPr marL="0" indent="0">
              <a:buNone/>
            </a:pPr>
            <a:r>
              <a:rPr lang="en-US" b="1" dirty="0" smtClean="0"/>
              <a:t>Question: </a:t>
            </a:r>
            <a:r>
              <a:rPr lang="en-US" dirty="0" smtClean="0"/>
              <a:t>But </a:t>
            </a:r>
            <a:r>
              <a:rPr lang="en-US" dirty="0"/>
              <a:t>w</a:t>
            </a:r>
            <a:r>
              <a:rPr lang="en-US" dirty="0" smtClean="0"/>
              <a:t>hat do you mean when you say that fictional characters exist?!</a:t>
            </a:r>
          </a:p>
          <a:p>
            <a:pPr marL="0" indent="0">
              <a:buNone/>
            </a:pPr>
            <a:endParaRPr lang="en-US" b="1" dirty="0"/>
          </a:p>
          <a:p>
            <a:pPr marL="0" indent="0">
              <a:buNone/>
            </a:pPr>
            <a:r>
              <a:rPr lang="en-US" b="1" dirty="0" smtClean="0"/>
              <a:t>Answer:</a:t>
            </a:r>
            <a:r>
              <a:rPr lang="en-US" dirty="0" smtClean="0"/>
              <a:t> The same sort of thing that is meant by claims like the following:</a:t>
            </a:r>
          </a:p>
          <a:p>
            <a:pPr marL="457200" indent="-457200">
              <a:buFont typeface="+mj-lt"/>
              <a:buAutoNum type="arabicPeriod"/>
            </a:pPr>
            <a:r>
              <a:rPr lang="en-US" dirty="0" smtClean="0"/>
              <a:t>There are such things as countries—we live in one of them, namely, the United states.</a:t>
            </a:r>
          </a:p>
          <a:p>
            <a:pPr marL="457200" indent="-457200">
              <a:buFont typeface="+mj-lt"/>
              <a:buAutoNum type="arabicPeriod"/>
            </a:pPr>
            <a:r>
              <a:rPr lang="en-US" dirty="0" smtClean="0"/>
              <a:t>Cabbages exist—you can find some of them at HEB.</a:t>
            </a:r>
          </a:p>
          <a:p>
            <a:pPr marL="457200" indent="-457200">
              <a:buFont typeface="+mj-lt"/>
              <a:buAutoNum type="arabicPeriod"/>
            </a:pPr>
            <a:r>
              <a:rPr lang="en-US" dirty="0" smtClean="0"/>
              <a:t>There are numbers—after all, that is a straightforward consequence of the claim that 2 is a prime number.</a:t>
            </a:r>
            <a:endParaRPr lang="en-US" dirty="0"/>
          </a:p>
        </p:txBody>
      </p:sp>
    </p:spTree>
    <p:extLst>
      <p:ext uri="{BB962C8B-B14F-4D97-AF65-F5344CB8AC3E}">
        <p14:creationId xmlns:p14="http://schemas.microsoft.com/office/powerpoint/2010/main" val="2798523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FICTIONAL REALISM</a:t>
            </a:r>
          </a:p>
        </p:txBody>
      </p:sp>
      <p:sp>
        <p:nvSpPr>
          <p:cNvPr id="3" name="Content Placeholder 2"/>
          <p:cNvSpPr>
            <a:spLocks noGrp="1"/>
          </p:cNvSpPr>
          <p:nvPr>
            <p:ph idx="1"/>
          </p:nvPr>
        </p:nvSpPr>
        <p:spPr/>
        <p:txBody>
          <a:bodyPr/>
          <a:lstStyle/>
          <a:p>
            <a:pPr marL="0" indent="0">
              <a:buNone/>
            </a:pPr>
            <a:r>
              <a:rPr lang="en-US" b="1" dirty="0" smtClean="0"/>
              <a:t>Question: </a:t>
            </a:r>
            <a:r>
              <a:rPr lang="en-US" dirty="0" smtClean="0"/>
              <a:t>But if Sherlock Holmes exists, then what sort of thing </a:t>
            </a:r>
            <a:r>
              <a:rPr lang="en-US" b="1" dirty="0" smtClean="0"/>
              <a:t>is </a:t>
            </a:r>
            <a:r>
              <a:rPr lang="en-US" dirty="0" smtClean="0"/>
              <a:t>he?!?! </a:t>
            </a:r>
          </a:p>
          <a:p>
            <a:pPr marL="0" indent="0">
              <a:buNone/>
            </a:pPr>
            <a:endParaRPr lang="en-US" b="1" dirty="0"/>
          </a:p>
          <a:p>
            <a:pPr marL="0" indent="0">
              <a:buNone/>
            </a:pPr>
            <a:r>
              <a:rPr lang="en-US" b="1" dirty="0" smtClean="0"/>
              <a:t>Answer: </a:t>
            </a:r>
            <a:r>
              <a:rPr lang="en-US" dirty="0" smtClean="0"/>
              <a:t>A character in a novel, or, more generally, a creature of fiction—or more generally still, a theoretical entity of literary criticism.</a:t>
            </a:r>
            <a:endParaRPr lang="en-US" b="1" dirty="0"/>
          </a:p>
        </p:txBody>
      </p:sp>
    </p:spTree>
    <p:extLst>
      <p:ext uri="{BB962C8B-B14F-4D97-AF65-F5344CB8AC3E}">
        <p14:creationId xmlns:p14="http://schemas.microsoft.com/office/powerpoint/2010/main" val="1732801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FICTIONAL REALISM</a:t>
            </a:r>
            <a:endParaRPr lang="en-US" dirty="0"/>
          </a:p>
        </p:txBody>
      </p:sp>
      <p:graphicFrame>
        <p:nvGraphicFramePr>
          <p:cNvPr id="4" name="Diagram 3"/>
          <p:cNvGraphicFramePr/>
          <p:nvPr>
            <p:extLst>
              <p:ext uri="{D42A27DB-BD31-4B8C-83A1-F6EECF244321}">
                <p14:modId xmlns:p14="http://schemas.microsoft.com/office/powerpoint/2010/main" val="778947391"/>
              </p:ext>
            </p:extLst>
          </p:nvPr>
        </p:nvGraphicFramePr>
        <p:xfrm>
          <a:off x="123478" y="1520487"/>
          <a:ext cx="8875503" cy="5147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82762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RECOMMENDATION</a:t>
            </a:r>
            <a:endParaRPr lang="en-US" dirty="0"/>
          </a:p>
        </p:txBody>
      </p:sp>
      <p:pic>
        <p:nvPicPr>
          <p:cNvPr id="5" name="Picture 4" descr="mqKooamVq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402" y="2033288"/>
            <a:ext cx="2540000" cy="3810000"/>
          </a:xfrm>
          <a:prstGeom prst="rect">
            <a:avLst/>
          </a:prstGeom>
        </p:spPr>
      </p:pic>
      <p:pic>
        <p:nvPicPr>
          <p:cNvPr id="6" name="Picture 5" descr="Screen Shot 2017-11-15 at 7.03.03 A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83189" y="2033288"/>
            <a:ext cx="2532344" cy="3810000"/>
          </a:xfrm>
          <a:prstGeom prst="rect">
            <a:avLst/>
          </a:prstGeom>
        </p:spPr>
      </p:pic>
    </p:spTree>
    <p:extLst>
      <p:ext uri="{BB962C8B-B14F-4D97-AF65-F5344CB8AC3E}">
        <p14:creationId xmlns:p14="http://schemas.microsoft.com/office/powerpoint/2010/main" val="7361936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QUESTIONS</a:t>
            </a:r>
            <a:endParaRPr lang="en-US" dirty="0"/>
          </a:p>
        </p:txBody>
      </p:sp>
      <p:sp>
        <p:nvSpPr>
          <p:cNvPr id="3" name="Content Placeholder 2"/>
          <p:cNvSpPr>
            <a:spLocks noGrp="1"/>
          </p:cNvSpPr>
          <p:nvPr>
            <p:ph idx="1"/>
          </p:nvPr>
        </p:nvSpPr>
        <p:spPr/>
        <p:txBody>
          <a:bodyPr/>
          <a:lstStyle/>
          <a:p>
            <a:r>
              <a:rPr lang="en-US" b="1" dirty="0" smtClean="0">
                <a:solidFill>
                  <a:srgbClr val="0000FF"/>
                </a:solidFill>
              </a:rPr>
              <a:t>General (problem of nonexistence): </a:t>
            </a:r>
            <a:r>
              <a:rPr lang="en-US" dirty="0" smtClean="0"/>
              <a:t>how can we make sense of sentences that are </a:t>
            </a:r>
            <a:r>
              <a:rPr lang="en-US" b="1" dirty="0" smtClean="0"/>
              <a:t>intuitively true </a:t>
            </a:r>
            <a:r>
              <a:rPr lang="en-US" dirty="0" smtClean="0"/>
              <a:t>but contain </a:t>
            </a:r>
            <a:r>
              <a:rPr lang="en-US" b="1" dirty="0" smtClean="0"/>
              <a:t>non-referring names</a:t>
            </a:r>
            <a:r>
              <a:rPr lang="en-US" dirty="0" smtClean="0"/>
              <a:t>?</a:t>
            </a:r>
            <a:endParaRPr lang="en-US" b="1" dirty="0" smtClean="0"/>
          </a:p>
          <a:p>
            <a:r>
              <a:rPr lang="en-US" b="1" dirty="0" smtClean="0">
                <a:solidFill>
                  <a:srgbClr val="0000FF"/>
                </a:solidFill>
              </a:rPr>
              <a:t>Specific (problem of fiction): </a:t>
            </a:r>
            <a:r>
              <a:rPr lang="en-US" dirty="0" smtClean="0"/>
              <a:t>how can we make sense of sentences that are </a:t>
            </a:r>
            <a:r>
              <a:rPr lang="en-US" b="1" dirty="0" smtClean="0"/>
              <a:t>intuitively true </a:t>
            </a:r>
            <a:r>
              <a:rPr lang="en-US" dirty="0" smtClean="0"/>
              <a:t>but apparently </a:t>
            </a:r>
            <a:r>
              <a:rPr lang="en-US" b="1" dirty="0" smtClean="0"/>
              <a:t>make reference to fictional characters</a:t>
            </a:r>
            <a:r>
              <a:rPr lang="en-US" dirty="0" smtClean="0"/>
              <a:t>?</a:t>
            </a:r>
            <a:endParaRPr lang="en-US" b="1" dirty="0"/>
          </a:p>
          <a:p>
            <a:endParaRPr lang="en-US" b="1" dirty="0" smtClean="0">
              <a:solidFill>
                <a:srgbClr val="0000FF"/>
              </a:solidFill>
            </a:endParaRPr>
          </a:p>
        </p:txBody>
      </p:sp>
    </p:spTree>
    <p:extLst>
      <p:ext uri="{BB962C8B-B14F-4D97-AF65-F5344CB8AC3E}">
        <p14:creationId xmlns:p14="http://schemas.microsoft.com/office/powerpoint/2010/main" val="10607612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MEINONGIANISM</a:t>
            </a:r>
          </a:p>
        </p:txBody>
      </p:sp>
      <p:sp>
        <p:nvSpPr>
          <p:cNvPr id="3" name="Content Placeholder 2"/>
          <p:cNvSpPr>
            <a:spLocks noGrp="1"/>
          </p:cNvSpPr>
          <p:nvPr>
            <p:ph idx="1"/>
          </p:nvPr>
        </p:nvSpPr>
        <p:spPr>
          <a:xfrm>
            <a:off x="457200" y="1600200"/>
            <a:ext cx="5328635" cy="4876800"/>
          </a:xfrm>
        </p:spPr>
        <p:txBody>
          <a:bodyPr/>
          <a:lstStyle/>
          <a:p>
            <a:r>
              <a:rPr lang="en-US" dirty="0" smtClean="0"/>
              <a:t>There </a:t>
            </a:r>
            <a:r>
              <a:rPr lang="en-US" b="1" dirty="0" smtClean="0"/>
              <a:t>are</a:t>
            </a:r>
            <a:r>
              <a:rPr lang="en-US" dirty="0" smtClean="0"/>
              <a:t>—</a:t>
            </a:r>
            <a:r>
              <a:rPr lang="en-US" b="1" dirty="0" smtClean="0"/>
              <a:t>really are!</a:t>
            </a:r>
            <a:r>
              <a:rPr lang="en-US" dirty="0" smtClean="0"/>
              <a:t>—a wide range of </a:t>
            </a:r>
            <a:r>
              <a:rPr lang="en-US" b="1" dirty="0" smtClean="0"/>
              <a:t>objects </a:t>
            </a:r>
            <a:r>
              <a:rPr lang="en-US" dirty="0" smtClean="0"/>
              <a:t>that are </a:t>
            </a:r>
            <a:r>
              <a:rPr lang="en-US" b="1" dirty="0" smtClean="0"/>
              <a:t>nonexistent</a:t>
            </a:r>
            <a:r>
              <a:rPr lang="en-US" dirty="0" smtClean="0"/>
              <a:t>.</a:t>
            </a:r>
          </a:p>
          <a:p>
            <a:r>
              <a:rPr lang="en-US" b="1" dirty="0" smtClean="0"/>
              <a:t>Reality </a:t>
            </a:r>
            <a:r>
              <a:rPr lang="en-US" dirty="0" smtClean="0"/>
              <a:t>consists of more than what </a:t>
            </a:r>
            <a:r>
              <a:rPr lang="en-US" b="1" dirty="0" smtClean="0"/>
              <a:t>exists</a:t>
            </a:r>
            <a:r>
              <a:rPr lang="en-US" dirty="0" smtClean="0"/>
              <a:t>.</a:t>
            </a:r>
            <a:endParaRPr lang="en-US" dirty="0"/>
          </a:p>
        </p:txBody>
      </p:sp>
      <p:pic>
        <p:nvPicPr>
          <p:cNvPr id="4" name="Picture 3" descr="Meino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019" y="1600200"/>
            <a:ext cx="2955212" cy="3256252"/>
          </a:xfrm>
          <a:prstGeom prst="rect">
            <a:avLst/>
          </a:prstGeom>
          <a:noFill/>
          <a:ln>
            <a:noFill/>
          </a:ln>
        </p:spPr>
      </p:pic>
      <p:sp>
        <p:nvSpPr>
          <p:cNvPr id="5" name="TextBox 4"/>
          <p:cNvSpPr txBox="1"/>
          <p:nvPr/>
        </p:nvSpPr>
        <p:spPr>
          <a:xfrm>
            <a:off x="5937019" y="4856452"/>
            <a:ext cx="2955212" cy="369332"/>
          </a:xfrm>
          <a:prstGeom prst="rect">
            <a:avLst/>
          </a:prstGeom>
          <a:noFill/>
        </p:spPr>
        <p:txBody>
          <a:bodyPr wrap="square" rtlCol="0">
            <a:spAutoFit/>
          </a:bodyPr>
          <a:lstStyle/>
          <a:p>
            <a:pPr algn="ctr"/>
            <a:r>
              <a:rPr lang="en-US" dirty="0"/>
              <a:t>Alexius Meinong</a:t>
            </a:r>
          </a:p>
        </p:txBody>
      </p:sp>
    </p:spTree>
    <p:extLst>
      <p:ext uri="{BB962C8B-B14F-4D97-AF65-F5344CB8AC3E}">
        <p14:creationId xmlns:p14="http://schemas.microsoft.com/office/powerpoint/2010/main" val="3195215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MEINONGIANISM</a:t>
            </a:r>
          </a:p>
        </p:txBody>
      </p:sp>
      <p:pic>
        <p:nvPicPr>
          <p:cNvPr id="4" name="Picture 3" descr="golden-mountains-wallpap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084" y="1938587"/>
            <a:ext cx="7488882" cy="4212496"/>
          </a:xfrm>
          <a:prstGeom prst="rect">
            <a:avLst/>
          </a:prstGeom>
        </p:spPr>
      </p:pic>
      <p:sp>
        <p:nvSpPr>
          <p:cNvPr id="5" name="TextBox 4"/>
          <p:cNvSpPr txBox="1"/>
          <p:nvPr/>
        </p:nvSpPr>
        <p:spPr>
          <a:xfrm>
            <a:off x="843084" y="6151083"/>
            <a:ext cx="7488882" cy="369332"/>
          </a:xfrm>
          <a:prstGeom prst="rect">
            <a:avLst/>
          </a:prstGeom>
          <a:noFill/>
        </p:spPr>
        <p:txBody>
          <a:bodyPr wrap="square" rtlCol="0">
            <a:spAutoFit/>
          </a:bodyPr>
          <a:lstStyle/>
          <a:p>
            <a:pPr algn="ctr"/>
            <a:r>
              <a:rPr lang="en-US" dirty="0" smtClean="0"/>
              <a:t>The golden mountain</a:t>
            </a:r>
            <a:endParaRPr lang="en-US" dirty="0"/>
          </a:p>
        </p:txBody>
      </p:sp>
    </p:spTree>
    <p:extLst>
      <p:ext uri="{BB962C8B-B14F-4D97-AF65-F5344CB8AC3E}">
        <p14:creationId xmlns:p14="http://schemas.microsoft.com/office/powerpoint/2010/main" val="19516775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MEINONGIANISM</a:t>
            </a:r>
          </a:p>
        </p:txBody>
      </p:sp>
      <p:pic>
        <p:nvPicPr>
          <p:cNvPr id="4" name="Picture 3" descr="The-Winged-Hor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085" y="1612806"/>
            <a:ext cx="3247830" cy="4516941"/>
          </a:xfrm>
          <a:prstGeom prst="rect">
            <a:avLst/>
          </a:prstGeom>
          <a:noFill/>
          <a:ln>
            <a:noFill/>
          </a:ln>
        </p:spPr>
      </p:pic>
      <p:sp>
        <p:nvSpPr>
          <p:cNvPr id="5" name="TextBox 4"/>
          <p:cNvSpPr txBox="1"/>
          <p:nvPr/>
        </p:nvSpPr>
        <p:spPr>
          <a:xfrm>
            <a:off x="2948085" y="6129747"/>
            <a:ext cx="3157954" cy="369332"/>
          </a:xfrm>
          <a:prstGeom prst="rect">
            <a:avLst/>
          </a:prstGeom>
          <a:noFill/>
        </p:spPr>
        <p:txBody>
          <a:bodyPr wrap="square" rtlCol="0">
            <a:spAutoFit/>
          </a:bodyPr>
          <a:lstStyle/>
          <a:p>
            <a:pPr algn="ctr"/>
            <a:r>
              <a:rPr lang="en-US" dirty="0" smtClean="0"/>
              <a:t>Pegasus</a:t>
            </a:r>
            <a:endParaRPr lang="en-US" dirty="0"/>
          </a:p>
        </p:txBody>
      </p:sp>
    </p:spTree>
    <p:extLst>
      <p:ext uri="{BB962C8B-B14F-4D97-AF65-F5344CB8AC3E}">
        <p14:creationId xmlns:p14="http://schemas.microsoft.com/office/powerpoint/2010/main" val="9863079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MEINONGIANISM</a:t>
            </a:r>
          </a:p>
        </p:txBody>
      </p:sp>
      <p:pic>
        <p:nvPicPr>
          <p:cNvPr id="4" name="Picture 3" descr="DomenichinounicornPalFarne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932" y="1701307"/>
            <a:ext cx="5360138" cy="4428814"/>
          </a:xfrm>
          <a:prstGeom prst="rect">
            <a:avLst/>
          </a:prstGeom>
        </p:spPr>
      </p:pic>
      <p:sp>
        <p:nvSpPr>
          <p:cNvPr id="5" name="TextBox 4"/>
          <p:cNvSpPr txBox="1"/>
          <p:nvPr/>
        </p:nvSpPr>
        <p:spPr>
          <a:xfrm>
            <a:off x="1891931" y="6130121"/>
            <a:ext cx="5360139" cy="369332"/>
          </a:xfrm>
          <a:prstGeom prst="rect">
            <a:avLst/>
          </a:prstGeom>
          <a:noFill/>
        </p:spPr>
        <p:txBody>
          <a:bodyPr wrap="square" rtlCol="0">
            <a:spAutoFit/>
          </a:bodyPr>
          <a:lstStyle/>
          <a:p>
            <a:pPr algn="ctr"/>
            <a:r>
              <a:rPr lang="en-US" dirty="0" smtClean="0"/>
              <a:t>Unicorns</a:t>
            </a:r>
            <a:endParaRPr lang="en-US" dirty="0"/>
          </a:p>
        </p:txBody>
      </p:sp>
    </p:spTree>
    <p:extLst>
      <p:ext uri="{BB962C8B-B14F-4D97-AF65-F5344CB8AC3E}">
        <p14:creationId xmlns:p14="http://schemas.microsoft.com/office/powerpoint/2010/main" val="20375941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MEINONGIANISM</a:t>
            </a:r>
          </a:p>
        </p:txBody>
      </p:sp>
      <p:pic>
        <p:nvPicPr>
          <p:cNvPr id="4" name="Picture 3"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4000"/>
            <a:ext cx="8229600" cy="4629150"/>
          </a:xfrm>
          <a:prstGeom prst="rect">
            <a:avLst/>
          </a:prstGeom>
        </p:spPr>
      </p:pic>
      <p:sp>
        <p:nvSpPr>
          <p:cNvPr id="6" name="TextBox 5"/>
          <p:cNvSpPr txBox="1"/>
          <p:nvPr/>
        </p:nvSpPr>
        <p:spPr>
          <a:xfrm>
            <a:off x="457201" y="6153150"/>
            <a:ext cx="8229600" cy="369332"/>
          </a:xfrm>
          <a:prstGeom prst="rect">
            <a:avLst/>
          </a:prstGeom>
          <a:noFill/>
        </p:spPr>
        <p:txBody>
          <a:bodyPr wrap="square" rtlCol="0">
            <a:spAutoFit/>
          </a:bodyPr>
          <a:lstStyle/>
          <a:p>
            <a:pPr algn="ctr"/>
            <a:r>
              <a:rPr lang="en-US" b="1" dirty="0" smtClean="0"/>
              <a:t>A</a:t>
            </a:r>
            <a:r>
              <a:rPr lang="en-US" b="1" dirty="0" smtClean="0">
                <a:solidFill>
                  <a:srgbClr val="FF0000"/>
                </a:solidFill>
              </a:rPr>
              <a:t>G</a:t>
            </a:r>
            <a:r>
              <a:rPr lang="en-US" b="1" dirty="0" smtClean="0"/>
              <a:t>G</a:t>
            </a:r>
            <a:r>
              <a:rPr lang="en-US" b="1" dirty="0" smtClean="0">
                <a:solidFill>
                  <a:srgbClr val="FF0000"/>
                </a:solidFill>
              </a:rPr>
              <a:t>H</a:t>
            </a:r>
            <a:r>
              <a:rPr lang="en-US" b="1" dirty="0" smtClean="0"/>
              <a:t>H</a:t>
            </a:r>
            <a:r>
              <a:rPr lang="en-US" b="1" dirty="0" smtClean="0">
                <a:solidFill>
                  <a:srgbClr val="FF0000"/>
                </a:solidFill>
              </a:rPr>
              <a:t>!</a:t>
            </a:r>
            <a:r>
              <a:rPr lang="en-US" b="1" dirty="0" smtClean="0"/>
              <a:t>!</a:t>
            </a:r>
            <a:r>
              <a:rPr lang="en-US" b="1" dirty="0" smtClean="0">
                <a:solidFill>
                  <a:srgbClr val="FF0000"/>
                </a:solidFill>
              </a:rPr>
              <a:t>!</a:t>
            </a:r>
            <a:r>
              <a:rPr lang="en-US" b="1" dirty="0" smtClean="0"/>
              <a:t>!</a:t>
            </a:r>
            <a:endParaRPr lang="en-US" b="1" dirty="0"/>
          </a:p>
        </p:txBody>
      </p:sp>
    </p:spTree>
    <p:extLst>
      <p:ext uri="{BB962C8B-B14F-4D97-AF65-F5344CB8AC3E}">
        <p14:creationId xmlns:p14="http://schemas.microsoft.com/office/powerpoint/2010/main" val="38934877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11335</TotalTime>
  <Words>1736</Words>
  <Application>Microsoft Macintosh PowerPoint</Application>
  <PresentationFormat>On-screen Show (4:3)</PresentationFormat>
  <Paragraphs>177</Paragraphs>
  <Slides>28</Slides>
  <Notes>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Clarity</vt:lpstr>
      <vt:lpstr>THE METAPHYSICS OF FICTION</vt:lpstr>
      <vt:lpstr>THE METAPHYSICS OF FICTION</vt:lpstr>
      <vt:lpstr>READING RECOMMENDATION</vt:lpstr>
      <vt:lpstr>TWO QUESTIONS</vt:lpstr>
      <vt:lpstr>MEINONGIANISM</vt:lpstr>
      <vt:lpstr>MEINONGIANISM</vt:lpstr>
      <vt:lpstr>MEINONGIANISM</vt:lpstr>
      <vt:lpstr>MEINONGIANISM</vt:lpstr>
      <vt:lpstr>MEINONGIANISM</vt:lpstr>
      <vt:lpstr>MEINONGIANISM</vt:lpstr>
      <vt:lpstr>MEINONGIANISM</vt:lpstr>
      <vt:lpstr>PROBLEM OF NEGATIVE EXISTENTIALS</vt:lpstr>
      <vt:lpstr>PROBLEM OF NEGATIVE EXISTENTIALS</vt:lpstr>
      <vt:lpstr>PROBLEM OF NEGATIVE EXISTENTIALS</vt:lpstr>
      <vt:lpstr>PROBLEM OF NEGATIVE EXISTENTIALS</vt:lpstr>
      <vt:lpstr>PROBLEM OF NEGATIVE EXISTENTIALS</vt:lpstr>
      <vt:lpstr>PROBLEM OF NEGATIVE EXISTENTIALS</vt:lpstr>
      <vt:lpstr>PROBLEM OF NEGATIVE EXISTENTIALS</vt:lpstr>
      <vt:lpstr>ANTI-MEINONGIANISM</vt:lpstr>
      <vt:lpstr>ANTI-MEINONGIANISM</vt:lpstr>
      <vt:lpstr>LINGUISTIC DATA</vt:lpstr>
      <vt:lpstr>LINGUISTIC DATA</vt:lpstr>
      <vt:lpstr>FICTIONAL REALISM</vt:lpstr>
      <vt:lpstr>FICTIONAL REALISM</vt:lpstr>
      <vt:lpstr>FICTIONAL REALISM</vt:lpstr>
      <vt:lpstr>FICTIONAL REALISM</vt:lpstr>
      <vt:lpstr>FICTIONAL REALISM</vt:lpstr>
      <vt:lpstr>FICTIONAL REALISM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1066</cp:revision>
  <dcterms:created xsi:type="dcterms:W3CDTF">2016-04-06T08:49:02Z</dcterms:created>
  <dcterms:modified xsi:type="dcterms:W3CDTF">2019-10-13T07:44:38Z</dcterms:modified>
</cp:coreProperties>
</file>