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0"/>
  </p:notesMasterIdLst>
  <p:sldIdLst>
    <p:sldId id="1038" r:id="rId2"/>
    <p:sldId id="1510" r:id="rId3"/>
    <p:sldId id="1517" r:id="rId4"/>
    <p:sldId id="1509" r:id="rId5"/>
    <p:sldId id="1520" r:id="rId6"/>
    <p:sldId id="1521" r:id="rId7"/>
    <p:sldId id="1522" r:id="rId8"/>
    <p:sldId id="152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9CCD"/>
    <a:srgbClr val="B7C8F0"/>
    <a:srgbClr val="000000"/>
    <a:srgbClr val="00BA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90" autoAdjust="0"/>
    <p:restoredTop sz="83527" autoAdjust="0"/>
  </p:normalViewPr>
  <p:slideViewPr>
    <p:cSldViewPr snapToGrid="0" snapToObjects="1">
      <p:cViewPr>
        <p:scale>
          <a:sx n="68" d="100"/>
          <a:sy n="68" d="100"/>
        </p:scale>
        <p:origin x="-880"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025C21-09F6-8747-A488-1AA892EEEB6D}" type="datetimeFigureOut">
              <a:rPr lang="en-US" smtClean="0"/>
              <a:t>10/11/19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50A182-F080-BA40-A1F2-AB9B5BAA0E59}" type="slidenum">
              <a:rPr lang="en-US" smtClean="0"/>
              <a:t>‹#›</a:t>
            </a:fld>
            <a:endParaRPr lang="en-US"/>
          </a:p>
        </p:txBody>
      </p:sp>
    </p:spTree>
    <p:extLst>
      <p:ext uri="{BB962C8B-B14F-4D97-AF65-F5344CB8AC3E}">
        <p14:creationId xmlns:p14="http://schemas.microsoft.com/office/powerpoint/2010/main" val="135642360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endParaRPr lang="en-US" i="0" dirty="0"/>
          </a:p>
        </p:txBody>
      </p:sp>
      <p:sp>
        <p:nvSpPr>
          <p:cNvPr id="4" name="Slide Number Placeholder 3"/>
          <p:cNvSpPr>
            <a:spLocks noGrp="1"/>
          </p:cNvSpPr>
          <p:nvPr>
            <p:ph type="sldNum" sz="quarter" idx="10"/>
          </p:nvPr>
        </p:nvSpPr>
        <p:spPr/>
        <p:txBody>
          <a:bodyPr/>
          <a:lstStyle/>
          <a:p>
            <a:fld id="{A750A182-F080-BA40-A1F2-AB9B5BAA0E59}" type="slidenum">
              <a:rPr lang="en-US" smtClean="0"/>
              <a:t>1</a:t>
            </a:fld>
            <a:endParaRPr lang="en-US"/>
          </a:p>
        </p:txBody>
      </p:sp>
    </p:spTree>
    <p:extLst>
      <p:ext uri="{BB962C8B-B14F-4D97-AF65-F5344CB8AC3E}">
        <p14:creationId xmlns:p14="http://schemas.microsoft.com/office/powerpoint/2010/main" val="1924964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endParaRPr lang="en-US" dirty="0" smtClean="0"/>
          </a:p>
        </p:txBody>
      </p:sp>
      <p:sp>
        <p:nvSpPr>
          <p:cNvPr id="4" name="Slide Number Placeholder 3"/>
          <p:cNvSpPr>
            <a:spLocks noGrp="1"/>
          </p:cNvSpPr>
          <p:nvPr>
            <p:ph type="sldNum" sz="quarter" idx="10"/>
          </p:nvPr>
        </p:nvSpPr>
        <p:spPr/>
        <p:txBody>
          <a:bodyPr/>
          <a:lstStyle/>
          <a:p>
            <a:fld id="{A750A182-F080-BA40-A1F2-AB9B5BAA0E59}" type="slidenum">
              <a:rPr lang="en-US" smtClean="0"/>
              <a:t>2</a:t>
            </a:fld>
            <a:endParaRPr lang="en-US"/>
          </a:p>
        </p:txBody>
      </p:sp>
    </p:spTree>
    <p:extLst>
      <p:ext uri="{BB962C8B-B14F-4D97-AF65-F5344CB8AC3E}">
        <p14:creationId xmlns:p14="http://schemas.microsoft.com/office/powerpoint/2010/main" val="212576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50A182-F080-BA40-A1F2-AB9B5BAA0E59}" type="slidenum">
              <a:rPr lang="en-US" smtClean="0"/>
              <a:t>5</a:t>
            </a:fld>
            <a:endParaRPr lang="en-US"/>
          </a:p>
        </p:txBody>
      </p:sp>
    </p:spTree>
    <p:extLst>
      <p:ext uri="{BB962C8B-B14F-4D97-AF65-F5344CB8AC3E}">
        <p14:creationId xmlns:p14="http://schemas.microsoft.com/office/powerpoint/2010/main" val="3097351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A750A182-F080-BA40-A1F2-AB9B5BAA0E59}" type="slidenum">
              <a:rPr lang="en-US" smtClean="0"/>
              <a:t>6</a:t>
            </a:fld>
            <a:endParaRPr lang="en-US"/>
          </a:p>
        </p:txBody>
      </p:sp>
    </p:spTree>
    <p:extLst>
      <p:ext uri="{BB962C8B-B14F-4D97-AF65-F5344CB8AC3E}">
        <p14:creationId xmlns:p14="http://schemas.microsoft.com/office/powerpoint/2010/main" val="413103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Friday, October 11, 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Friday, October 11, 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Friday, October 11, 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Friday, October 11, 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Friday, October 11, 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Friday, October 11, 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Friday, October 11, 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Friday, October 11, 19</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Friday, October 11, 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Friday, October 11, 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Friday, October 11, 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Friday, October 11, 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5608ad26b7317.image.jpg"/>
          <p:cNvPicPr>
            <a:picLocks noChangeAspect="1"/>
          </p:cNvPicPr>
          <p:nvPr/>
        </p:nvPicPr>
        <p:blipFill rotWithShape="1">
          <a:blip r:embed="rId3">
            <a:alphaModFix amt="20000"/>
            <a:extLst>
              <a:ext uri="{28A0092B-C50C-407E-A947-70E740481C1C}">
                <a14:useLocalDpi xmlns:a14="http://schemas.microsoft.com/office/drawing/2010/main" val="0"/>
              </a:ext>
            </a:extLst>
          </a:blip>
          <a:srcRect r="22932"/>
          <a:stretch/>
        </p:blipFill>
        <p:spPr>
          <a:xfrm>
            <a:off x="-2241063" y="9515"/>
            <a:ext cx="6741863" cy="6988175"/>
          </a:xfrm>
          <a:prstGeom prst="rect">
            <a:avLst/>
          </a:prstGeom>
        </p:spPr>
      </p:pic>
      <p:pic>
        <p:nvPicPr>
          <p:cNvPr id="6" name="Picture 5" descr="20170517T1203-9662-CNS-MULLER-EUTHANASIA.jpg"/>
          <p:cNvPicPr>
            <a:picLocks noChangeAspect="1"/>
          </p:cNvPicPr>
          <p:nvPr/>
        </p:nvPicPr>
        <p:blipFill rotWithShape="1">
          <a:blip r:embed="rId4" cstate="print">
            <a:alphaModFix amt="24000"/>
            <a:extLst>
              <a:ext uri="{28A0092B-C50C-407E-A947-70E740481C1C}">
                <a14:useLocalDpi xmlns:a14="http://schemas.microsoft.com/office/drawing/2010/main" val="0"/>
              </a:ext>
            </a:extLst>
          </a:blip>
          <a:srcRect l="20820"/>
          <a:stretch/>
        </p:blipFill>
        <p:spPr>
          <a:xfrm>
            <a:off x="4500800" y="-24593"/>
            <a:ext cx="7448787" cy="6988176"/>
          </a:xfrm>
          <a:prstGeom prst="rect">
            <a:avLst/>
          </a:prstGeom>
        </p:spPr>
      </p:pic>
      <p:sp>
        <p:nvSpPr>
          <p:cNvPr id="2" name="Title 1"/>
          <p:cNvSpPr>
            <a:spLocks noGrp="1"/>
          </p:cNvSpPr>
          <p:nvPr>
            <p:ph type="ctrTitle"/>
          </p:nvPr>
        </p:nvSpPr>
        <p:spPr>
          <a:xfrm>
            <a:off x="534162" y="1371600"/>
            <a:ext cx="8271481" cy="1927225"/>
          </a:xfrm>
        </p:spPr>
        <p:txBody>
          <a:bodyPr/>
          <a:lstStyle/>
          <a:p>
            <a:r>
              <a:rPr lang="en-US" sz="3200" dirty="0" smtClean="0"/>
              <a:t>THE ETHICS OF EUTHANASIA </a:t>
            </a:r>
            <a:endParaRPr lang="en-US" sz="3200" dirty="0"/>
          </a:p>
        </p:txBody>
      </p:sp>
      <p:sp>
        <p:nvSpPr>
          <p:cNvPr id="3" name="Subtitle 2"/>
          <p:cNvSpPr>
            <a:spLocks noGrp="1"/>
          </p:cNvSpPr>
          <p:nvPr>
            <p:ph type="subTitle" idx="1"/>
          </p:nvPr>
        </p:nvSpPr>
        <p:spPr>
          <a:xfrm>
            <a:off x="534163" y="3503603"/>
            <a:ext cx="6400800" cy="1752600"/>
          </a:xfrm>
        </p:spPr>
        <p:txBody>
          <a:bodyPr/>
          <a:lstStyle/>
          <a:p>
            <a:r>
              <a:rPr lang="en-US" dirty="0" smtClean="0"/>
              <a:t>PHL 304</a:t>
            </a:r>
          </a:p>
          <a:p>
            <a:r>
              <a:rPr lang="en-US" dirty="0" smtClean="0"/>
              <a:t>Fall 2018</a:t>
            </a:r>
            <a:endParaRPr lang="en-US" dirty="0"/>
          </a:p>
        </p:txBody>
      </p:sp>
    </p:spTree>
    <p:extLst>
      <p:ext uri="{BB962C8B-B14F-4D97-AF65-F5344CB8AC3E}">
        <p14:creationId xmlns:p14="http://schemas.microsoft.com/office/powerpoint/2010/main" val="2021222673"/>
      </p:ext>
    </p:extLst>
  </p:cSld>
  <p:clrMapOvr>
    <a:masterClrMapping/>
  </p:clrMapOvr>
  <mc:AlternateContent xmlns:mc="http://schemas.openxmlformats.org/markup-compatibility/2006" xmlns:p14="http://schemas.microsoft.com/office/powerpoint/2010/main">
    <mc:Choice Requires="p14">
      <p:transition p14:dur="0" advTm="902"/>
    </mc:Choice>
    <mc:Fallback xmlns="">
      <p:transition xmlns:p14="http://schemas.microsoft.com/office/powerpoint/2010/main" advTm="902"/>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DISTINCTIONS</a:t>
            </a:r>
            <a:endParaRPr lang="en-US" dirty="0"/>
          </a:p>
        </p:txBody>
      </p:sp>
      <p:sp>
        <p:nvSpPr>
          <p:cNvPr id="3" name="Content Placeholder 2"/>
          <p:cNvSpPr>
            <a:spLocks noGrp="1"/>
          </p:cNvSpPr>
          <p:nvPr>
            <p:ph idx="1"/>
          </p:nvPr>
        </p:nvSpPr>
        <p:spPr/>
        <p:txBody>
          <a:bodyPr>
            <a:normAutofit/>
          </a:bodyPr>
          <a:lstStyle/>
          <a:p>
            <a:r>
              <a:rPr lang="en-US" dirty="0" smtClean="0"/>
              <a:t>Euthanasia is derived from a Greek word for “</a:t>
            </a:r>
            <a:r>
              <a:rPr lang="en-US" b="1" dirty="0" smtClean="0"/>
              <a:t>good death</a:t>
            </a:r>
            <a:r>
              <a:rPr lang="en-US" dirty="0" smtClean="0"/>
              <a:t>.”</a:t>
            </a:r>
          </a:p>
          <a:p>
            <a:r>
              <a:rPr lang="en-US" dirty="0" smtClean="0"/>
              <a:t>It can be </a:t>
            </a:r>
            <a:r>
              <a:rPr lang="en-US" b="1" dirty="0" smtClean="0">
                <a:solidFill>
                  <a:srgbClr val="0000FF"/>
                </a:solidFill>
              </a:rPr>
              <a:t>voluntary</a:t>
            </a:r>
            <a:r>
              <a:rPr lang="en-US" b="1" dirty="0" smtClean="0"/>
              <a:t>,</a:t>
            </a:r>
            <a:r>
              <a:rPr lang="en-US" dirty="0" smtClean="0"/>
              <a:t> </a:t>
            </a:r>
            <a:r>
              <a:rPr lang="en-US" b="1" dirty="0" smtClean="0">
                <a:solidFill>
                  <a:srgbClr val="0000FF"/>
                </a:solidFill>
              </a:rPr>
              <a:t>non-voluntary</a:t>
            </a:r>
            <a:r>
              <a:rPr lang="en-US" dirty="0" smtClean="0"/>
              <a:t>, or </a:t>
            </a:r>
            <a:r>
              <a:rPr lang="en-US" b="1" dirty="0" smtClean="0">
                <a:solidFill>
                  <a:srgbClr val="0000FF"/>
                </a:solidFill>
              </a:rPr>
              <a:t>involuntary</a:t>
            </a:r>
            <a:r>
              <a:rPr lang="en-US" dirty="0" smtClean="0"/>
              <a:t>.</a:t>
            </a:r>
          </a:p>
          <a:p>
            <a:r>
              <a:rPr lang="en-US" dirty="0" smtClean="0"/>
              <a:t>It can be </a:t>
            </a:r>
            <a:r>
              <a:rPr lang="en-US" b="1" dirty="0" smtClean="0">
                <a:solidFill>
                  <a:srgbClr val="0000FF"/>
                </a:solidFill>
              </a:rPr>
              <a:t>passive</a:t>
            </a:r>
            <a:r>
              <a:rPr lang="en-US" b="1" dirty="0" smtClean="0"/>
              <a:t> </a:t>
            </a:r>
            <a:r>
              <a:rPr lang="en-US" dirty="0" smtClean="0"/>
              <a:t>or </a:t>
            </a:r>
            <a:r>
              <a:rPr lang="en-US" b="1" dirty="0" smtClean="0">
                <a:solidFill>
                  <a:srgbClr val="0000FF"/>
                </a:solidFill>
              </a:rPr>
              <a:t>active</a:t>
            </a:r>
            <a:r>
              <a:rPr lang="en-US" dirty="0" smtClean="0"/>
              <a:t>.</a:t>
            </a:r>
          </a:p>
          <a:p>
            <a:r>
              <a:rPr lang="en-US" b="1" dirty="0">
                <a:solidFill>
                  <a:srgbClr val="0000FF"/>
                </a:solidFill>
              </a:rPr>
              <a:t>Assisted suicide </a:t>
            </a:r>
            <a:r>
              <a:rPr lang="en-US" dirty="0" smtClean="0"/>
              <a:t>involves intentionally killing oneself with the assistance of another person who deliberately provides the knowledge and/or means to do so. </a:t>
            </a:r>
          </a:p>
          <a:p>
            <a:r>
              <a:rPr lang="en-US" dirty="0" smtClean="0"/>
              <a:t>These acts raise both </a:t>
            </a:r>
            <a:r>
              <a:rPr lang="en-US" b="1" dirty="0" smtClean="0"/>
              <a:t>moral </a:t>
            </a:r>
            <a:r>
              <a:rPr lang="en-US" dirty="0" smtClean="0"/>
              <a:t>and </a:t>
            </a:r>
            <a:r>
              <a:rPr lang="en-US" b="1" dirty="0" smtClean="0"/>
              <a:t>legal </a:t>
            </a:r>
            <a:r>
              <a:rPr lang="en-US" dirty="0" smtClean="0"/>
              <a:t>issues.</a:t>
            </a:r>
          </a:p>
        </p:txBody>
      </p:sp>
    </p:spTree>
    <p:extLst>
      <p:ext uri="{BB962C8B-B14F-4D97-AF65-F5344CB8AC3E}">
        <p14:creationId xmlns:p14="http://schemas.microsoft.com/office/powerpoint/2010/main" val="1792012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UTILITARIAN ARGUMENT</a:t>
            </a:r>
            <a:endParaRPr lang="en-US" dirty="0"/>
          </a:p>
        </p:txBody>
      </p:sp>
      <p:sp>
        <p:nvSpPr>
          <p:cNvPr id="3" name="Content Placeholder 2"/>
          <p:cNvSpPr>
            <a:spLocks noGrp="1"/>
          </p:cNvSpPr>
          <p:nvPr>
            <p:ph idx="1"/>
          </p:nvPr>
        </p:nvSpPr>
        <p:spPr/>
        <p:txBody>
          <a:bodyPr/>
          <a:lstStyle/>
          <a:p>
            <a:pPr marL="457200" indent="-457200">
              <a:buFont typeface="+mj-lt"/>
              <a:buAutoNum type="arabicParenR"/>
            </a:pPr>
            <a:r>
              <a:rPr lang="en-US" dirty="0" smtClean="0"/>
              <a:t>Any action is morally right if it serves to increase the amount of happiness in the world or to decrease the amount of misery. Conversely, an action is morally wrong if it serves to decrease happiness or increase misery.</a:t>
            </a:r>
          </a:p>
          <a:p>
            <a:pPr marL="457200" indent="-457200">
              <a:buFont typeface="+mj-lt"/>
              <a:buAutoNum type="arabicParenR"/>
            </a:pPr>
            <a:r>
              <a:rPr lang="en-US" dirty="0" smtClean="0"/>
              <a:t>Killing a hopelessly ill patient, who is suffering great pain, at his own request, would decrease the amount of misery in the world.</a:t>
            </a:r>
          </a:p>
          <a:p>
            <a:pPr marL="457200" indent="-457200">
              <a:buFont typeface="+mj-lt"/>
              <a:buAutoNum type="arabicParenR"/>
            </a:pPr>
            <a:r>
              <a:rPr lang="en-US" b="1" dirty="0" smtClean="0">
                <a:solidFill>
                  <a:srgbClr val="0000FF"/>
                </a:solidFill>
              </a:rPr>
              <a:t>So: </a:t>
            </a:r>
            <a:r>
              <a:rPr lang="en-US" dirty="0" smtClean="0"/>
              <a:t>such an action would be morally right.</a:t>
            </a:r>
          </a:p>
          <a:p>
            <a:pPr marL="457200" indent="-457200">
              <a:buFont typeface="+mj-lt"/>
              <a:buAutoNum type="arabicParenR"/>
            </a:pPr>
            <a:endParaRPr lang="en-US" dirty="0"/>
          </a:p>
        </p:txBody>
      </p:sp>
    </p:spTree>
    <p:extLst>
      <p:ext uri="{BB962C8B-B14F-4D97-AF65-F5344CB8AC3E}">
        <p14:creationId xmlns:p14="http://schemas.microsoft.com/office/powerpoint/2010/main" val="408541747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ARGUMENT FROM MERCY</a:t>
            </a:r>
            <a:endParaRPr lang="en-US" dirty="0"/>
          </a:p>
        </p:txBody>
      </p:sp>
      <p:sp>
        <p:nvSpPr>
          <p:cNvPr id="3" name="Content Placeholder 2"/>
          <p:cNvSpPr>
            <a:spLocks noGrp="1"/>
          </p:cNvSpPr>
          <p:nvPr>
            <p:ph idx="1"/>
          </p:nvPr>
        </p:nvSpPr>
        <p:spPr/>
        <p:txBody>
          <a:bodyPr/>
          <a:lstStyle/>
          <a:p>
            <a:pPr marL="457200" indent="-457200">
              <a:buFont typeface="+mj-lt"/>
              <a:buAutoNum type="arabicParenR"/>
            </a:pPr>
            <a:r>
              <a:rPr lang="en-US" dirty="0"/>
              <a:t>If an action promotes the best interests of everyone, then that action is </a:t>
            </a:r>
            <a:r>
              <a:rPr lang="en-US" dirty="0" smtClean="0"/>
              <a:t>morally acceptable. </a:t>
            </a:r>
          </a:p>
          <a:p>
            <a:pPr marL="457200" indent="-457200">
              <a:buFont typeface="+mj-lt"/>
              <a:buAutoNum type="arabicParenR"/>
            </a:pPr>
            <a:r>
              <a:rPr lang="en-US" dirty="0" smtClean="0"/>
              <a:t>In </a:t>
            </a:r>
            <a:r>
              <a:rPr lang="en-US" dirty="0"/>
              <a:t>at least some cases, euthanasia promotes the best interests of everyone concerned. </a:t>
            </a:r>
            <a:endParaRPr lang="en-US" dirty="0" smtClean="0"/>
          </a:p>
          <a:p>
            <a:pPr marL="457200" indent="-457200">
              <a:buFont typeface="+mj-lt"/>
              <a:buAutoNum type="arabicParenR"/>
            </a:pPr>
            <a:r>
              <a:rPr lang="en-US" b="1" dirty="0" smtClean="0">
                <a:solidFill>
                  <a:srgbClr val="0000FF"/>
                </a:solidFill>
              </a:rPr>
              <a:t>So</a:t>
            </a:r>
            <a:r>
              <a:rPr lang="en-US" b="1" dirty="0">
                <a:solidFill>
                  <a:srgbClr val="0000FF"/>
                </a:solidFill>
              </a:rPr>
              <a:t>: </a:t>
            </a:r>
            <a:r>
              <a:rPr lang="en-US" dirty="0"/>
              <a:t>in at least some cases, euthanasia is </a:t>
            </a:r>
            <a:r>
              <a:rPr lang="en-US" smtClean="0"/>
              <a:t>morally acceptable.</a:t>
            </a:r>
            <a:endParaRPr lang="en-US" dirty="0"/>
          </a:p>
        </p:txBody>
      </p:sp>
    </p:spTree>
    <p:extLst>
      <p:ext uri="{BB962C8B-B14F-4D97-AF65-F5344CB8AC3E}">
        <p14:creationId xmlns:p14="http://schemas.microsoft.com/office/powerpoint/2010/main" val="353926646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THINK?</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Suppose that Bob meets all of the following criteria</a:t>
            </a:r>
            <a:r>
              <a:rPr lang="en-US" dirty="0" smtClean="0"/>
              <a:t>:</a:t>
            </a:r>
          </a:p>
          <a:p>
            <a:pPr marL="0" indent="0">
              <a:buNone/>
            </a:pPr>
            <a:endParaRPr lang="en-US" dirty="0" smtClean="0"/>
          </a:p>
          <a:p>
            <a:pPr marL="457200" indent="-457200">
              <a:buFont typeface="+mj-lt"/>
              <a:buAutoNum type="arabicPeriod"/>
            </a:pPr>
            <a:r>
              <a:rPr lang="en-US" dirty="0"/>
              <a:t>he is suffering from a terminal illness</a:t>
            </a:r>
            <a:r>
              <a:rPr lang="en-US" dirty="0" smtClean="0"/>
              <a:t>;</a:t>
            </a:r>
          </a:p>
          <a:p>
            <a:pPr marL="457200" indent="-457200">
              <a:buFont typeface="+mj-lt"/>
              <a:buAutoNum type="arabicPeriod"/>
            </a:pPr>
            <a:r>
              <a:rPr lang="en-US" dirty="0"/>
              <a:t>he is extremely unlikely to benefit from a medical discovery during what remains of his life expectancy; </a:t>
            </a:r>
            <a:endParaRPr lang="en-US" dirty="0" smtClean="0"/>
          </a:p>
          <a:p>
            <a:pPr marL="457200" indent="-457200">
              <a:buFont typeface="+mj-lt"/>
              <a:buAutoNum type="arabicPeriod"/>
            </a:pPr>
            <a:r>
              <a:rPr lang="en-US" dirty="0" smtClean="0"/>
              <a:t>his </a:t>
            </a:r>
            <a:r>
              <a:rPr lang="en-US" dirty="0"/>
              <a:t>illness is causing him to suffer intolerable pain; </a:t>
            </a:r>
            <a:endParaRPr lang="en-US" dirty="0" smtClean="0"/>
          </a:p>
          <a:p>
            <a:pPr marL="457200" indent="-457200">
              <a:buFont typeface="+mj-lt"/>
              <a:buAutoNum type="arabicPeriod"/>
            </a:pPr>
            <a:r>
              <a:rPr lang="en-US" dirty="0" smtClean="0"/>
              <a:t>he </a:t>
            </a:r>
            <a:r>
              <a:rPr lang="en-US" dirty="0"/>
              <a:t>has repeatedly expressed a voluntary and competent wish to die in order to avoid the symptoms of his illness; </a:t>
            </a:r>
            <a:endParaRPr lang="en-US" dirty="0" smtClean="0"/>
          </a:p>
          <a:p>
            <a:pPr marL="457200" indent="-457200">
              <a:buFont typeface="+mj-lt"/>
              <a:buAutoNum type="arabicPeriod"/>
            </a:pPr>
            <a:r>
              <a:rPr lang="en-US" dirty="0" smtClean="0"/>
              <a:t>he </a:t>
            </a:r>
            <a:r>
              <a:rPr lang="en-US" dirty="0"/>
              <a:t>is unable to end his life without assistance</a:t>
            </a:r>
            <a:r>
              <a:rPr lang="en-US" dirty="0" smtClean="0"/>
              <a:t>.</a:t>
            </a:r>
          </a:p>
          <a:p>
            <a:pPr marL="0" indent="0">
              <a:buNone/>
            </a:pPr>
            <a:endParaRPr lang="en-US" dirty="0" smtClean="0"/>
          </a:p>
          <a:p>
            <a:pPr marL="0" indent="0">
              <a:buNone/>
            </a:pPr>
            <a:r>
              <a:rPr lang="en-US" dirty="0"/>
              <a:t>Bob begs his physician to end his life, and his physician responds by administering a lethal dose of barbiturates, killing him.</a:t>
            </a:r>
            <a:endParaRPr lang="en-US" dirty="0" smtClean="0"/>
          </a:p>
        </p:txBody>
      </p:sp>
    </p:spTree>
    <p:extLst>
      <p:ext uri="{BB962C8B-B14F-4D97-AF65-F5344CB8AC3E}">
        <p14:creationId xmlns:p14="http://schemas.microsoft.com/office/powerpoint/2010/main" val="61941060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300" dirty="0" smtClean="0"/>
              <a:t>THE PRINCIPLE OF UNIVERSALIZABILITY</a:t>
            </a:r>
            <a:endParaRPr lang="en-US" sz="3300" dirty="0"/>
          </a:p>
        </p:txBody>
      </p:sp>
      <p:sp>
        <p:nvSpPr>
          <p:cNvPr id="3" name="Content Placeholder 2"/>
          <p:cNvSpPr>
            <a:spLocks noGrp="1"/>
          </p:cNvSpPr>
          <p:nvPr>
            <p:ph idx="1"/>
          </p:nvPr>
        </p:nvSpPr>
        <p:spPr/>
        <p:txBody>
          <a:bodyPr/>
          <a:lstStyle/>
          <a:p>
            <a:r>
              <a:rPr lang="en-US" dirty="0" smtClean="0"/>
              <a:t>The </a:t>
            </a:r>
            <a:r>
              <a:rPr lang="en-US" b="1" dirty="0">
                <a:solidFill>
                  <a:srgbClr val="0000FF"/>
                </a:solidFill>
              </a:rPr>
              <a:t>principle of universalizability </a:t>
            </a:r>
            <a:r>
              <a:rPr lang="en-US" dirty="0" smtClean="0"/>
              <a:t>states that it is morally permissible to perform some action if and only if its </a:t>
            </a:r>
            <a:r>
              <a:rPr lang="en-US" b="1" dirty="0">
                <a:solidFill>
                  <a:srgbClr val="0000FF"/>
                </a:solidFill>
              </a:rPr>
              <a:t>maxim</a:t>
            </a:r>
            <a:r>
              <a:rPr lang="en-US" dirty="0"/>
              <a:t> is </a:t>
            </a:r>
            <a:r>
              <a:rPr lang="en-US" b="1" dirty="0">
                <a:solidFill>
                  <a:srgbClr val="0000FF"/>
                </a:solidFill>
              </a:rPr>
              <a:t>universalizable</a:t>
            </a:r>
            <a:r>
              <a:rPr lang="en-US" dirty="0"/>
              <a:t>. </a:t>
            </a:r>
            <a:endParaRPr lang="en-US" dirty="0" smtClean="0"/>
          </a:p>
          <a:p>
            <a:r>
              <a:rPr lang="en-US" dirty="0" smtClean="0"/>
              <a:t>A </a:t>
            </a:r>
            <a:r>
              <a:rPr lang="en-US" dirty="0"/>
              <a:t>maxim is simply a</a:t>
            </a:r>
            <a:r>
              <a:rPr lang="en-US" dirty="0" smtClean="0"/>
              <a:t> </a:t>
            </a:r>
            <a:r>
              <a:rPr lang="en-US" dirty="0"/>
              <a:t>principle of action </a:t>
            </a:r>
            <a:r>
              <a:rPr lang="en-US" dirty="0" smtClean="0"/>
              <a:t>you give yourself </a:t>
            </a:r>
            <a:r>
              <a:rPr lang="en-US" dirty="0"/>
              <a:t>when you are </a:t>
            </a:r>
            <a:r>
              <a:rPr lang="en-US" dirty="0" smtClean="0"/>
              <a:t>about to do something.</a:t>
            </a:r>
          </a:p>
          <a:p>
            <a:r>
              <a:rPr lang="en-US" dirty="0" smtClean="0"/>
              <a:t>It has the following form: perform some action A</a:t>
            </a:r>
            <a:r>
              <a:rPr lang="en-US" i="1" dirty="0" smtClean="0"/>
              <a:t> </a:t>
            </a:r>
            <a:r>
              <a:rPr lang="en-US" dirty="0"/>
              <a:t>in </a:t>
            </a:r>
            <a:r>
              <a:rPr lang="en-US" dirty="0" smtClean="0"/>
              <a:t>a circumstance C</a:t>
            </a:r>
            <a:r>
              <a:rPr lang="en-US" i="1" dirty="0" smtClean="0"/>
              <a:t> </a:t>
            </a:r>
            <a:r>
              <a:rPr lang="en-US" dirty="0"/>
              <a:t>in order to realize or produce </a:t>
            </a:r>
            <a:r>
              <a:rPr lang="en-US" dirty="0" smtClean="0"/>
              <a:t>some end E.</a:t>
            </a:r>
            <a:endParaRPr lang="en-US" dirty="0"/>
          </a:p>
        </p:txBody>
      </p:sp>
    </p:spTree>
    <p:extLst>
      <p:ext uri="{BB962C8B-B14F-4D97-AF65-F5344CB8AC3E}">
        <p14:creationId xmlns:p14="http://schemas.microsoft.com/office/powerpoint/2010/main" val="15685983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300" dirty="0"/>
              <a:t>THE </a:t>
            </a:r>
            <a:r>
              <a:rPr lang="en-US" sz="3300" dirty="0" smtClean="0"/>
              <a:t>PRINCIPLE </a:t>
            </a:r>
            <a:r>
              <a:rPr lang="en-US" sz="3300" dirty="0"/>
              <a:t>OF UNIVERSALIZABILITY</a:t>
            </a:r>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US" dirty="0" smtClean="0"/>
              <a:t>Formulate a </a:t>
            </a:r>
            <a:r>
              <a:rPr lang="en-US" dirty="0"/>
              <a:t>maxim </a:t>
            </a:r>
            <a:r>
              <a:rPr lang="en-US" dirty="0" smtClean="0"/>
              <a:t>that captures your </a:t>
            </a:r>
            <a:r>
              <a:rPr lang="en-US" dirty="0"/>
              <a:t>reason for </a:t>
            </a:r>
            <a:r>
              <a:rPr lang="en-US" dirty="0" smtClean="0"/>
              <a:t>performing the action you propose to perform under the circumstances.</a:t>
            </a:r>
          </a:p>
          <a:p>
            <a:pPr marL="457200" indent="-457200">
              <a:buFont typeface="+mj-lt"/>
              <a:buAutoNum type="arabicPeriod"/>
            </a:pPr>
            <a:r>
              <a:rPr lang="en-US" dirty="0" smtClean="0"/>
              <a:t>Recast that maxim as a universal law that all rational agents must act as you propose to act in circumstances like your own.</a:t>
            </a:r>
          </a:p>
          <a:p>
            <a:pPr marL="457200" indent="-457200">
              <a:buFont typeface="+mj-lt"/>
              <a:buAutoNum type="arabicPeriod"/>
            </a:pPr>
            <a:r>
              <a:rPr lang="en-US" dirty="0" smtClean="0"/>
              <a:t>Consider whether your maxim is even </a:t>
            </a:r>
            <a:r>
              <a:rPr lang="en-US" b="1" dirty="0" smtClean="0"/>
              <a:t>conceivable </a:t>
            </a:r>
            <a:r>
              <a:rPr lang="en-US" dirty="0" smtClean="0"/>
              <a:t>in a world governed by such a law. If it isn’t, then it is morally wrong.</a:t>
            </a:r>
          </a:p>
          <a:p>
            <a:pPr marL="457200" indent="-457200">
              <a:buFont typeface="+mj-lt"/>
              <a:buAutoNum type="arabicPeriod"/>
            </a:pPr>
            <a:r>
              <a:rPr lang="en-US" dirty="0" smtClean="0"/>
              <a:t>If it is conceivable, then consider whether you could </a:t>
            </a:r>
            <a:r>
              <a:rPr lang="en-US" b="1" dirty="0" smtClean="0"/>
              <a:t>rationally will </a:t>
            </a:r>
            <a:r>
              <a:rPr lang="en-US" dirty="0" smtClean="0"/>
              <a:t>to act on your original maxim in such a world. If you could, then your action is morally permissible; otherwise, it is morally wrong.</a:t>
            </a:r>
          </a:p>
        </p:txBody>
      </p:sp>
    </p:spTree>
    <p:extLst>
      <p:ext uri="{BB962C8B-B14F-4D97-AF65-F5344CB8AC3E}">
        <p14:creationId xmlns:p14="http://schemas.microsoft.com/office/powerpoint/2010/main" val="408589722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EUTHANASIA?</a:t>
            </a:r>
            <a:endParaRPr lang="en-US" dirty="0"/>
          </a:p>
        </p:txBody>
      </p:sp>
      <p:sp>
        <p:nvSpPr>
          <p:cNvPr id="3" name="Content Placeholder 2"/>
          <p:cNvSpPr>
            <a:spLocks noGrp="1"/>
          </p:cNvSpPr>
          <p:nvPr>
            <p:ph idx="1"/>
          </p:nvPr>
        </p:nvSpPr>
        <p:spPr/>
        <p:txBody>
          <a:bodyPr/>
          <a:lstStyle/>
          <a:p>
            <a:r>
              <a:rPr lang="en-US" dirty="0" smtClean="0"/>
              <a:t>What does the principle of universalizability suggest for euthanasia? </a:t>
            </a:r>
            <a:endParaRPr lang="en-US" dirty="0"/>
          </a:p>
        </p:txBody>
      </p:sp>
    </p:spTree>
    <p:extLst>
      <p:ext uri="{BB962C8B-B14F-4D97-AF65-F5344CB8AC3E}">
        <p14:creationId xmlns:p14="http://schemas.microsoft.com/office/powerpoint/2010/main" val="11310176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42842</TotalTime>
  <Words>515</Words>
  <Application>Microsoft Macintosh PowerPoint</Application>
  <PresentationFormat>On-screen Show (4:3)</PresentationFormat>
  <Paragraphs>42</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Clarity</vt:lpstr>
      <vt:lpstr>THE ETHICS OF EUTHANASIA </vt:lpstr>
      <vt:lpstr>IMPORTANT DISTINCTIONS</vt:lpstr>
      <vt:lpstr>THE UTILITARIAN ARGUMENT</vt:lpstr>
      <vt:lpstr>THE ARGUMENT FROM MERCY</vt:lpstr>
      <vt:lpstr>WHAT DO YOU THINK?</vt:lpstr>
      <vt:lpstr>THE PRINCIPLE OF UNIVERSALIZABILITY</vt:lpstr>
      <vt:lpstr>THE PRINCIPLE OF UNIVERSALIZABILITY</vt:lpstr>
      <vt:lpstr>WHAT ABOUT EUTHANASIA?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Zach Bleson</dc:creator>
  <cp:lastModifiedBy>Zach Bleson</cp:lastModifiedBy>
  <cp:revision>2122</cp:revision>
  <dcterms:created xsi:type="dcterms:W3CDTF">2016-04-06T08:49:02Z</dcterms:created>
  <dcterms:modified xsi:type="dcterms:W3CDTF">2019-10-11T17:23:40Z</dcterms:modified>
</cp:coreProperties>
</file>