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24"/>
  </p:notesMasterIdLst>
  <p:sldIdLst>
    <p:sldId id="1038" r:id="rId2"/>
    <p:sldId id="1568" r:id="rId3"/>
    <p:sldId id="1532" r:id="rId4"/>
    <p:sldId id="1534" r:id="rId5"/>
    <p:sldId id="1533" r:id="rId6"/>
    <p:sldId id="1536" r:id="rId7"/>
    <p:sldId id="1535" r:id="rId8"/>
    <p:sldId id="1538" r:id="rId9"/>
    <p:sldId id="1543" r:id="rId10"/>
    <p:sldId id="1572" r:id="rId11"/>
    <p:sldId id="1573" r:id="rId12"/>
    <p:sldId id="1574" r:id="rId13"/>
    <p:sldId id="1542" r:id="rId14"/>
    <p:sldId id="1544" r:id="rId15"/>
    <p:sldId id="1545" r:id="rId16"/>
    <p:sldId id="1548" r:id="rId17"/>
    <p:sldId id="1549" r:id="rId18"/>
    <p:sldId id="1551" r:id="rId19"/>
    <p:sldId id="1550" r:id="rId20"/>
    <p:sldId id="1563" r:id="rId21"/>
    <p:sldId id="1576" r:id="rId22"/>
    <p:sldId id="1575"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9CCD"/>
    <a:srgbClr val="B7C8F0"/>
    <a:srgbClr val="000000"/>
    <a:srgbClr val="00BA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790" autoAdjust="0"/>
    <p:restoredTop sz="98693" autoAdjust="0"/>
  </p:normalViewPr>
  <p:slideViewPr>
    <p:cSldViewPr snapToGrid="0" snapToObjects="1">
      <p:cViewPr>
        <p:scale>
          <a:sx n="76" d="100"/>
          <a:sy n="76" d="100"/>
        </p:scale>
        <p:origin x="-656"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025C21-09F6-8747-A488-1AA892EEEB6D}" type="datetimeFigureOut">
              <a:rPr lang="en-US" smtClean="0"/>
              <a:t>10/11/19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50A182-F080-BA40-A1F2-AB9B5BAA0E59}" type="slidenum">
              <a:rPr lang="en-US" smtClean="0"/>
              <a:t>‹#›</a:t>
            </a:fld>
            <a:endParaRPr lang="en-US"/>
          </a:p>
        </p:txBody>
      </p:sp>
    </p:spTree>
    <p:extLst>
      <p:ext uri="{BB962C8B-B14F-4D97-AF65-F5344CB8AC3E}">
        <p14:creationId xmlns:p14="http://schemas.microsoft.com/office/powerpoint/2010/main" val="13564236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i="0" dirty="0"/>
          </a:p>
        </p:txBody>
      </p:sp>
      <p:sp>
        <p:nvSpPr>
          <p:cNvPr id="4" name="Slide Number Placeholder 3"/>
          <p:cNvSpPr>
            <a:spLocks noGrp="1"/>
          </p:cNvSpPr>
          <p:nvPr>
            <p:ph type="sldNum" sz="quarter" idx="10"/>
          </p:nvPr>
        </p:nvSpPr>
        <p:spPr/>
        <p:txBody>
          <a:bodyPr/>
          <a:lstStyle/>
          <a:p>
            <a:fld id="{A750A182-F080-BA40-A1F2-AB9B5BAA0E59}" type="slidenum">
              <a:rPr lang="en-US" smtClean="0"/>
              <a:t>1</a:t>
            </a:fld>
            <a:endParaRPr lang="en-US"/>
          </a:p>
        </p:txBody>
      </p:sp>
    </p:spTree>
    <p:extLst>
      <p:ext uri="{BB962C8B-B14F-4D97-AF65-F5344CB8AC3E}">
        <p14:creationId xmlns:p14="http://schemas.microsoft.com/office/powerpoint/2010/main" val="1924964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Friday, October 11, 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t>Friday, October 11, 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Friday, October 11, 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t>Friday, October 11, 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Friday, October 11, 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Friday, October 11, 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Friday, October 11, 19</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t>Friday, October 11, 19</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Friday, October 11, 19</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Friday, October 11, 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Friday, October 11, 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Friday, October 11, 19</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 Id="rId3" Type="http://schemas.openxmlformats.org/officeDocument/2006/relationships/image" Target="../media/image3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 Id="rId3"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avid_-_The_Death_of_Socrates.jpg"/>
          <p:cNvPicPr>
            <a:picLocks noChangeAspect="1"/>
          </p:cNvPicPr>
          <p:nvPr/>
        </p:nvPicPr>
        <p:blipFill>
          <a:blip r:embed="rId3" cstate="print">
            <a:alphaModFix amt="39000"/>
            <a:extLst>
              <a:ext uri="{28A0092B-C50C-407E-A947-70E740481C1C}">
                <a14:useLocalDpi xmlns:a14="http://schemas.microsoft.com/office/drawing/2010/main" val="0"/>
              </a:ext>
            </a:extLst>
          </a:blip>
          <a:stretch>
            <a:fillRect/>
          </a:stretch>
        </p:blipFill>
        <p:spPr>
          <a:xfrm>
            <a:off x="-1387010" y="0"/>
            <a:ext cx="10582015" cy="6950559"/>
          </a:xfrm>
          <a:prstGeom prst="rect">
            <a:avLst/>
          </a:prstGeom>
        </p:spPr>
      </p:pic>
      <p:sp>
        <p:nvSpPr>
          <p:cNvPr id="2" name="Title 1"/>
          <p:cNvSpPr>
            <a:spLocks noGrp="1"/>
          </p:cNvSpPr>
          <p:nvPr>
            <p:ph type="ctrTitle"/>
          </p:nvPr>
        </p:nvSpPr>
        <p:spPr>
          <a:xfrm>
            <a:off x="534162" y="1371600"/>
            <a:ext cx="8271481" cy="1927225"/>
          </a:xfrm>
        </p:spPr>
        <p:txBody>
          <a:bodyPr/>
          <a:lstStyle/>
          <a:p>
            <a:r>
              <a:rPr lang="en-US" sz="3200" dirty="0" smtClean="0"/>
              <a:t>coda</a:t>
            </a:r>
            <a:endParaRPr lang="en-US" sz="3200" dirty="0"/>
          </a:p>
        </p:txBody>
      </p:sp>
      <p:sp>
        <p:nvSpPr>
          <p:cNvPr id="3" name="Subtitle 2"/>
          <p:cNvSpPr>
            <a:spLocks noGrp="1"/>
          </p:cNvSpPr>
          <p:nvPr>
            <p:ph type="subTitle" idx="1"/>
          </p:nvPr>
        </p:nvSpPr>
        <p:spPr>
          <a:xfrm>
            <a:off x="534163" y="3503603"/>
            <a:ext cx="6400800" cy="1752600"/>
          </a:xfrm>
        </p:spPr>
        <p:txBody>
          <a:bodyPr/>
          <a:lstStyle/>
          <a:p>
            <a:r>
              <a:rPr lang="en-US" dirty="0" smtClean="0"/>
              <a:t>PHL 304</a:t>
            </a:r>
          </a:p>
          <a:p>
            <a:r>
              <a:rPr lang="en-US" dirty="0" smtClean="0"/>
              <a:t>Fall 2018</a:t>
            </a:r>
            <a:endParaRPr lang="en-US" dirty="0"/>
          </a:p>
        </p:txBody>
      </p:sp>
    </p:spTree>
    <p:extLst>
      <p:ext uri="{BB962C8B-B14F-4D97-AF65-F5344CB8AC3E}">
        <p14:creationId xmlns:p14="http://schemas.microsoft.com/office/powerpoint/2010/main" val="2021222673"/>
      </p:ext>
    </p:extLst>
  </p:cSld>
  <p:clrMapOvr>
    <a:masterClrMapping/>
  </p:clrMapOvr>
  <mc:AlternateContent xmlns:mc="http://schemas.openxmlformats.org/markup-compatibility/2006" xmlns:p14="http://schemas.microsoft.com/office/powerpoint/2010/main">
    <mc:Choice Requires="p14">
      <p:transition p14:dur="0" advTm="902"/>
    </mc:Choice>
    <mc:Fallback xmlns="">
      <p:transition xmlns:p14="http://schemas.microsoft.com/office/powerpoint/2010/main" advTm="902"/>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8-12-17 at 4.22.0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650182"/>
          </a:xfrm>
          <a:prstGeom prst="rect">
            <a:avLst/>
          </a:prstGeom>
        </p:spPr>
      </p:pic>
    </p:spTree>
    <p:extLst>
      <p:ext uri="{BB962C8B-B14F-4D97-AF65-F5344CB8AC3E}">
        <p14:creationId xmlns:p14="http://schemas.microsoft.com/office/powerpoint/2010/main" val="258935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8-12-17 at 4.22.1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59201"/>
            <a:ext cx="9144000" cy="5533869"/>
          </a:xfrm>
          <a:prstGeom prst="rect">
            <a:avLst/>
          </a:prstGeom>
        </p:spPr>
      </p:pic>
    </p:spTree>
    <p:extLst>
      <p:ext uri="{BB962C8B-B14F-4D97-AF65-F5344CB8AC3E}">
        <p14:creationId xmlns:p14="http://schemas.microsoft.com/office/powerpoint/2010/main" val="3149372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8-12-17 at 4.22.2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1118"/>
            <a:ext cx="9144000" cy="5797420"/>
          </a:xfrm>
          <a:prstGeom prst="rect">
            <a:avLst/>
          </a:prstGeom>
        </p:spPr>
      </p:pic>
    </p:spTree>
    <p:extLst>
      <p:ext uri="{BB962C8B-B14F-4D97-AF65-F5344CB8AC3E}">
        <p14:creationId xmlns:p14="http://schemas.microsoft.com/office/powerpoint/2010/main" val="3149372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8-12-10 at 1.24.41 AM.png"/>
          <p:cNvPicPr>
            <a:picLocks noChangeAspect="1"/>
          </p:cNvPicPr>
          <p:nvPr/>
        </p:nvPicPr>
        <p:blipFill rotWithShape="1">
          <a:blip r:embed="rId2">
            <a:extLst>
              <a:ext uri="{28A0092B-C50C-407E-A947-70E740481C1C}">
                <a14:useLocalDpi xmlns:a14="http://schemas.microsoft.com/office/drawing/2010/main" val="0"/>
              </a:ext>
            </a:extLst>
          </a:blip>
          <a:srcRect l="33307" r="13481" b="62273"/>
          <a:stretch/>
        </p:blipFill>
        <p:spPr>
          <a:xfrm>
            <a:off x="4775221" y="2578461"/>
            <a:ext cx="539509" cy="778666"/>
          </a:xfrm>
          <a:prstGeom prst="rect">
            <a:avLst/>
          </a:prstGeom>
        </p:spPr>
      </p:pic>
      <p:sp>
        <p:nvSpPr>
          <p:cNvPr id="6" name="TextBox 5"/>
          <p:cNvSpPr txBox="1"/>
          <p:nvPr/>
        </p:nvSpPr>
        <p:spPr>
          <a:xfrm>
            <a:off x="5314730" y="2230648"/>
            <a:ext cx="3637219" cy="4524316"/>
          </a:xfrm>
          <a:prstGeom prst="rect">
            <a:avLst/>
          </a:prstGeom>
          <a:noFill/>
        </p:spPr>
        <p:txBody>
          <a:bodyPr wrap="square" rtlCol="0">
            <a:spAutoFit/>
          </a:bodyPr>
          <a:lstStyle/>
          <a:p>
            <a:r>
              <a:rPr lang="en-US" dirty="0"/>
              <a:t>If one has the financial resources to properly raise a family and doesn’t already have a large number of children, it is morally permissible to bring a child into existence. </a:t>
            </a:r>
            <a:endParaRPr lang="en-US" dirty="0" smtClean="0"/>
          </a:p>
          <a:p>
            <a:endParaRPr lang="en-US" dirty="0"/>
          </a:p>
          <a:p>
            <a:r>
              <a:rPr lang="en-US" dirty="0"/>
              <a:t>Children are a gift and bringing a child into existence is almost always a good thing. </a:t>
            </a:r>
            <a:endParaRPr lang="en-US" dirty="0" smtClean="0"/>
          </a:p>
          <a:p>
            <a:endParaRPr lang="en-US" dirty="0"/>
          </a:p>
          <a:p>
            <a:r>
              <a:rPr lang="en-US" dirty="0"/>
              <a:t>It is almost always wrong to intentionally bring a child into existence. </a:t>
            </a:r>
            <a:endParaRPr lang="en-US" dirty="0" smtClean="0"/>
          </a:p>
          <a:p>
            <a:endParaRPr lang="en-US" dirty="0"/>
          </a:p>
          <a:p>
            <a:r>
              <a:rPr lang="en-US" dirty="0"/>
              <a:t>Undecided </a:t>
            </a:r>
          </a:p>
        </p:txBody>
      </p:sp>
      <p:sp>
        <p:nvSpPr>
          <p:cNvPr id="7" name="TextBox 6"/>
          <p:cNvSpPr txBox="1"/>
          <p:nvPr/>
        </p:nvSpPr>
        <p:spPr>
          <a:xfrm>
            <a:off x="184999" y="1524000"/>
            <a:ext cx="8766950" cy="461665"/>
          </a:xfrm>
          <a:prstGeom prst="rect">
            <a:avLst/>
          </a:prstGeom>
          <a:noFill/>
        </p:spPr>
        <p:txBody>
          <a:bodyPr wrap="square" rtlCol="0">
            <a:spAutoFit/>
          </a:bodyPr>
          <a:lstStyle/>
          <a:p>
            <a:r>
              <a:rPr lang="en-US" sz="2400" dirty="0"/>
              <a:t>What best describes your current stance on procreation?</a:t>
            </a:r>
          </a:p>
        </p:txBody>
      </p:sp>
      <p:pic>
        <p:nvPicPr>
          <p:cNvPr id="11" name="Picture 10" descr="Screen Shot 2018-12-10 at 1.24.41 AM.png"/>
          <p:cNvPicPr>
            <a:picLocks noChangeAspect="1"/>
          </p:cNvPicPr>
          <p:nvPr/>
        </p:nvPicPr>
        <p:blipFill rotWithShape="1">
          <a:blip r:embed="rId2">
            <a:extLst>
              <a:ext uri="{28A0092B-C50C-407E-A947-70E740481C1C}">
                <a14:useLocalDpi xmlns:a14="http://schemas.microsoft.com/office/drawing/2010/main" val="0"/>
              </a:ext>
            </a:extLst>
          </a:blip>
          <a:srcRect l="35922" t="38396" r="13481" b="34254"/>
          <a:stretch/>
        </p:blipFill>
        <p:spPr>
          <a:xfrm>
            <a:off x="4858442" y="4296295"/>
            <a:ext cx="512986" cy="564477"/>
          </a:xfrm>
          <a:prstGeom prst="rect">
            <a:avLst/>
          </a:prstGeom>
        </p:spPr>
      </p:pic>
      <p:pic>
        <p:nvPicPr>
          <p:cNvPr id="12" name="Picture 11" descr="Screen Shot 2018-12-10 at 1.24.41 AM.png"/>
          <p:cNvPicPr>
            <a:picLocks noChangeAspect="1"/>
          </p:cNvPicPr>
          <p:nvPr/>
        </p:nvPicPr>
        <p:blipFill rotWithShape="1">
          <a:blip r:embed="rId2">
            <a:extLst>
              <a:ext uri="{28A0092B-C50C-407E-A947-70E740481C1C}">
                <a14:useLocalDpi xmlns:a14="http://schemas.microsoft.com/office/drawing/2010/main" val="0"/>
              </a:ext>
            </a:extLst>
          </a:blip>
          <a:srcRect l="22482" t="67714" r="13481"/>
          <a:stretch/>
        </p:blipFill>
        <p:spPr>
          <a:xfrm>
            <a:off x="4722175" y="5422210"/>
            <a:ext cx="649253" cy="666377"/>
          </a:xfrm>
          <a:prstGeom prst="rect">
            <a:avLst/>
          </a:prstGeom>
        </p:spPr>
      </p:pic>
      <p:pic>
        <p:nvPicPr>
          <p:cNvPr id="10" name="Picture 9" descr="Screen Shot 2018-12-10 at 1.36.13 AM.png"/>
          <p:cNvPicPr>
            <a:picLocks noChangeAspect="1"/>
          </p:cNvPicPr>
          <p:nvPr/>
        </p:nvPicPr>
        <p:blipFill rotWithShape="1">
          <a:blip r:embed="rId3">
            <a:extLst>
              <a:ext uri="{28A0092B-C50C-407E-A947-70E740481C1C}">
                <a14:useLocalDpi xmlns:a14="http://schemas.microsoft.com/office/drawing/2010/main" val="0"/>
              </a:ext>
            </a:extLst>
          </a:blip>
          <a:srcRect l="22307" t="84577" r="14207" b="3036"/>
          <a:stretch/>
        </p:blipFill>
        <p:spPr>
          <a:xfrm>
            <a:off x="4858443" y="6280641"/>
            <a:ext cx="512986" cy="474323"/>
          </a:xfrm>
          <a:prstGeom prst="rect">
            <a:avLst/>
          </a:prstGeom>
        </p:spPr>
      </p:pic>
      <p:pic>
        <p:nvPicPr>
          <p:cNvPr id="2" name="Picture 1" descr="Screen Shot 2018-12-10 at 1.40.09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999" y="1985665"/>
            <a:ext cx="2463370" cy="2569894"/>
          </a:xfrm>
          <a:prstGeom prst="rect">
            <a:avLst/>
          </a:prstGeom>
        </p:spPr>
      </p:pic>
      <p:pic>
        <p:nvPicPr>
          <p:cNvPr id="3" name="Picture 2" descr="Screen Shot 2018-12-10 at 1.40.18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07815" y="4224298"/>
            <a:ext cx="2490917" cy="2530666"/>
          </a:xfrm>
          <a:prstGeom prst="rect">
            <a:avLst/>
          </a:prstGeom>
        </p:spPr>
      </p:pic>
    </p:spTree>
    <p:extLst>
      <p:ext uri="{BB962C8B-B14F-4D97-AF65-F5344CB8AC3E}">
        <p14:creationId xmlns:p14="http://schemas.microsoft.com/office/powerpoint/2010/main" val="23814344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8-12-10 at 1.24.41 AM.png"/>
          <p:cNvPicPr>
            <a:picLocks noChangeAspect="1"/>
          </p:cNvPicPr>
          <p:nvPr/>
        </p:nvPicPr>
        <p:blipFill rotWithShape="1">
          <a:blip r:embed="rId2">
            <a:extLst>
              <a:ext uri="{28A0092B-C50C-407E-A947-70E740481C1C}">
                <a14:useLocalDpi xmlns:a14="http://schemas.microsoft.com/office/drawing/2010/main" val="0"/>
              </a:ext>
            </a:extLst>
          </a:blip>
          <a:srcRect l="33307" r="13481" b="62273"/>
          <a:stretch/>
        </p:blipFill>
        <p:spPr>
          <a:xfrm>
            <a:off x="4775221" y="2776252"/>
            <a:ext cx="539509" cy="778666"/>
          </a:xfrm>
          <a:prstGeom prst="rect">
            <a:avLst/>
          </a:prstGeom>
        </p:spPr>
      </p:pic>
      <p:sp>
        <p:nvSpPr>
          <p:cNvPr id="6" name="TextBox 5"/>
          <p:cNvSpPr txBox="1"/>
          <p:nvPr/>
        </p:nvSpPr>
        <p:spPr>
          <a:xfrm>
            <a:off x="5314730" y="2967794"/>
            <a:ext cx="3637219" cy="3416320"/>
          </a:xfrm>
          <a:prstGeom prst="rect">
            <a:avLst/>
          </a:prstGeom>
          <a:noFill/>
        </p:spPr>
        <p:txBody>
          <a:bodyPr wrap="square" rtlCol="0">
            <a:spAutoFit/>
          </a:bodyPr>
          <a:lstStyle/>
          <a:p>
            <a:r>
              <a:rPr lang="en-US" dirty="0"/>
              <a:t>Yes, the average US citizen is morally obligated to do that. </a:t>
            </a:r>
          </a:p>
          <a:p>
            <a:endParaRPr lang="en-US" dirty="0" smtClean="0"/>
          </a:p>
          <a:p>
            <a:endParaRPr lang="en-US" dirty="0"/>
          </a:p>
          <a:p>
            <a:endParaRPr lang="en-US" dirty="0" smtClean="0"/>
          </a:p>
          <a:p>
            <a:endParaRPr lang="en-US" dirty="0"/>
          </a:p>
          <a:p>
            <a:r>
              <a:rPr lang="en-US" dirty="0" smtClean="0"/>
              <a:t>No</a:t>
            </a:r>
            <a:r>
              <a:rPr lang="en-US" dirty="0"/>
              <a:t>, the average US citizen is not morally obligated to do that. </a:t>
            </a:r>
          </a:p>
          <a:p>
            <a:endParaRPr lang="en-US" dirty="0" smtClean="0"/>
          </a:p>
          <a:p>
            <a:endParaRPr lang="en-US" dirty="0"/>
          </a:p>
          <a:p>
            <a:endParaRPr lang="en-US" dirty="0" smtClean="0"/>
          </a:p>
          <a:p>
            <a:r>
              <a:rPr lang="en-US" dirty="0" smtClean="0"/>
              <a:t>Undecided </a:t>
            </a:r>
            <a:endParaRPr lang="en-US" dirty="0"/>
          </a:p>
        </p:txBody>
      </p:sp>
      <p:sp>
        <p:nvSpPr>
          <p:cNvPr id="7" name="TextBox 6"/>
          <p:cNvSpPr txBox="1"/>
          <p:nvPr/>
        </p:nvSpPr>
        <p:spPr>
          <a:xfrm>
            <a:off x="185000" y="785338"/>
            <a:ext cx="8766950" cy="1200328"/>
          </a:xfrm>
          <a:prstGeom prst="rect">
            <a:avLst/>
          </a:prstGeom>
          <a:noFill/>
        </p:spPr>
        <p:txBody>
          <a:bodyPr wrap="square" rtlCol="0">
            <a:spAutoFit/>
          </a:bodyPr>
          <a:lstStyle/>
          <a:p>
            <a:r>
              <a:rPr lang="en-US" sz="2400" dirty="0"/>
              <a:t>Is the average US citizen who has a stable income morally obligated to donate at least 10 percent of their income to charities aimed at alleviating global poverty? </a:t>
            </a:r>
          </a:p>
        </p:txBody>
      </p:sp>
      <p:pic>
        <p:nvPicPr>
          <p:cNvPr id="11" name="Picture 10" descr="Screen Shot 2018-12-10 at 1.24.41 AM.png"/>
          <p:cNvPicPr>
            <a:picLocks noChangeAspect="1"/>
          </p:cNvPicPr>
          <p:nvPr/>
        </p:nvPicPr>
        <p:blipFill rotWithShape="1">
          <a:blip r:embed="rId2">
            <a:extLst>
              <a:ext uri="{28A0092B-C50C-407E-A947-70E740481C1C}">
                <a14:useLocalDpi xmlns:a14="http://schemas.microsoft.com/office/drawing/2010/main" val="0"/>
              </a:ext>
            </a:extLst>
          </a:blip>
          <a:srcRect l="35922" t="38396" r="13481" b="34254"/>
          <a:stretch/>
        </p:blipFill>
        <p:spPr>
          <a:xfrm>
            <a:off x="4775221" y="4578534"/>
            <a:ext cx="512986" cy="564477"/>
          </a:xfrm>
          <a:prstGeom prst="rect">
            <a:avLst/>
          </a:prstGeom>
        </p:spPr>
      </p:pic>
      <p:pic>
        <p:nvPicPr>
          <p:cNvPr id="12" name="Picture 11" descr="Screen Shot 2018-12-10 at 1.24.41 AM.png"/>
          <p:cNvPicPr>
            <a:picLocks noChangeAspect="1"/>
          </p:cNvPicPr>
          <p:nvPr/>
        </p:nvPicPr>
        <p:blipFill rotWithShape="1">
          <a:blip r:embed="rId2">
            <a:extLst>
              <a:ext uri="{28A0092B-C50C-407E-A947-70E740481C1C}">
                <a14:useLocalDpi xmlns:a14="http://schemas.microsoft.com/office/drawing/2010/main" val="0"/>
              </a:ext>
            </a:extLst>
          </a:blip>
          <a:srcRect l="22482" t="67714" r="13481"/>
          <a:stretch/>
        </p:blipFill>
        <p:spPr>
          <a:xfrm>
            <a:off x="4722175" y="5923967"/>
            <a:ext cx="649253" cy="666377"/>
          </a:xfrm>
          <a:prstGeom prst="rect">
            <a:avLst/>
          </a:prstGeom>
        </p:spPr>
      </p:pic>
      <p:pic>
        <p:nvPicPr>
          <p:cNvPr id="2" name="Picture 1" descr="Screen Shot 2018-12-10 at 1.46.4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000" y="2089334"/>
            <a:ext cx="2413000" cy="2489200"/>
          </a:xfrm>
          <a:prstGeom prst="rect">
            <a:avLst/>
          </a:prstGeom>
        </p:spPr>
      </p:pic>
      <p:pic>
        <p:nvPicPr>
          <p:cNvPr id="3" name="Picture 2" descr="Screen Shot 2018-12-10 at 1.46.51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2287" y="4330700"/>
            <a:ext cx="2463800" cy="2527300"/>
          </a:xfrm>
          <a:prstGeom prst="rect">
            <a:avLst/>
          </a:prstGeom>
        </p:spPr>
      </p:pic>
    </p:spTree>
    <p:extLst>
      <p:ext uri="{BB962C8B-B14F-4D97-AF65-F5344CB8AC3E}">
        <p14:creationId xmlns:p14="http://schemas.microsoft.com/office/powerpoint/2010/main" val="24411785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8-12-10 at 1.24.41 AM.png"/>
          <p:cNvPicPr>
            <a:picLocks noChangeAspect="1"/>
          </p:cNvPicPr>
          <p:nvPr/>
        </p:nvPicPr>
        <p:blipFill rotWithShape="1">
          <a:blip r:embed="rId2">
            <a:extLst>
              <a:ext uri="{28A0092B-C50C-407E-A947-70E740481C1C}">
                <a14:useLocalDpi xmlns:a14="http://schemas.microsoft.com/office/drawing/2010/main" val="0"/>
              </a:ext>
            </a:extLst>
          </a:blip>
          <a:srcRect l="33307" r="13481" b="62273"/>
          <a:stretch/>
        </p:blipFill>
        <p:spPr>
          <a:xfrm>
            <a:off x="4748698" y="2386919"/>
            <a:ext cx="539509" cy="778666"/>
          </a:xfrm>
          <a:prstGeom prst="rect">
            <a:avLst/>
          </a:prstGeom>
        </p:spPr>
      </p:pic>
      <p:sp>
        <p:nvSpPr>
          <p:cNvPr id="6" name="TextBox 5"/>
          <p:cNvSpPr txBox="1"/>
          <p:nvPr/>
        </p:nvSpPr>
        <p:spPr>
          <a:xfrm>
            <a:off x="5288207" y="2133743"/>
            <a:ext cx="3637219" cy="5078314"/>
          </a:xfrm>
          <a:prstGeom prst="rect">
            <a:avLst/>
          </a:prstGeom>
          <a:noFill/>
        </p:spPr>
        <p:txBody>
          <a:bodyPr wrap="square" rtlCol="0">
            <a:spAutoFit/>
          </a:bodyPr>
          <a:lstStyle/>
          <a:p>
            <a:r>
              <a:rPr lang="en-US" dirty="0"/>
              <a:t>Yes, once the decision is made, it would be wrong to refrain from picking the option(s) that will bring about the most good in the world</a:t>
            </a:r>
            <a:r>
              <a:rPr lang="en-US" dirty="0" smtClean="0"/>
              <a:t>.</a:t>
            </a:r>
          </a:p>
          <a:p>
            <a:endParaRPr lang="en-US" dirty="0" smtClean="0"/>
          </a:p>
          <a:p>
            <a:r>
              <a:rPr lang="en-US" dirty="0"/>
              <a:t>No, because it is morally permissible to donate one's money to a cause with which one has a personal connection, even if there are alternatives that are proven to produce more good in the world</a:t>
            </a:r>
            <a:r>
              <a:rPr lang="en-US" dirty="0" smtClean="0"/>
              <a:t>.</a:t>
            </a:r>
          </a:p>
          <a:p>
            <a:endParaRPr lang="en-US" dirty="0"/>
          </a:p>
          <a:p>
            <a:endParaRPr lang="en-US" dirty="0" smtClean="0"/>
          </a:p>
          <a:p>
            <a:r>
              <a:rPr lang="en-US" dirty="0" smtClean="0"/>
              <a:t>Undecided</a:t>
            </a:r>
            <a:endParaRPr lang="en-US" dirty="0"/>
          </a:p>
          <a:p>
            <a:endParaRPr lang="en-US" dirty="0" smtClean="0"/>
          </a:p>
          <a:p>
            <a:endParaRPr lang="en-US" dirty="0"/>
          </a:p>
          <a:p>
            <a:endParaRPr lang="en-US" dirty="0"/>
          </a:p>
        </p:txBody>
      </p:sp>
      <p:sp>
        <p:nvSpPr>
          <p:cNvPr id="7" name="TextBox 6"/>
          <p:cNvSpPr txBox="1"/>
          <p:nvPr/>
        </p:nvSpPr>
        <p:spPr>
          <a:xfrm>
            <a:off x="185000" y="564083"/>
            <a:ext cx="8766950" cy="1569660"/>
          </a:xfrm>
          <a:prstGeom prst="rect">
            <a:avLst/>
          </a:prstGeom>
          <a:noFill/>
        </p:spPr>
        <p:txBody>
          <a:bodyPr wrap="square" rtlCol="0">
            <a:spAutoFit/>
          </a:bodyPr>
          <a:lstStyle/>
          <a:p>
            <a:r>
              <a:rPr lang="en-US" sz="2400" dirty="0"/>
              <a:t>Once an individual decides to donate money to charity, is that individual morally obligated to pick whichever organization (or set of organizations) will bring about the most good in the world?</a:t>
            </a:r>
          </a:p>
        </p:txBody>
      </p:sp>
      <p:pic>
        <p:nvPicPr>
          <p:cNvPr id="11" name="Picture 10" descr="Screen Shot 2018-12-10 at 1.24.41 AM.png"/>
          <p:cNvPicPr>
            <a:picLocks noChangeAspect="1"/>
          </p:cNvPicPr>
          <p:nvPr/>
        </p:nvPicPr>
        <p:blipFill rotWithShape="1">
          <a:blip r:embed="rId2">
            <a:extLst>
              <a:ext uri="{28A0092B-C50C-407E-A947-70E740481C1C}">
                <a14:useLocalDpi xmlns:a14="http://schemas.microsoft.com/office/drawing/2010/main" val="0"/>
              </a:ext>
            </a:extLst>
          </a:blip>
          <a:srcRect l="35922" t="38396" r="13481" b="34254"/>
          <a:stretch/>
        </p:blipFill>
        <p:spPr>
          <a:xfrm>
            <a:off x="4775221" y="4048461"/>
            <a:ext cx="512986" cy="564477"/>
          </a:xfrm>
          <a:prstGeom prst="rect">
            <a:avLst/>
          </a:prstGeom>
        </p:spPr>
      </p:pic>
      <p:pic>
        <p:nvPicPr>
          <p:cNvPr id="12" name="Picture 11" descr="Screen Shot 2018-12-10 at 1.24.41 AM.png"/>
          <p:cNvPicPr>
            <a:picLocks noChangeAspect="1"/>
          </p:cNvPicPr>
          <p:nvPr/>
        </p:nvPicPr>
        <p:blipFill rotWithShape="1">
          <a:blip r:embed="rId2">
            <a:extLst>
              <a:ext uri="{28A0092B-C50C-407E-A947-70E740481C1C}">
                <a14:useLocalDpi xmlns:a14="http://schemas.microsoft.com/office/drawing/2010/main" val="0"/>
              </a:ext>
            </a:extLst>
          </a:blip>
          <a:srcRect l="22482" t="67714" r="13481"/>
          <a:stretch/>
        </p:blipFill>
        <p:spPr>
          <a:xfrm>
            <a:off x="4722175" y="5885943"/>
            <a:ext cx="649253" cy="666377"/>
          </a:xfrm>
          <a:prstGeom prst="rect">
            <a:avLst/>
          </a:prstGeom>
        </p:spPr>
      </p:pic>
      <p:pic>
        <p:nvPicPr>
          <p:cNvPr id="5" name="Picture 4" descr="Screen Shot 2018-12-10 at 2.28.3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000" y="2174538"/>
            <a:ext cx="2463800" cy="2438400"/>
          </a:xfrm>
          <a:prstGeom prst="rect">
            <a:avLst/>
          </a:prstGeom>
        </p:spPr>
      </p:pic>
      <p:pic>
        <p:nvPicPr>
          <p:cNvPr id="8" name="Picture 7" descr="Screen Shot 2018-12-10 at 2.29.03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5103" y="4356815"/>
            <a:ext cx="2476500" cy="2400300"/>
          </a:xfrm>
          <a:prstGeom prst="rect">
            <a:avLst/>
          </a:prstGeom>
        </p:spPr>
      </p:pic>
    </p:spTree>
    <p:extLst>
      <p:ext uri="{BB962C8B-B14F-4D97-AF65-F5344CB8AC3E}">
        <p14:creationId xmlns:p14="http://schemas.microsoft.com/office/powerpoint/2010/main" val="3879299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1677" y="1358370"/>
            <a:ext cx="8766950" cy="1569660"/>
          </a:xfrm>
          <a:prstGeom prst="rect">
            <a:avLst/>
          </a:prstGeom>
          <a:noFill/>
        </p:spPr>
        <p:txBody>
          <a:bodyPr wrap="square" rtlCol="0">
            <a:spAutoFit/>
          </a:bodyPr>
          <a:lstStyle/>
          <a:p>
            <a:r>
              <a:rPr lang="en-US" sz="2400" dirty="0"/>
              <a:t>Are nations like the United States morally obligated to implement policies aimed at radically reducing CO2 emissions to the atmosphere in order to address the threat of climate change?</a:t>
            </a:r>
          </a:p>
        </p:txBody>
      </p:sp>
      <p:pic>
        <p:nvPicPr>
          <p:cNvPr id="2" name="Picture 1" descr="Screen Shot 2018-12-10 at 2.33.4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0949" y="3881055"/>
            <a:ext cx="2207678" cy="1612349"/>
          </a:xfrm>
          <a:prstGeom prst="rect">
            <a:avLst/>
          </a:prstGeom>
        </p:spPr>
      </p:pic>
      <p:pic>
        <p:nvPicPr>
          <p:cNvPr id="6" name="Picture 5" descr="Screen Shot 2018-12-10 at 2.32.4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504" y="3256712"/>
            <a:ext cx="3055087" cy="3007599"/>
          </a:xfrm>
          <a:prstGeom prst="rect">
            <a:avLst/>
          </a:prstGeom>
        </p:spPr>
      </p:pic>
      <p:pic>
        <p:nvPicPr>
          <p:cNvPr id="7" name="Picture 6" descr="Screen Shot 2018-12-10 at 2.32.57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4395" y="3339977"/>
            <a:ext cx="2986554" cy="2924334"/>
          </a:xfrm>
          <a:prstGeom prst="rect">
            <a:avLst/>
          </a:prstGeom>
        </p:spPr>
      </p:pic>
    </p:spTree>
    <p:extLst>
      <p:ext uri="{BB962C8B-B14F-4D97-AF65-F5344CB8AC3E}">
        <p14:creationId xmlns:p14="http://schemas.microsoft.com/office/powerpoint/2010/main" val="27632298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1677" y="1358370"/>
            <a:ext cx="8766950" cy="830997"/>
          </a:xfrm>
          <a:prstGeom prst="rect">
            <a:avLst/>
          </a:prstGeom>
          <a:noFill/>
        </p:spPr>
        <p:txBody>
          <a:bodyPr wrap="square" rtlCol="0">
            <a:spAutoFit/>
          </a:bodyPr>
          <a:lstStyle/>
          <a:p>
            <a:r>
              <a:rPr lang="en-US" sz="2400" dirty="0"/>
              <a:t>Should universities implement affirmative action policies (e.g., by using race as a factor in admissions)?</a:t>
            </a:r>
          </a:p>
        </p:txBody>
      </p:sp>
      <p:pic>
        <p:nvPicPr>
          <p:cNvPr id="2" name="Picture 1" descr="Screen Shot 2018-12-10 at 2.33.4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0949" y="3881055"/>
            <a:ext cx="2207678" cy="1612349"/>
          </a:xfrm>
          <a:prstGeom prst="rect">
            <a:avLst/>
          </a:prstGeom>
        </p:spPr>
      </p:pic>
      <p:pic>
        <p:nvPicPr>
          <p:cNvPr id="3" name="Picture 2" descr="Screen Shot 2018-12-10 at 2.36.0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966" y="3339977"/>
            <a:ext cx="3065834" cy="2924334"/>
          </a:xfrm>
          <a:prstGeom prst="rect">
            <a:avLst/>
          </a:prstGeom>
        </p:spPr>
      </p:pic>
      <p:pic>
        <p:nvPicPr>
          <p:cNvPr id="4" name="Picture 3" descr="Screen Shot 2018-12-10 at 2.36.17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7128" y="3339977"/>
            <a:ext cx="2924334" cy="2924334"/>
          </a:xfrm>
          <a:prstGeom prst="rect">
            <a:avLst/>
          </a:prstGeom>
        </p:spPr>
      </p:pic>
    </p:spTree>
    <p:extLst>
      <p:ext uri="{BB962C8B-B14F-4D97-AF65-F5344CB8AC3E}">
        <p14:creationId xmlns:p14="http://schemas.microsoft.com/office/powerpoint/2010/main" val="3283201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8-12-10 at 2.41.4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0943"/>
            <a:ext cx="9144000" cy="3118809"/>
          </a:xfrm>
          <a:prstGeom prst="rect">
            <a:avLst/>
          </a:prstGeom>
        </p:spPr>
      </p:pic>
      <p:pic>
        <p:nvPicPr>
          <p:cNvPr id="5" name="Picture 4" descr="Screen Shot 2018-12-10 at 2.41.5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69752"/>
            <a:ext cx="9006151" cy="3100478"/>
          </a:xfrm>
          <a:prstGeom prst="rect">
            <a:avLst/>
          </a:prstGeom>
        </p:spPr>
      </p:pic>
      <p:pic>
        <p:nvPicPr>
          <p:cNvPr id="6" name="Picture 5" descr="Screen Shot 2018-12-10 at 2.41.49 AM.png"/>
          <p:cNvPicPr>
            <a:picLocks noChangeAspect="1"/>
          </p:cNvPicPr>
          <p:nvPr/>
        </p:nvPicPr>
        <p:blipFill rotWithShape="1">
          <a:blip r:embed="rId2">
            <a:extLst>
              <a:ext uri="{28A0092B-C50C-407E-A947-70E740481C1C}">
                <a14:useLocalDpi xmlns:a14="http://schemas.microsoft.com/office/drawing/2010/main" val="0"/>
              </a:ext>
            </a:extLst>
          </a:blip>
          <a:srcRect l="13318" t="32087" r="68227" b="13258"/>
          <a:stretch/>
        </p:blipFill>
        <p:spPr>
          <a:xfrm>
            <a:off x="842167" y="1219943"/>
            <a:ext cx="2365961" cy="2389751"/>
          </a:xfrm>
          <a:prstGeom prst="rect">
            <a:avLst/>
          </a:prstGeom>
        </p:spPr>
      </p:pic>
      <p:pic>
        <p:nvPicPr>
          <p:cNvPr id="7" name="Picture 6" descr="Screen Shot 2018-12-10 at 2.41.58 AM.png"/>
          <p:cNvPicPr>
            <a:picLocks noChangeAspect="1"/>
          </p:cNvPicPr>
          <p:nvPr/>
        </p:nvPicPr>
        <p:blipFill rotWithShape="1">
          <a:blip r:embed="rId3">
            <a:extLst>
              <a:ext uri="{28A0092B-C50C-407E-A947-70E740481C1C}">
                <a14:useLocalDpi xmlns:a14="http://schemas.microsoft.com/office/drawing/2010/main" val="0"/>
              </a:ext>
            </a:extLst>
          </a:blip>
          <a:srcRect l="13707" t="34633" r="67369" b="11467"/>
          <a:stretch/>
        </p:blipFill>
        <p:spPr>
          <a:xfrm>
            <a:off x="842167" y="4378424"/>
            <a:ext cx="2528782" cy="2479575"/>
          </a:xfrm>
          <a:prstGeom prst="rect">
            <a:avLst/>
          </a:prstGeom>
        </p:spPr>
      </p:pic>
    </p:spTree>
    <p:extLst>
      <p:ext uri="{BB962C8B-B14F-4D97-AF65-F5344CB8AC3E}">
        <p14:creationId xmlns:p14="http://schemas.microsoft.com/office/powerpoint/2010/main" val="14655435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8-12-10 at 2.42.0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5775"/>
            <a:ext cx="9144000" cy="3383769"/>
          </a:xfrm>
          <a:prstGeom prst="rect">
            <a:avLst/>
          </a:prstGeom>
        </p:spPr>
      </p:pic>
      <p:pic>
        <p:nvPicPr>
          <p:cNvPr id="5" name="Picture 4" descr="Screen Shot 2018-12-10 at 2.42.1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529544"/>
            <a:ext cx="9144000" cy="3360873"/>
          </a:xfrm>
          <a:prstGeom prst="rect">
            <a:avLst/>
          </a:prstGeom>
        </p:spPr>
      </p:pic>
      <p:pic>
        <p:nvPicPr>
          <p:cNvPr id="6" name="Picture 5" descr="Screen Shot 2018-12-10 at 2.42.08 AM.png"/>
          <p:cNvPicPr>
            <a:picLocks noChangeAspect="1"/>
          </p:cNvPicPr>
          <p:nvPr/>
        </p:nvPicPr>
        <p:blipFill rotWithShape="1">
          <a:blip r:embed="rId2">
            <a:extLst>
              <a:ext uri="{28A0092B-C50C-407E-A947-70E740481C1C}">
                <a14:useLocalDpi xmlns:a14="http://schemas.microsoft.com/office/drawing/2010/main" val="0"/>
              </a:ext>
            </a:extLst>
          </a:blip>
          <a:srcRect l="13318" t="36625" r="69323" b="13989"/>
          <a:stretch/>
        </p:blipFill>
        <p:spPr>
          <a:xfrm>
            <a:off x="785323" y="1086250"/>
            <a:ext cx="2456223" cy="2585892"/>
          </a:xfrm>
          <a:prstGeom prst="rect">
            <a:avLst/>
          </a:prstGeom>
        </p:spPr>
      </p:pic>
      <p:pic>
        <p:nvPicPr>
          <p:cNvPr id="7" name="Picture 6" descr="Screen Shot 2018-12-10 at 2.42.16 AM.png"/>
          <p:cNvPicPr>
            <a:picLocks noChangeAspect="1"/>
          </p:cNvPicPr>
          <p:nvPr/>
        </p:nvPicPr>
        <p:blipFill rotWithShape="1">
          <a:blip r:embed="rId3">
            <a:extLst>
              <a:ext uri="{28A0092B-C50C-407E-A947-70E740481C1C}">
                <a14:useLocalDpi xmlns:a14="http://schemas.microsoft.com/office/drawing/2010/main" val="0"/>
              </a:ext>
            </a:extLst>
          </a:blip>
          <a:srcRect l="14232" t="40097" r="66643" b="11326"/>
          <a:stretch/>
        </p:blipFill>
        <p:spPr>
          <a:xfrm>
            <a:off x="918995" y="4378424"/>
            <a:ext cx="2656021" cy="2479575"/>
          </a:xfrm>
          <a:prstGeom prst="rect">
            <a:avLst/>
          </a:prstGeom>
        </p:spPr>
      </p:pic>
    </p:spTree>
    <p:extLst>
      <p:ext uri="{BB962C8B-B14F-4D97-AF65-F5344CB8AC3E}">
        <p14:creationId xmlns:p14="http://schemas.microsoft.com/office/powerpoint/2010/main" val="7600137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CLIP</a:t>
            </a:r>
            <a:endParaRPr lang="en-US" dirty="0"/>
          </a:p>
        </p:txBody>
      </p:sp>
      <p:sp>
        <p:nvSpPr>
          <p:cNvPr id="3" name="Content Placeholder 2"/>
          <p:cNvSpPr>
            <a:spLocks noGrp="1"/>
          </p:cNvSpPr>
          <p:nvPr>
            <p:ph idx="1"/>
          </p:nvPr>
        </p:nvSpPr>
        <p:spPr/>
        <p:txBody>
          <a:bodyPr/>
          <a:lstStyle/>
          <a:p>
            <a:r>
              <a:rPr lang="en-US" dirty="0"/>
              <a:t>https://</a:t>
            </a:r>
            <a:r>
              <a:rPr lang="en-US" dirty="0" err="1"/>
              <a:t>www.youtube.com</a:t>
            </a:r>
            <a:r>
              <a:rPr lang="en-US" dirty="0"/>
              <a:t>/</a:t>
            </a:r>
            <a:r>
              <a:rPr lang="en-US" dirty="0" err="1"/>
              <a:t>watch?v</a:t>
            </a:r>
            <a:r>
              <a:rPr lang="en-US" dirty="0"/>
              <a:t>=BIUKMWbKwo4</a:t>
            </a:r>
          </a:p>
        </p:txBody>
      </p:sp>
    </p:spTree>
    <p:extLst>
      <p:ext uri="{BB962C8B-B14F-4D97-AF65-F5344CB8AC3E}">
        <p14:creationId xmlns:p14="http://schemas.microsoft.com/office/powerpoint/2010/main" val="318142667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RESPONSE ANSWERS</a:t>
            </a:r>
            <a:endParaRPr lang="en-US" dirty="0"/>
          </a:p>
        </p:txBody>
      </p:sp>
      <p:sp>
        <p:nvSpPr>
          <p:cNvPr id="3" name="Content Placeholder 2"/>
          <p:cNvSpPr>
            <a:spLocks noGrp="1"/>
          </p:cNvSpPr>
          <p:nvPr>
            <p:ph idx="1"/>
          </p:nvPr>
        </p:nvSpPr>
        <p:spPr/>
        <p:txBody>
          <a:bodyPr/>
          <a:lstStyle/>
          <a:p>
            <a:r>
              <a:rPr lang="en-US" dirty="0"/>
              <a:t>“Yes, Zach mentioned in class that he is vegan. I felt this way even before he mentioned </a:t>
            </a:r>
            <a:r>
              <a:rPr lang="en-US" dirty="0" smtClean="0"/>
              <a:t>this fact </a:t>
            </a:r>
            <a:r>
              <a:rPr lang="en-US" dirty="0"/>
              <a:t>because for </a:t>
            </a:r>
            <a:r>
              <a:rPr lang="en-US"/>
              <a:t>that </a:t>
            </a:r>
            <a:r>
              <a:rPr lang="en-US" smtClean="0"/>
              <a:t>week’s </a:t>
            </a:r>
            <a:r>
              <a:rPr lang="en-US" dirty="0"/>
              <a:t>reading he assigned arguments mainly centered on why </a:t>
            </a:r>
            <a:r>
              <a:rPr lang="en-US" dirty="0" smtClean="0"/>
              <a:t>eating meat </a:t>
            </a:r>
            <a:r>
              <a:rPr lang="en-US" dirty="0"/>
              <a:t>is morally impermissible</a:t>
            </a:r>
            <a:r>
              <a:rPr lang="en-US" dirty="0" smtClean="0"/>
              <a:t>.”</a:t>
            </a:r>
            <a:endParaRPr lang="en-US" dirty="0"/>
          </a:p>
        </p:txBody>
      </p:sp>
    </p:spTree>
    <p:extLst>
      <p:ext uri="{BB962C8B-B14F-4D97-AF65-F5344CB8AC3E}">
        <p14:creationId xmlns:p14="http://schemas.microsoft.com/office/powerpoint/2010/main" val="12787532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MY INSTAGRAM</a:t>
            </a:r>
            <a:endParaRPr lang="en-US" dirty="0"/>
          </a:p>
        </p:txBody>
      </p:sp>
      <p:pic>
        <p:nvPicPr>
          <p:cNvPr id="4" name="Picture 3" descr="48356146_2245689629089484_7036641291236540416_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9867" y="1541086"/>
            <a:ext cx="4004266" cy="5005333"/>
          </a:xfrm>
          <a:prstGeom prst="rect">
            <a:avLst/>
          </a:prstGeom>
        </p:spPr>
      </p:pic>
      <p:cxnSp>
        <p:nvCxnSpPr>
          <p:cNvPr id="5" name="Straight Arrow Connector 4"/>
          <p:cNvCxnSpPr>
            <a:stCxn id="6" idx="2"/>
          </p:cNvCxnSpPr>
          <p:nvPr/>
        </p:nvCxnSpPr>
        <p:spPr>
          <a:xfrm>
            <a:off x="1481318" y="1910418"/>
            <a:ext cx="2762768" cy="206693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0394" y="1541086"/>
            <a:ext cx="1401847" cy="369332"/>
          </a:xfrm>
          <a:prstGeom prst="rect">
            <a:avLst/>
          </a:prstGeom>
          <a:noFill/>
        </p:spPr>
        <p:txBody>
          <a:bodyPr wrap="square" rtlCol="0">
            <a:spAutoFit/>
          </a:bodyPr>
          <a:lstStyle/>
          <a:p>
            <a:r>
              <a:rPr lang="en-US" dirty="0" smtClean="0"/>
              <a:t>That’s meat</a:t>
            </a:r>
            <a:endParaRPr lang="en-US" dirty="0"/>
          </a:p>
        </p:txBody>
      </p:sp>
    </p:spTree>
    <p:extLst>
      <p:ext uri="{BB962C8B-B14F-4D97-AF65-F5344CB8AC3E}">
        <p14:creationId xmlns:p14="http://schemas.microsoft.com/office/powerpoint/2010/main" val="17535217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SOME POSSIBLE EXPLANATIONS</a:t>
            </a:r>
            <a:endParaRPr lang="en-US" dirty="0"/>
          </a:p>
        </p:txBody>
      </p:sp>
      <p:sp>
        <p:nvSpPr>
          <p:cNvPr id="3" name="Content Placeholder 2"/>
          <p:cNvSpPr>
            <a:spLocks noGrp="1"/>
          </p:cNvSpPr>
          <p:nvPr>
            <p:ph idx="1"/>
          </p:nvPr>
        </p:nvSpPr>
        <p:spPr/>
        <p:txBody>
          <a:bodyPr>
            <a:normAutofit fontScale="85000" lnSpcReduction="20000"/>
          </a:bodyPr>
          <a:lstStyle/>
          <a:p>
            <a:pPr marL="457200" indent="-457200">
              <a:buFont typeface="+mj-lt"/>
              <a:buAutoNum type="arabicPeriod"/>
            </a:pPr>
            <a:r>
              <a:rPr lang="en-US" dirty="0" smtClean="0"/>
              <a:t>Zach started the course believing that it is typically wrong to purchase animal products, and he was vegan, but discussing the issue in class led him to change his mind. Now he’s no longer vegan.</a:t>
            </a:r>
          </a:p>
          <a:p>
            <a:pPr marL="457200" indent="-457200">
              <a:buFont typeface="+mj-lt"/>
              <a:buAutoNum type="arabicPeriod"/>
            </a:pPr>
            <a:r>
              <a:rPr lang="en-US" dirty="0" smtClean="0"/>
              <a:t>Zach started the course believing that it is typically permissible to purchase animal products, and he was and isn’t vegan.</a:t>
            </a:r>
          </a:p>
          <a:p>
            <a:pPr marL="457200" indent="-457200">
              <a:buFont typeface="+mj-lt"/>
              <a:buAutoNum type="arabicPeriod"/>
            </a:pPr>
            <a:r>
              <a:rPr lang="en-US" dirty="0" smtClean="0"/>
              <a:t>Zach believes that it is typically wrong to purchase animal products, but </a:t>
            </a:r>
            <a:r>
              <a:rPr lang="en-US" smtClean="0"/>
              <a:t>he sometimes does </a:t>
            </a:r>
            <a:r>
              <a:rPr lang="en-US" dirty="0" smtClean="0"/>
              <a:t>what he believes to be wrong. Arguably, Zach is both irrational</a:t>
            </a:r>
            <a:r>
              <a:rPr lang="en-US" dirty="0"/>
              <a:t> </a:t>
            </a:r>
            <a:r>
              <a:rPr lang="en-US" dirty="0" smtClean="0"/>
              <a:t>and morally blameworthy.</a:t>
            </a:r>
          </a:p>
          <a:p>
            <a:pPr marL="457200" indent="-457200">
              <a:buFont typeface="+mj-lt"/>
              <a:buAutoNum type="arabicPeriod"/>
            </a:pPr>
            <a:r>
              <a:rPr lang="en-US" dirty="0" smtClean="0"/>
              <a:t>Zach believes that it is typically wrong to purchase animal products, and he is typically vegan, but he considered the context in which the photo was taken to be atypical.</a:t>
            </a:r>
          </a:p>
          <a:p>
            <a:pPr marL="457200" indent="-457200">
              <a:buFont typeface="+mj-lt"/>
              <a:buAutoNum type="arabicPeriod"/>
            </a:pPr>
            <a:r>
              <a:rPr lang="en-US" dirty="0" smtClean="0"/>
              <a:t>Zach believes that it is typically wrong to purchase animal products, and he typically refrains from purchasing animal products. However, he doesn’t </a:t>
            </a:r>
            <a:r>
              <a:rPr lang="en-US" dirty="0"/>
              <a:t>consider all acts of eating meat to involve participating in a wrongful </a:t>
            </a:r>
            <a:r>
              <a:rPr lang="en-US" dirty="0" smtClean="0"/>
              <a:t>plan. He didn’t purchase the animal product pictured in the photo, but he did eat it.</a:t>
            </a:r>
          </a:p>
        </p:txBody>
      </p:sp>
    </p:spTree>
    <p:extLst>
      <p:ext uri="{BB962C8B-B14F-4D97-AF65-F5344CB8AC3E}">
        <p14:creationId xmlns:p14="http://schemas.microsoft.com/office/powerpoint/2010/main" val="3724662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8-12-10 at 1.07.46 AM.png"/>
          <p:cNvPicPr>
            <a:picLocks noChangeAspect="1"/>
          </p:cNvPicPr>
          <p:nvPr/>
        </p:nvPicPr>
        <p:blipFill rotWithShape="1">
          <a:blip r:embed="rId2">
            <a:extLst>
              <a:ext uri="{28A0092B-C50C-407E-A947-70E740481C1C}">
                <a14:useLocalDpi xmlns:a14="http://schemas.microsoft.com/office/drawing/2010/main" val="0"/>
              </a:ext>
            </a:extLst>
          </a:blip>
          <a:srcRect r="51136"/>
          <a:stretch/>
        </p:blipFill>
        <p:spPr>
          <a:xfrm>
            <a:off x="313554" y="1749722"/>
            <a:ext cx="8516893" cy="4511004"/>
          </a:xfrm>
          <a:prstGeom prst="rect">
            <a:avLst/>
          </a:prstGeom>
        </p:spPr>
      </p:pic>
    </p:spTree>
    <p:extLst>
      <p:ext uri="{BB962C8B-B14F-4D97-AF65-F5344CB8AC3E}">
        <p14:creationId xmlns:p14="http://schemas.microsoft.com/office/powerpoint/2010/main" val="143139541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8-12-10 at 1.07.46 AM.png"/>
          <p:cNvPicPr>
            <a:picLocks noChangeAspect="1"/>
          </p:cNvPicPr>
          <p:nvPr/>
        </p:nvPicPr>
        <p:blipFill rotWithShape="1">
          <a:blip r:embed="rId2">
            <a:extLst>
              <a:ext uri="{28A0092B-C50C-407E-A947-70E740481C1C}">
                <a14:useLocalDpi xmlns:a14="http://schemas.microsoft.com/office/drawing/2010/main" val="0"/>
              </a:ext>
            </a:extLst>
          </a:blip>
          <a:srcRect l="49083" r="167"/>
          <a:stretch/>
        </p:blipFill>
        <p:spPr>
          <a:xfrm>
            <a:off x="305715" y="1805883"/>
            <a:ext cx="8532571" cy="4351359"/>
          </a:xfrm>
          <a:prstGeom prst="rect">
            <a:avLst/>
          </a:prstGeom>
        </p:spPr>
      </p:pic>
    </p:spTree>
    <p:extLst>
      <p:ext uri="{BB962C8B-B14F-4D97-AF65-F5344CB8AC3E}">
        <p14:creationId xmlns:p14="http://schemas.microsoft.com/office/powerpoint/2010/main" val="169605568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1677" y="1358370"/>
            <a:ext cx="8766950" cy="2308324"/>
          </a:xfrm>
          <a:prstGeom prst="rect">
            <a:avLst/>
          </a:prstGeom>
          <a:noFill/>
        </p:spPr>
        <p:txBody>
          <a:bodyPr wrap="square" rtlCol="0">
            <a:spAutoFit/>
          </a:bodyPr>
          <a:lstStyle/>
          <a:p>
            <a:r>
              <a:rPr lang="en-US" sz="2400" dirty="0"/>
              <a:t>Do you agree or disagree with the following statement? </a:t>
            </a:r>
            <a:r>
              <a:rPr lang="en-US" sz="2400" dirty="0" smtClean="0"/>
              <a:t>“There </a:t>
            </a:r>
            <a:r>
              <a:rPr lang="en-US" sz="2400" dirty="0"/>
              <a:t>are true moral claims about right and wrong that in no way depend on the attitudes that people take toward those claims. For example, it is wrong to torture a human person against that person's consent just for the fun of it, and that would be true even if no one believed it and society did not endorse it</a:t>
            </a:r>
            <a:r>
              <a:rPr lang="en-US" sz="2400" dirty="0" smtClean="0"/>
              <a:t>.”</a:t>
            </a:r>
            <a:endParaRPr lang="en-US" sz="2400" dirty="0"/>
          </a:p>
        </p:txBody>
      </p:sp>
      <p:pic>
        <p:nvPicPr>
          <p:cNvPr id="6" name="Picture 5" descr="Screen Shot 2018-12-10 at 1.10.02 AM.png"/>
          <p:cNvPicPr>
            <a:picLocks noChangeAspect="1"/>
          </p:cNvPicPr>
          <p:nvPr/>
        </p:nvPicPr>
        <p:blipFill rotWithShape="1">
          <a:blip r:embed="rId2">
            <a:extLst>
              <a:ext uri="{28A0092B-C50C-407E-A947-70E740481C1C}">
                <a14:useLocalDpi xmlns:a14="http://schemas.microsoft.com/office/drawing/2010/main" val="0"/>
              </a:ext>
            </a:extLst>
          </a:blip>
          <a:srcRect r="64700"/>
          <a:stretch/>
        </p:blipFill>
        <p:spPr>
          <a:xfrm>
            <a:off x="3982129" y="3666694"/>
            <a:ext cx="2566564" cy="2808434"/>
          </a:xfrm>
          <a:prstGeom prst="rect">
            <a:avLst/>
          </a:prstGeom>
        </p:spPr>
      </p:pic>
      <p:pic>
        <p:nvPicPr>
          <p:cNvPr id="7" name="Picture 6" descr="Screen Shot 2018-12-10 at 1.10.18 AM.png"/>
          <p:cNvPicPr>
            <a:picLocks noChangeAspect="1"/>
          </p:cNvPicPr>
          <p:nvPr/>
        </p:nvPicPr>
        <p:blipFill rotWithShape="1">
          <a:blip r:embed="rId3">
            <a:extLst>
              <a:ext uri="{28A0092B-C50C-407E-A947-70E740481C1C}">
                <a14:useLocalDpi xmlns:a14="http://schemas.microsoft.com/office/drawing/2010/main" val="0"/>
              </a:ext>
            </a:extLst>
          </a:blip>
          <a:srcRect r="64060"/>
          <a:stretch/>
        </p:blipFill>
        <p:spPr>
          <a:xfrm>
            <a:off x="613976" y="3666694"/>
            <a:ext cx="2709689" cy="2802926"/>
          </a:xfrm>
          <a:prstGeom prst="rect">
            <a:avLst/>
          </a:prstGeom>
        </p:spPr>
      </p:pic>
      <p:pic>
        <p:nvPicPr>
          <p:cNvPr id="8" name="Picture 7" descr="Screen Shot 2018-12-10 at 1.10.02 AM.png"/>
          <p:cNvPicPr>
            <a:picLocks noChangeAspect="1"/>
          </p:cNvPicPr>
          <p:nvPr/>
        </p:nvPicPr>
        <p:blipFill rotWithShape="1">
          <a:blip r:embed="rId2">
            <a:extLst>
              <a:ext uri="{28A0092B-C50C-407E-A947-70E740481C1C}">
                <a14:useLocalDpi xmlns:a14="http://schemas.microsoft.com/office/drawing/2010/main" val="0"/>
              </a:ext>
            </a:extLst>
          </a:blip>
          <a:srcRect l="56223" r="25497" b="64993"/>
          <a:stretch/>
        </p:blipFill>
        <p:spPr>
          <a:xfrm>
            <a:off x="7114109" y="4391825"/>
            <a:ext cx="1572691" cy="1163361"/>
          </a:xfrm>
          <a:prstGeom prst="rect">
            <a:avLst/>
          </a:prstGeom>
        </p:spPr>
      </p:pic>
    </p:spTree>
    <p:extLst>
      <p:ext uri="{BB962C8B-B14F-4D97-AF65-F5344CB8AC3E}">
        <p14:creationId xmlns:p14="http://schemas.microsoft.com/office/powerpoint/2010/main" val="8755461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1677" y="1358370"/>
            <a:ext cx="8766950" cy="1200328"/>
          </a:xfrm>
          <a:prstGeom prst="rect">
            <a:avLst/>
          </a:prstGeom>
          <a:noFill/>
        </p:spPr>
        <p:txBody>
          <a:bodyPr wrap="square" rtlCol="0">
            <a:spAutoFit/>
          </a:bodyPr>
          <a:lstStyle/>
          <a:p>
            <a:r>
              <a:rPr lang="en-US" sz="2400" dirty="0"/>
              <a:t>What best describes your current dietary lifestyle? In answering this question, please set aside any special circumstances in which you might depart from your usual routine (e.g., holidays). </a:t>
            </a:r>
          </a:p>
        </p:txBody>
      </p:sp>
      <p:pic>
        <p:nvPicPr>
          <p:cNvPr id="3" name="Picture 2" descr="Screen Shot 2018-12-10 at 1.18.5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677" y="3140074"/>
            <a:ext cx="3258408" cy="3124238"/>
          </a:xfrm>
          <a:prstGeom prst="rect">
            <a:avLst/>
          </a:prstGeom>
        </p:spPr>
      </p:pic>
      <p:pic>
        <p:nvPicPr>
          <p:cNvPr id="4" name="Picture 3" descr="Screen Shot 2018-12-10 at 1.19.1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1144" y="3140074"/>
            <a:ext cx="3089906" cy="3124238"/>
          </a:xfrm>
          <a:prstGeom prst="rect">
            <a:avLst/>
          </a:prstGeom>
        </p:spPr>
      </p:pic>
      <p:pic>
        <p:nvPicPr>
          <p:cNvPr id="9" name="Picture 8" descr="Screen Shot 2018-12-10 at 1.20.00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3303" y="3832416"/>
            <a:ext cx="1308547" cy="1749630"/>
          </a:xfrm>
          <a:prstGeom prst="rect">
            <a:avLst/>
          </a:prstGeom>
        </p:spPr>
      </p:pic>
    </p:spTree>
    <p:extLst>
      <p:ext uri="{BB962C8B-B14F-4D97-AF65-F5344CB8AC3E}">
        <p14:creationId xmlns:p14="http://schemas.microsoft.com/office/powerpoint/2010/main" val="38940867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8-12-10 at 1.24.41 AM.png"/>
          <p:cNvPicPr>
            <a:picLocks noChangeAspect="1"/>
          </p:cNvPicPr>
          <p:nvPr/>
        </p:nvPicPr>
        <p:blipFill rotWithShape="1">
          <a:blip r:embed="rId2">
            <a:extLst>
              <a:ext uri="{28A0092B-C50C-407E-A947-70E740481C1C}">
                <a14:useLocalDpi xmlns:a14="http://schemas.microsoft.com/office/drawing/2010/main" val="0"/>
              </a:ext>
            </a:extLst>
          </a:blip>
          <a:srcRect l="33307" r="13481" b="62273"/>
          <a:stretch/>
        </p:blipFill>
        <p:spPr>
          <a:xfrm>
            <a:off x="4775221" y="2967794"/>
            <a:ext cx="539509" cy="778666"/>
          </a:xfrm>
          <a:prstGeom prst="rect">
            <a:avLst/>
          </a:prstGeom>
        </p:spPr>
      </p:pic>
      <p:sp>
        <p:nvSpPr>
          <p:cNvPr id="6" name="TextBox 5"/>
          <p:cNvSpPr txBox="1"/>
          <p:nvPr/>
        </p:nvSpPr>
        <p:spPr>
          <a:xfrm>
            <a:off x="5314730" y="2967794"/>
            <a:ext cx="3637219" cy="3416320"/>
          </a:xfrm>
          <a:prstGeom prst="rect">
            <a:avLst/>
          </a:prstGeom>
          <a:noFill/>
        </p:spPr>
        <p:txBody>
          <a:bodyPr wrap="square" rtlCol="0">
            <a:spAutoFit/>
          </a:bodyPr>
          <a:lstStyle/>
          <a:p>
            <a:r>
              <a:rPr lang="en-US" dirty="0"/>
              <a:t>Except in rare circumstance, it is morally wrong to purchase animal products, such as factory-farmed meat</a:t>
            </a:r>
            <a:r>
              <a:rPr lang="en-US" dirty="0" smtClean="0"/>
              <a:t>.</a:t>
            </a:r>
          </a:p>
          <a:p>
            <a:endParaRPr lang="en-US" dirty="0"/>
          </a:p>
          <a:p>
            <a:r>
              <a:rPr lang="en-US" dirty="0"/>
              <a:t>Except in rare circumstances, it is morally permissible (i.e., NOT morally wrong) to purchase animal products, such as factory</a:t>
            </a:r>
            <a:r>
              <a:rPr lang="en-US" dirty="0" smtClean="0"/>
              <a:t>-farmed </a:t>
            </a:r>
            <a:r>
              <a:rPr lang="en-US" dirty="0"/>
              <a:t>meat</a:t>
            </a:r>
            <a:r>
              <a:rPr lang="en-US" dirty="0" smtClean="0"/>
              <a:t>.</a:t>
            </a:r>
          </a:p>
          <a:p>
            <a:endParaRPr lang="en-US" dirty="0"/>
          </a:p>
          <a:p>
            <a:r>
              <a:rPr lang="en-US" dirty="0"/>
              <a:t>Undecided</a:t>
            </a:r>
          </a:p>
        </p:txBody>
      </p:sp>
      <p:sp>
        <p:nvSpPr>
          <p:cNvPr id="7" name="TextBox 6"/>
          <p:cNvSpPr txBox="1"/>
          <p:nvPr/>
        </p:nvSpPr>
        <p:spPr>
          <a:xfrm>
            <a:off x="184999" y="1524000"/>
            <a:ext cx="8766950" cy="461665"/>
          </a:xfrm>
          <a:prstGeom prst="rect">
            <a:avLst/>
          </a:prstGeom>
          <a:noFill/>
        </p:spPr>
        <p:txBody>
          <a:bodyPr wrap="square" rtlCol="0">
            <a:spAutoFit/>
          </a:bodyPr>
          <a:lstStyle/>
          <a:p>
            <a:r>
              <a:rPr lang="en-US" sz="2400" dirty="0"/>
              <a:t>What best describes your current stance on animal ethics?</a:t>
            </a:r>
          </a:p>
        </p:txBody>
      </p:sp>
      <p:pic>
        <p:nvPicPr>
          <p:cNvPr id="8" name="Picture 7" descr="Screen Shot 2018-12-10 at 1.23.4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000" y="1985666"/>
            <a:ext cx="2592868" cy="2592868"/>
          </a:xfrm>
          <a:prstGeom prst="rect">
            <a:avLst/>
          </a:prstGeom>
        </p:spPr>
      </p:pic>
      <p:pic>
        <p:nvPicPr>
          <p:cNvPr id="9" name="Picture 8" descr="Screen Shot 2018-12-10 at 1.23.59 AM.png"/>
          <p:cNvPicPr>
            <a:picLocks noChangeAspect="1"/>
          </p:cNvPicPr>
          <p:nvPr/>
        </p:nvPicPr>
        <p:blipFill rotWithShape="1">
          <a:blip r:embed="rId4">
            <a:extLst>
              <a:ext uri="{28A0092B-C50C-407E-A947-70E740481C1C}">
                <a14:useLocalDpi xmlns:a14="http://schemas.microsoft.com/office/drawing/2010/main" val="0"/>
              </a:ext>
            </a:extLst>
          </a:blip>
          <a:srcRect l="5828"/>
          <a:stretch/>
        </p:blipFill>
        <p:spPr>
          <a:xfrm>
            <a:off x="2241907" y="4253087"/>
            <a:ext cx="2533314" cy="2608573"/>
          </a:xfrm>
          <a:prstGeom prst="rect">
            <a:avLst/>
          </a:prstGeom>
        </p:spPr>
      </p:pic>
      <p:pic>
        <p:nvPicPr>
          <p:cNvPr id="11" name="Picture 10" descr="Screen Shot 2018-12-10 at 1.24.41 AM.png"/>
          <p:cNvPicPr>
            <a:picLocks noChangeAspect="1"/>
          </p:cNvPicPr>
          <p:nvPr/>
        </p:nvPicPr>
        <p:blipFill rotWithShape="1">
          <a:blip r:embed="rId2">
            <a:extLst>
              <a:ext uri="{28A0092B-C50C-407E-A947-70E740481C1C}">
                <a14:useLocalDpi xmlns:a14="http://schemas.microsoft.com/office/drawing/2010/main" val="0"/>
              </a:ext>
            </a:extLst>
          </a:blip>
          <a:srcRect l="35922" t="38396" r="13481" b="34254"/>
          <a:stretch/>
        </p:blipFill>
        <p:spPr>
          <a:xfrm>
            <a:off x="4775221" y="4578534"/>
            <a:ext cx="512986" cy="564477"/>
          </a:xfrm>
          <a:prstGeom prst="rect">
            <a:avLst/>
          </a:prstGeom>
        </p:spPr>
      </p:pic>
      <p:pic>
        <p:nvPicPr>
          <p:cNvPr id="12" name="Picture 11" descr="Screen Shot 2018-12-10 at 1.24.41 AM.png"/>
          <p:cNvPicPr>
            <a:picLocks noChangeAspect="1"/>
          </p:cNvPicPr>
          <p:nvPr/>
        </p:nvPicPr>
        <p:blipFill rotWithShape="1">
          <a:blip r:embed="rId2">
            <a:extLst>
              <a:ext uri="{28A0092B-C50C-407E-A947-70E740481C1C}">
                <a14:useLocalDpi xmlns:a14="http://schemas.microsoft.com/office/drawing/2010/main" val="0"/>
              </a:ext>
            </a:extLst>
          </a:blip>
          <a:srcRect l="22482" t="67714" r="13481"/>
          <a:stretch/>
        </p:blipFill>
        <p:spPr>
          <a:xfrm>
            <a:off x="4722175" y="5923967"/>
            <a:ext cx="649253" cy="666377"/>
          </a:xfrm>
          <a:prstGeom prst="rect">
            <a:avLst/>
          </a:prstGeom>
        </p:spPr>
      </p:pic>
    </p:spTree>
    <p:extLst>
      <p:ext uri="{BB962C8B-B14F-4D97-AF65-F5344CB8AC3E}">
        <p14:creationId xmlns:p14="http://schemas.microsoft.com/office/powerpoint/2010/main" val="35369023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8-12-10 at 1.32.16 AM.png"/>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721797"/>
            <a:ext cx="9144000" cy="2653131"/>
          </a:xfrm>
          <a:prstGeom prst="rect">
            <a:avLst/>
          </a:prstGeom>
        </p:spPr>
      </p:pic>
      <p:pic>
        <p:nvPicPr>
          <p:cNvPr id="5" name="Picture 4" descr="Screen Shot 2018-12-10 at 1.33.5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09606"/>
            <a:ext cx="9144000" cy="2503373"/>
          </a:xfrm>
          <a:prstGeom prst="rect">
            <a:avLst/>
          </a:prstGeom>
        </p:spPr>
      </p:pic>
      <p:pic>
        <p:nvPicPr>
          <p:cNvPr id="6" name="Picture 5" descr="Screen Shot 2018-12-10 at 1.32.16 AM.png"/>
          <p:cNvPicPr>
            <a:picLocks noChangeAspect="1"/>
          </p:cNvPicPr>
          <p:nvPr/>
        </p:nvPicPr>
        <p:blipFill rotWithShape="1">
          <a:blip r:embed="rId2">
            <a:extLst>
              <a:ext uri="{28A0092B-C50C-407E-A947-70E740481C1C}">
                <a14:useLocalDpi xmlns:a14="http://schemas.microsoft.com/office/drawing/2010/main" val="0"/>
              </a:ext>
            </a:extLst>
          </a:blip>
          <a:srcRect l="15643" t="35278" r="66943" b="2925"/>
          <a:stretch/>
        </p:blipFill>
        <p:spPr>
          <a:xfrm>
            <a:off x="1004678" y="1345438"/>
            <a:ext cx="2198921" cy="2264168"/>
          </a:xfrm>
          <a:prstGeom prst="rect">
            <a:avLst/>
          </a:prstGeom>
        </p:spPr>
      </p:pic>
      <p:pic>
        <p:nvPicPr>
          <p:cNvPr id="7" name="Picture 6" descr="Screen Shot 2018-12-10 at 1.33.53 AM.png"/>
          <p:cNvPicPr>
            <a:picLocks noChangeAspect="1"/>
          </p:cNvPicPr>
          <p:nvPr/>
        </p:nvPicPr>
        <p:blipFill rotWithShape="1">
          <a:blip r:embed="rId3">
            <a:extLst>
              <a:ext uri="{28A0092B-C50C-407E-A947-70E740481C1C}">
                <a14:useLocalDpi xmlns:a14="http://schemas.microsoft.com/office/drawing/2010/main" val="0"/>
              </a:ext>
            </a:extLst>
          </a:blip>
          <a:srcRect l="14468" t="31273" r="67351"/>
          <a:stretch/>
        </p:blipFill>
        <p:spPr>
          <a:xfrm>
            <a:off x="896585" y="3948259"/>
            <a:ext cx="2424708" cy="2509508"/>
          </a:xfrm>
          <a:prstGeom prst="rect">
            <a:avLst/>
          </a:prstGeom>
        </p:spPr>
      </p:pic>
    </p:spTree>
    <p:extLst>
      <p:ext uri="{BB962C8B-B14F-4D97-AF65-F5344CB8AC3E}">
        <p14:creationId xmlns:p14="http://schemas.microsoft.com/office/powerpoint/2010/main" val="344263707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8-12-10 at 1.42.1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65254"/>
            <a:ext cx="9144000" cy="2535731"/>
          </a:xfrm>
          <a:prstGeom prst="rect">
            <a:avLst/>
          </a:prstGeom>
        </p:spPr>
      </p:pic>
      <p:pic>
        <p:nvPicPr>
          <p:cNvPr id="8" name="Picture 7" descr="Screen Shot 2018-12-10 at 1.42.19 AM.png"/>
          <p:cNvPicPr>
            <a:picLocks noChangeAspect="1"/>
          </p:cNvPicPr>
          <p:nvPr/>
        </p:nvPicPr>
        <p:blipFill rotWithShape="1">
          <a:blip r:embed="rId2">
            <a:extLst>
              <a:ext uri="{28A0092B-C50C-407E-A947-70E740481C1C}">
                <a14:useLocalDpi xmlns:a14="http://schemas.microsoft.com/office/drawing/2010/main" val="0"/>
              </a:ext>
            </a:extLst>
          </a:blip>
          <a:srcRect l="14292" t="32933" r="66631"/>
          <a:stretch/>
        </p:blipFill>
        <p:spPr>
          <a:xfrm>
            <a:off x="1004678" y="4458292"/>
            <a:ext cx="2355694" cy="2296694"/>
          </a:xfrm>
          <a:prstGeom prst="rect">
            <a:avLst/>
          </a:prstGeom>
        </p:spPr>
      </p:pic>
      <p:pic>
        <p:nvPicPr>
          <p:cNvPr id="9" name="Picture 8" descr="Screen Shot 2018-12-10 at 1.33.5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1445"/>
            <a:ext cx="9144000" cy="2503373"/>
          </a:xfrm>
          <a:prstGeom prst="rect">
            <a:avLst/>
          </a:prstGeom>
        </p:spPr>
      </p:pic>
      <p:pic>
        <p:nvPicPr>
          <p:cNvPr id="10" name="Picture 9" descr="Screen Shot 2018-12-10 at 1.33.53 AM.png"/>
          <p:cNvPicPr>
            <a:picLocks noChangeAspect="1"/>
          </p:cNvPicPr>
          <p:nvPr/>
        </p:nvPicPr>
        <p:blipFill rotWithShape="1">
          <a:blip r:embed="rId3">
            <a:extLst>
              <a:ext uri="{28A0092B-C50C-407E-A947-70E740481C1C}">
                <a14:useLocalDpi xmlns:a14="http://schemas.microsoft.com/office/drawing/2010/main" val="0"/>
              </a:ext>
            </a:extLst>
          </a:blip>
          <a:srcRect l="14468" t="31273" r="67351"/>
          <a:stretch/>
        </p:blipFill>
        <p:spPr>
          <a:xfrm>
            <a:off x="896585" y="1100098"/>
            <a:ext cx="2424708" cy="2509508"/>
          </a:xfrm>
          <a:prstGeom prst="rect">
            <a:avLst/>
          </a:prstGeom>
        </p:spPr>
      </p:pic>
    </p:spTree>
    <p:extLst>
      <p:ext uri="{BB962C8B-B14F-4D97-AF65-F5344CB8AC3E}">
        <p14:creationId xmlns:p14="http://schemas.microsoft.com/office/powerpoint/2010/main" val="274344004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43993</TotalTime>
  <Words>711</Words>
  <Application>Microsoft Macintosh PowerPoint</Application>
  <PresentationFormat>On-screen Show (4:3)</PresentationFormat>
  <Paragraphs>53</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Clarity</vt:lpstr>
      <vt:lpstr>coda</vt:lpstr>
      <vt:lpstr>VIDEO 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OPEN RESPONSE ANSWERS</vt:lpstr>
      <vt:lpstr>FROM MY INSTAGRAM</vt:lpstr>
      <vt:lpstr>SOME POSSIBLE EXPLANATIONS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Zach Bleson</dc:creator>
  <cp:lastModifiedBy>Zach Bleson</cp:lastModifiedBy>
  <cp:revision>2183</cp:revision>
  <cp:lastPrinted>2018-12-10T23:51:26Z</cp:lastPrinted>
  <dcterms:created xsi:type="dcterms:W3CDTF">2016-04-06T08:49:02Z</dcterms:created>
  <dcterms:modified xsi:type="dcterms:W3CDTF">2019-10-11T17:24:31Z</dcterms:modified>
</cp:coreProperties>
</file>