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6"/>
  </p:notesMasterIdLst>
  <p:sldIdLst>
    <p:sldId id="256" r:id="rId2"/>
    <p:sldId id="751" r:id="rId3"/>
    <p:sldId id="808" r:id="rId4"/>
    <p:sldId id="750" r:id="rId5"/>
    <p:sldId id="809" r:id="rId6"/>
    <p:sldId id="812" r:id="rId7"/>
    <p:sldId id="806" r:id="rId8"/>
    <p:sldId id="829" r:id="rId9"/>
    <p:sldId id="755" r:id="rId10"/>
    <p:sldId id="813" r:id="rId11"/>
    <p:sldId id="760" r:id="rId12"/>
    <p:sldId id="764" r:id="rId13"/>
    <p:sldId id="765" r:id="rId14"/>
    <p:sldId id="7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854" autoAdjust="0"/>
  </p:normalViewPr>
  <p:slideViewPr>
    <p:cSldViewPr snapToGrid="0" snapToObjects="1">
      <p:cViewPr>
        <p:scale>
          <a:sx n="90" d="100"/>
          <a:sy n="90" d="100"/>
        </p:scale>
        <p:origin x="-104" y="3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25C21-09F6-8747-A488-1AA892EEEB6D}" type="datetimeFigureOut">
              <a:rPr lang="en-US" smtClean="0"/>
              <a:t>10/13/19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50A182-F080-BA40-A1F2-AB9B5BAA0E59}" type="slidenum">
              <a:rPr lang="en-US" smtClean="0"/>
              <a:t>‹#›</a:t>
            </a:fld>
            <a:endParaRPr lang="en-US"/>
          </a:p>
        </p:txBody>
      </p:sp>
    </p:spTree>
    <p:extLst>
      <p:ext uri="{BB962C8B-B14F-4D97-AF65-F5344CB8AC3E}">
        <p14:creationId xmlns:p14="http://schemas.microsoft.com/office/powerpoint/2010/main" val="13564236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s://news.yale.edu/2010/10/06/kagan-s-death-class-has-made-him-star-china"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hlinkClick r:id="rId3"/>
              </a:rPr>
              <a:t>https://news.yale.edu/2010/10/06/kagan-s-death-class-has-made-him-star-china</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i="0" dirty="0" smtClean="0"/>
              <a:t>Giles</a:t>
            </a:r>
            <a:r>
              <a:rPr lang="en-US" i="0" baseline="0" dirty="0" smtClean="0"/>
              <a:t> Corey song, </a:t>
            </a:r>
            <a:r>
              <a:rPr lang="en-US" dirty="0" smtClean="0"/>
              <a:t>https://</a:t>
            </a:r>
            <a:r>
              <a:rPr lang="en-US" dirty="0" err="1" smtClean="0"/>
              <a:t>www.youtube.com</a:t>
            </a:r>
            <a:r>
              <a:rPr lang="en-US" dirty="0" smtClean="0"/>
              <a:t>/</a:t>
            </a:r>
            <a:r>
              <a:rPr lang="en-US" dirty="0" err="1" smtClean="0"/>
              <a:t>watch?v</a:t>
            </a:r>
            <a:r>
              <a:rPr lang="en-US" dirty="0" smtClean="0"/>
              <a:t>=3Iz6HIzpf-0&amp;t=26m27s</a:t>
            </a:r>
          </a:p>
          <a:p>
            <a:pPr marL="171450" indent="-171450">
              <a:buFont typeface="Arial"/>
              <a:buChar char="•"/>
            </a:pPr>
            <a:r>
              <a:rPr lang="en-US" dirty="0" smtClean="0"/>
              <a:t>Kagan</a:t>
            </a:r>
            <a:r>
              <a:rPr lang="en-US" baseline="0" dirty="0" smtClean="0"/>
              <a:t> lecture, </a:t>
            </a:r>
            <a:r>
              <a:rPr lang="en-US" dirty="0" smtClean="0"/>
              <a:t>https://</a:t>
            </a:r>
            <a:r>
              <a:rPr lang="en-US" dirty="0" err="1" smtClean="0"/>
              <a:t>www.youtube.com</a:t>
            </a:r>
            <a:r>
              <a:rPr lang="en-US" dirty="0" smtClean="0"/>
              <a:t>/</a:t>
            </a:r>
            <a:r>
              <a:rPr lang="en-US" dirty="0" err="1" smtClean="0"/>
              <a:t>watch?v</a:t>
            </a:r>
            <a:r>
              <a:rPr lang="en-US" dirty="0" smtClean="0"/>
              <a:t>=gh-6HyTRNNY</a:t>
            </a:r>
          </a:p>
          <a:p>
            <a:pPr marL="171450" indent="-171450">
              <a:buFont typeface="Arial"/>
              <a:buChar char="•"/>
            </a:pPr>
            <a:r>
              <a:rPr lang="en-US" dirty="0" smtClean="0"/>
              <a:t>Waking Life, 9:13</a:t>
            </a:r>
          </a:p>
          <a:p>
            <a:pPr marL="171450" indent="-171450">
              <a:buFont typeface="Arial"/>
              <a:buChar char="•"/>
            </a:pPr>
            <a:r>
              <a:rPr lang="en-US" i="0" dirty="0" smtClean="0"/>
              <a:t>The</a:t>
            </a:r>
            <a:r>
              <a:rPr lang="en-US" i="0" baseline="0" dirty="0" smtClean="0"/>
              <a:t> Matrix, https://</a:t>
            </a:r>
            <a:r>
              <a:rPr lang="en-US" i="0" baseline="0" dirty="0" err="1" smtClean="0"/>
              <a:t>www.youtube.com</a:t>
            </a:r>
            <a:r>
              <a:rPr lang="en-US" i="0" baseline="0" dirty="0" smtClean="0"/>
              <a:t>/</a:t>
            </a:r>
            <a:r>
              <a:rPr lang="en-US" i="0" baseline="0" dirty="0" err="1" smtClean="0"/>
              <a:t>watch?v</a:t>
            </a:r>
            <a:r>
              <a:rPr lang="en-US" i="0" baseline="0" dirty="0" smtClean="0"/>
              <a:t>=Z8eKxVCFoUk</a:t>
            </a:r>
            <a:endParaRPr lang="en-US" i="0" dirty="0" smtClean="0"/>
          </a:p>
          <a:p>
            <a:pPr marL="171450" indent="-171450">
              <a:buFont typeface="Arial"/>
              <a:buChar char="•"/>
            </a:pPr>
            <a:r>
              <a:rPr lang="en-US" dirty="0" smtClean="0"/>
              <a:t>Blade Runner scene, https://</a:t>
            </a:r>
            <a:r>
              <a:rPr lang="en-US" dirty="0" err="1" smtClean="0"/>
              <a:t>www.youtube.com</a:t>
            </a:r>
            <a:r>
              <a:rPr lang="en-US" dirty="0" smtClean="0"/>
              <a:t>/</a:t>
            </a:r>
            <a:r>
              <a:rPr lang="en-US" dirty="0" err="1" smtClean="0"/>
              <a:t>watch?v</a:t>
            </a:r>
            <a:r>
              <a:rPr lang="en-US" dirty="0" smtClean="0"/>
              <a:t>=L1YN9QMKpBo</a:t>
            </a:r>
          </a:p>
          <a:p>
            <a:pPr marL="171450" indent="-171450">
              <a:buFont typeface="Arial"/>
              <a:buChar char="•"/>
            </a:pPr>
            <a:endParaRPr lang="en-US" dirty="0" smtClean="0"/>
          </a:p>
          <a:p>
            <a:pPr marL="171450" indent="-171450">
              <a:buFont typeface="Arial"/>
              <a:buChar char="•"/>
            </a:pPr>
            <a:endParaRPr lang="en-US" i="0" dirty="0"/>
          </a:p>
        </p:txBody>
      </p:sp>
      <p:sp>
        <p:nvSpPr>
          <p:cNvPr id="4" name="Slide Number Placeholder 3"/>
          <p:cNvSpPr>
            <a:spLocks noGrp="1"/>
          </p:cNvSpPr>
          <p:nvPr>
            <p:ph type="sldNum" sz="quarter" idx="10"/>
          </p:nvPr>
        </p:nvSpPr>
        <p:spPr/>
        <p:txBody>
          <a:bodyPr/>
          <a:lstStyle/>
          <a:p>
            <a:fld id="{A750A182-F080-BA40-A1F2-AB9B5BAA0E59}" type="slidenum">
              <a:rPr lang="en-US" smtClean="0"/>
              <a:t>1</a:t>
            </a:fld>
            <a:endParaRPr lang="en-US"/>
          </a:p>
        </p:txBody>
      </p:sp>
    </p:spTree>
    <p:extLst>
      <p:ext uri="{BB962C8B-B14F-4D97-AF65-F5344CB8AC3E}">
        <p14:creationId xmlns:p14="http://schemas.microsoft.com/office/powerpoint/2010/main" val="1621379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a:t>
            </a:fld>
            <a:endParaRPr lang="en-US"/>
          </a:p>
        </p:txBody>
      </p:sp>
    </p:spTree>
    <p:extLst>
      <p:ext uri="{BB962C8B-B14F-4D97-AF65-F5344CB8AC3E}">
        <p14:creationId xmlns:p14="http://schemas.microsoft.com/office/powerpoint/2010/main" val="2235669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Show Kagan first</a:t>
            </a:r>
          </a:p>
          <a:p>
            <a:pPr marL="171450" indent="-171450">
              <a:buFont typeface="Arial"/>
              <a:buChar char="•"/>
            </a:pPr>
            <a:r>
              <a:rPr lang="en-US" dirty="0" smtClean="0"/>
              <a:t>Then show Waking Life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The</a:t>
            </a:r>
            <a:r>
              <a:rPr lang="en-US" baseline="0" dirty="0" smtClean="0"/>
              <a:t> Matrix</a:t>
            </a:r>
            <a:endParaRPr lang="en-US" dirty="0" smtClean="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7</a:t>
            </a:fld>
            <a:endParaRPr lang="en-US"/>
          </a:p>
        </p:txBody>
      </p:sp>
    </p:spTree>
    <p:extLst>
      <p:ext uri="{BB962C8B-B14F-4D97-AF65-F5344CB8AC3E}">
        <p14:creationId xmlns:p14="http://schemas.microsoft.com/office/powerpoint/2010/main" val="2845926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Show Kagan first</a:t>
            </a:r>
          </a:p>
          <a:p>
            <a:pPr marL="171450" indent="-171450">
              <a:buFont typeface="Arial"/>
              <a:buChar char="•"/>
            </a:pPr>
            <a:r>
              <a:rPr lang="en-US" dirty="0" smtClean="0"/>
              <a:t>Then show Waking Life</a:t>
            </a:r>
          </a:p>
          <a:p>
            <a:pPr marL="171450" indent="-171450">
              <a:buFont typeface="Arial"/>
              <a:buChar char="•"/>
            </a:pPr>
            <a:r>
              <a:rPr lang="en-US" dirty="0" smtClean="0"/>
              <a:t>Then show The</a:t>
            </a:r>
            <a:r>
              <a:rPr lang="en-US" baseline="0" dirty="0" smtClean="0"/>
              <a:t> Matrix</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8</a:t>
            </a:fld>
            <a:endParaRPr lang="en-US"/>
          </a:p>
        </p:txBody>
      </p:sp>
    </p:spTree>
    <p:extLst>
      <p:ext uri="{BB962C8B-B14F-4D97-AF65-F5344CB8AC3E}">
        <p14:creationId xmlns:p14="http://schemas.microsoft.com/office/powerpoint/2010/main" val="2845926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11</a:t>
            </a:fld>
            <a:endParaRPr lang="en-US"/>
          </a:p>
        </p:txBody>
      </p:sp>
    </p:spTree>
    <p:extLst>
      <p:ext uri="{BB962C8B-B14F-4D97-AF65-F5344CB8AC3E}">
        <p14:creationId xmlns:p14="http://schemas.microsoft.com/office/powerpoint/2010/main" val="772610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“Although The</a:t>
            </a:r>
            <a:r>
              <a:rPr lang="en-US" baseline="0" dirty="0" smtClean="0"/>
              <a:t> Teaching Company’s tapes tell us about someone doing philosophy, they do not actually do any philosophy. A transcription of the tape would have the same philosophical content; if the film was doing philosophy, most plausibly, this could not be the case” (410).</a:t>
            </a:r>
          </a:p>
          <a:p>
            <a:pPr marL="171450" indent="-171450">
              <a:buFont typeface="Arial"/>
              <a:buChar char="•"/>
            </a:pPr>
            <a:r>
              <a:rPr lang="en-US" baseline="0" dirty="0" smtClean="0"/>
              <a:t>“[T]he idea would be that film—the medium or art form—could make philosophical contributions that could not be made in other media” (410).</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12</a:t>
            </a:fld>
            <a:endParaRPr lang="en-US"/>
          </a:p>
        </p:txBody>
      </p:sp>
    </p:spTree>
    <p:extLst>
      <p:ext uri="{BB962C8B-B14F-4D97-AF65-F5344CB8AC3E}">
        <p14:creationId xmlns:p14="http://schemas.microsoft.com/office/powerpoint/2010/main" val="2942179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Otherwise, it would be mere illustration. </a:t>
            </a:r>
          </a:p>
          <a:p>
            <a:pPr marL="171450" indent="-171450">
              <a:buFont typeface="Arial"/>
              <a:buChar char="•"/>
            </a:pPr>
            <a:r>
              <a:rPr lang="en-US" dirty="0" smtClean="0"/>
              <a:t>Unique in human history.</a:t>
            </a:r>
          </a:p>
          <a:p>
            <a:pPr marL="171450" indent="-171450">
              <a:buFont typeface="Arial"/>
              <a:buChar char="•"/>
            </a:pPr>
            <a:r>
              <a:rPr lang="en-US" dirty="0" smtClean="0"/>
              <a:t>Note:</a:t>
            </a:r>
            <a:r>
              <a:rPr lang="en-US" baseline="0" dirty="0" smtClean="0"/>
              <a:t> “It pays to note that as a standard of what is required to do philosophy, the innovative condition of the bold thesis is far too strong. Very little philosophy is innovative in this strong sense of the term. Hence, we should not think of the bold thesis as setting a minimal standard of what counts as doing philosophy. Rather, we should see the bold thesis as a claim about the philosophical potential of film” (411).</a:t>
            </a:r>
          </a:p>
          <a:p>
            <a:pPr marL="171450" indent="-171450">
              <a:buFont typeface="Arial"/>
              <a:buChar char="•"/>
            </a:pPr>
            <a:r>
              <a:rPr lang="en-US" baseline="0" dirty="0" smtClean="0"/>
              <a:t>“If we are able to show that film can satisfy the conditions of the bold thesis, then we have good reason to think that film is indeed a powerful medium in which one can do first-rate philosophy” (411). </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13</a:t>
            </a:fld>
            <a:endParaRPr lang="en-US"/>
          </a:p>
        </p:txBody>
      </p:sp>
    </p:spTree>
    <p:extLst>
      <p:ext uri="{BB962C8B-B14F-4D97-AF65-F5344CB8AC3E}">
        <p14:creationId xmlns:p14="http://schemas.microsoft.com/office/powerpoint/2010/main" val="505460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Sunday, October 13, 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Sunday, October 13, 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Sunday, October 13, 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Sunday, October 13, 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g"/><Relationship Id="rId8" Type="http://schemas.openxmlformats.org/officeDocument/2006/relationships/image" Target="../media/image13.jpg"/><Relationship Id="rId9" Type="http://schemas.openxmlformats.org/officeDocument/2006/relationships/image" Target="../media/image14.jpeg"/><Relationship Id="rId10" Type="http://schemas.openxmlformats.org/officeDocument/2006/relationships/image" Target="../media/image15.jpeg"/><Relationship Id="rId11"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endParaRPr lang="en-US" dirty="0"/>
          </a:p>
        </p:txBody>
      </p:sp>
      <p:sp>
        <p:nvSpPr>
          <p:cNvPr id="8" name="Rectangle 7"/>
          <p:cNvSpPr/>
          <p:nvPr/>
        </p:nvSpPr>
        <p:spPr>
          <a:xfrm>
            <a:off x="138316" y="632935"/>
            <a:ext cx="6948284" cy="369332"/>
          </a:xfrm>
          <a:prstGeom prst="rect">
            <a:avLst/>
          </a:prstGeom>
        </p:spPr>
        <p:txBody>
          <a:bodyPr wrap="square">
            <a:spAutoFit/>
          </a:bodyPr>
          <a:lstStyle/>
          <a:p>
            <a:endParaRPr lang="en-US" dirty="0"/>
          </a:p>
        </p:txBody>
      </p:sp>
      <p:sp>
        <p:nvSpPr>
          <p:cNvPr id="2" name="Title 1"/>
          <p:cNvSpPr>
            <a:spLocks noGrp="1"/>
          </p:cNvSpPr>
          <p:nvPr>
            <p:ph type="ctrTitle"/>
          </p:nvPr>
        </p:nvSpPr>
        <p:spPr/>
        <p:txBody>
          <a:bodyPr/>
          <a:lstStyle/>
          <a:p>
            <a:r>
              <a:rPr lang="en-US" sz="4100" dirty="0" smtClean="0"/>
              <a:t>FILM AS PHILOSOPHY</a:t>
            </a:r>
            <a:endParaRPr lang="en-US" sz="4100" dirty="0"/>
          </a:p>
        </p:txBody>
      </p:sp>
      <p:pic>
        <p:nvPicPr>
          <p:cNvPr id="5" name="Picture 4" descr="E92v6wpI56I1O.gif"/>
          <p:cNvPicPr>
            <a:picLocks noChangeAspect="1"/>
          </p:cNvPicPr>
          <p:nvPr/>
        </p:nvPicPr>
        <p:blipFill>
          <a:blip r:embed="rId3">
            <a:alphaModFix amt="71000"/>
            <a:extLst>
              <a:ext uri="{28A0092B-C50C-407E-A947-70E740481C1C}">
                <a14:useLocalDpi xmlns:a14="http://schemas.microsoft.com/office/drawing/2010/main" val="0"/>
              </a:ext>
            </a:extLst>
          </a:blip>
          <a:stretch>
            <a:fillRect/>
          </a:stretch>
        </p:blipFill>
        <p:spPr>
          <a:xfrm>
            <a:off x="-39865" y="-321429"/>
            <a:ext cx="9231560" cy="3826630"/>
          </a:xfrm>
          <a:prstGeom prst="rect">
            <a:avLst/>
          </a:prstGeom>
        </p:spPr>
      </p:pic>
      <p:pic>
        <p:nvPicPr>
          <p:cNvPr id="7" name="Picture 6" descr="MV5BNTA2ZjY5M2ItZmQ2OS00OWIxLWJmNzMtMDExMmMzYjU2YjYyXkEyXkFqcGdeQXVyMzk1MzY3NzM@._V1_ (1).jpg"/>
          <p:cNvPicPr>
            <a:picLocks noChangeAspect="1"/>
          </p:cNvPicPr>
          <p:nvPr/>
        </p:nvPicPr>
        <p:blipFill rotWithShape="1">
          <a:blip r:embed="rId4">
            <a:alphaModFix amt="69000"/>
            <a:extLst>
              <a:ext uri="{28A0092B-C50C-407E-A947-70E740481C1C}">
                <a14:useLocalDpi xmlns:a14="http://schemas.microsoft.com/office/drawing/2010/main" val="0"/>
              </a:ext>
            </a:extLst>
          </a:blip>
          <a:srcRect/>
          <a:stretch/>
        </p:blipFill>
        <p:spPr>
          <a:xfrm>
            <a:off x="-39865" y="3505201"/>
            <a:ext cx="9282316" cy="3537410"/>
          </a:xfrm>
          <a:prstGeom prst="rect">
            <a:avLst/>
          </a:prstGeom>
        </p:spPr>
      </p:pic>
    </p:spTree>
    <p:extLst>
      <p:ext uri="{BB962C8B-B14F-4D97-AF65-F5344CB8AC3E}">
        <p14:creationId xmlns:p14="http://schemas.microsoft.com/office/powerpoint/2010/main" val="36489121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a:t>
            </a:r>
            <a:endParaRPr lang="en-US" dirty="0"/>
          </a:p>
        </p:txBody>
      </p:sp>
      <p:sp>
        <p:nvSpPr>
          <p:cNvPr id="3" name="Content Placeholder 2"/>
          <p:cNvSpPr>
            <a:spLocks noGrp="1"/>
          </p:cNvSpPr>
          <p:nvPr>
            <p:ph idx="1"/>
          </p:nvPr>
        </p:nvSpPr>
        <p:spPr>
          <a:xfrm>
            <a:off x="457199" y="1600200"/>
            <a:ext cx="5901528" cy="4876800"/>
          </a:xfrm>
        </p:spPr>
        <p:txBody>
          <a:bodyPr>
            <a:normAutofit/>
          </a:bodyPr>
          <a:lstStyle/>
          <a:p>
            <a:r>
              <a:rPr lang="en-US" dirty="0" smtClean="0"/>
              <a:t>“I </a:t>
            </a:r>
            <a:r>
              <a:rPr lang="en-US" dirty="0"/>
              <a:t>do not look to these films </a:t>
            </a:r>
            <a:r>
              <a:rPr lang="en-US" dirty="0" smtClean="0"/>
              <a:t>as </a:t>
            </a:r>
            <a:r>
              <a:rPr lang="en-US" dirty="0"/>
              <a:t>handy or popular illustrations of views and </a:t>
            </a:r>
            <a:r>
              <a:rPr lang="en-US" dirty="0" smtClean="0"/>
              <a:t>arguments </a:t>
            </a:r>
            <a:r>
              <a:rPr lang="en-US" dirty="0"/>
              <a:t>properly developed by philosophers; I see them rather as themselves reflecting on and </a:t>
            </a:r>
            <a:r>
              <a:rPr lang="en-US" dirty="0" smtClean="0"/>
              <a:t>evaluating </a:t>
            </a:r>
            <a:r>
              <a:rPr lang="en-US" dirty="0"/>
              <a:t>such views and arguments, as thinking seriously and systematically about them in </a:t>
            </a:r>
            <a:r>
              <a:rPr lang="en-US" i="1" dirty="0"/>
              <a:t>just the ways </a:t>
            </a:r>
            <a:r>
              <a:rPr lang="en-US" dirty="0"/>
              <a:t>that philosophers do. </a:t>
            </a:r>
            <a:r>
              <a:rPr lang="en-US" b="1" dirty="0"/>
              <a:t>Such films are not philosophy’s raw material, nor a source for its ornamentation; they are philosophical exercises, philosophy in action—film as </a:t>
            </a:r>
            <a:r>
              <a:rPr lang="en-US" b="1" dirty="0" smtClean="0"/>
              <a:t>philosophizing</a:t>
            </a:r>
            <a:r>
              <a:rPr lang="en-US" dirty="0" smtClean="0"/>
              <a:t>” (Mulhall 2001, 2).</a:t>
            </a:r>
            <a:endParaRPr lang="en-US" dirty="0"/>
          </a:p>
        </p:txBody>
      </p:sp>
      <p:pic>
        <p:nvPicPr>
          <p:cNvPr id="4" name="Picture 3" descr="Mulhall.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7646" y="1620947"/>
            <a:ext cx="2357234" cy="3142978"/>
          </a:xfrm>
          <a:prstGeom prst="rect">
            <a:avLst/>
          </a:prstGeom>
        </p:spPr>
      </p:pic>
      <p:sp>
        <p:nvSpPr>
          <p:cNvPr id="5" name="TextBox 4"/>
          <p:cNvSpPr txBox="1"/>
          <p:nvPr/>
        </p:nvSpPr>
        <p:spPr>
          <a:xfrm>
            <a:off x="6497646" y="4763925"/>
            <a:ext cx="2357234" cy="369332"/>
          </a:xfrm>
          <a:prstGeom prst="rect">
            <a:avLst/>
          </a:prstGeom>
          <a:noFill/>
        </p:spPr>
        <p:txBody>
          <a:bodyPr wrap="square" rtlCol="0">
            <a:spAutoFit/>
          </a:bodyPr>
          <a:lstStyle/>
          <a:p>
            <a:pPr algn="ctr"/>
            <a:r>
              <a:rPr lang="en-US" dirty="0"/>
              <a:t>Stephen Mulhall</a:t>
            </a:r>
          </a:p>
        </p:txBody>
      </p:sp>
    </p:spTree>
    <p:extLst>
      <p:ext uri="{BB962C8B-B14F-4D97-AF65-F5344CB8AC3E}">
        <p14:creationId xmlns:p14="http://schemas.microsoft.com/office/powerpoint/2010/main" val="10362952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BOLD THESIS </a:t>
            </a:r>
            <a:endParaRPr lang="en-US" dirty="0"/>
          </a:p>
        </p:txBody>
      </p:sp>
      <p:sp>
        <p:nvSpPr>
          <p:cNvPr id="3" name="Content Placeholder 2"/>
          <p:cNvSpPr>
            <a:spLocks noGrp="1"/>
          </p:cNvSpPr>
          <p:nvPr>
            <p:ph idx="1"/>
          </p:nvPr>
        </p:nvSpPr>
        <p:spPr/>
        <p:txBody>
          <a:bodyPr>
            <a:normAutofit/>
          </a:bodyPr>
          <a:lstStyle/>
          <a:p>
            <a:r>
              <a:rPr lang="en-US" dirty="0"/>
              <a:t>“[F]</a:t>
            </a:r>
            <a:r>
              <a:rPr lang="en-US" dirty="0" err="1"/>
              <a:t>ilm</a:t>
            </a:r>
            <a:r>
              <a:rPr lang="en-US" dirty="0"/>
              <a:t> can do philosophy in a more ‘cinematic’ way than merely recording a talk [and can] make original contributions to the field” (Smuts 2009, 409)</a:t>
            </a:r>
            <a:r>
              <a:rPr lang="en-US" dirty="0" smtClean="0"/>
              <a:t>.</a:t>
            </a:r>
          </a:p>
          <a:p>
            <a:r>
              <a:rPr lang="en-US" dirty="0" smtClean="0"/>
              <a:t>“</a:t>
            </a:r>
            <a:r>
              <a:rPr lang="en-US" dirty="0"/>
              <a:t>[F]</a:t>
            </a:r>
            <a:r>
              <a:rPr lang="en-US" dirty="0" err="1"/>
              <a:t>ilms</a:t>
            </a:r>
            <a:r>
              <a:rPr lang="en-US" dirty="0"/>
              <a:t> can make </a:t>
            </a:r>
            <a:r>
              <a:rPr lang="en-US" b="1" dirty="0"/>
              <a:t>innovative, independent </a:t>
            </a:r>
            <a:r>
              <a:rPr lang="en-US" dirty="0"/>
              <a:t>contributions to philosophy </a:t>
            </a:r>
            <a:r>
              <a:rPr lang="en-US" b="1" dirty="0"/>
              <a:t>through means that are exclusive to cinema</a:t>
            </a:r>
            <a:r>
              <a:rPr lang="en-US" dirty="0"/>
              <a:t>” (Smuts 2009, 409). </a:t>
            </a:r>
          </a:p>
          <a:p>
            <a:pPr lvl="1">
              <a:buFontTx/>
              <a:buChar char="-"/>
            </a:pPr>
            <a:r>
              <a:rPr lang="en-US" b="1" dirty="0" smtClean="0">
                <a:solidFill>
                  <a:srgbClr val="0000FF"/>
                </a:solidFill>
              </a:rPr>
              <a:t>The </a:t>
            </a:r>
            <a:r>
              <a:rPr lang="en-US" b="1" dirty="0">
                <a:solidFill>
                  <a:srgbClr val="0000FF"/>
                </a:solidFill>
              </a:rPr>
              <a:t>artistic criterion: </a:t>
            </a:r>
            <a:r>
              <a:rPr lang="en-US" dirty="0"/>
              <a:t>film can contribute to philosophy by “means exclusive to cinema.</a:t>
            </a:r>
            <a:r>
              <a:rPr lang="en-US" dirty="0" smtClean="0"/>
              <a:t>”</a:t>
            </a:r>
          </a:p>
          <a:p>
            <a:pPr lvl="1">
              <a:buFontTx/>
              <a:buChar char="-"/>
            </a:pPr>
            <a:r>
              <a:rPr lang="en-US" b="1" dirty="0">
                <a:solidFill>
                  <a:srgbClr val="0000FF"/>
                </a:solidFill>
              </a:rPr>
              <a:t>The </a:t>
            </a:r>
            <a:r>
              <a:rPr lang="en-US" b="1" dirty="0" smtClean="0">
                <a:solidFill>
                  <a:srgbClr val="0000FF"/>
                </a:solidFill>
              </a:rPr>
              <a:t>epistemic </a:t>
            </a:r>
            <a:r>
              <a:rPr lang="en-US" b="1" dirty="0">
                <a:solidFill>
                  <a:srgbClr val="0000FF"/>
                </a:solidFill>
              </a:rPr>
              <a:t>criterion: </a:t>
            </a:r>
            <a:r>
              <a:rPr lang="en-US" dirty="0"/>
              <a:t>film can </a:t>
            </a:r>
            <a:r>
              <a:rPr lang="en-US" dirty="0" smtClean="0"/>
              <a:t>make independent, innovative contributions to philosophy. </a:t>
            </a:r>
            <a:endParaRPr lang="en-US" dirty="0"/>
          </a:p>
          <a:p>
            <a:pPr lvl="1">
              <a:buFontTx/>
              <a:buChar char="-"/>
            </a:pPr>
            <a:endParaRPr lang="en-US" dirty="0" smtClean="0"/>
          </a:p>
          <a:p>
            <a:pPr lvl="1">
              <a:buFontTx/>
              <a:buChar char="-"/>
            </a:pPr>
            <a:endParaRPr lang="en-US" dirty="0" smtClean="0"/>
          </a:p>
          <a:p>
            <a:pPr lvl="1">
              <a:buFontTx/>
              <a:buChar char="-"/>
            </a:pPr>
            <a:endParaRPr lang="en-US" dirty="0" smtClean="0"/>
          </a:p>
          <a:p>
            <a:pPr>
              <a:buFontTx/>
              <a:buChar char="-"/>
            </a:pPr>
            <a:endParaRPr lang="en-US" dirty="0"/>
          </a:p>
          <a:p>
            <a:endParaRPr lang="en-US" dirty="0"/>
          </a:p>
          <a:p>
            <a:endParaRPr lang="en-US" dirty="0"/>
          </a:p>
        </p:txBody>
      </p:sp>
    </p:spTree>
    <p:extLst>
      <p:ext uri="{BB962C8B-B14F-4D97-AF65-F5344CB8AC3E}">
        <p14:creationId xmlns:p14="http://schemas.microsoft.com/office/powerpoint/2010/main" val="5989268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ARTISTIC CRITERION</a:t>
            </a:r>
            <a:endParaRPr lang="en-US" dirty="0"/>
          </a:p>
        </p:txBody>
      </p:sp>
      <p:sp>
        <p:nvSpPr>
          <p:cNvPr id="3" name="Content Placeholder 2"/>
          <p:cNvSpPr>
            <a:spLocks noGrp="1"/>
          </p:cNvSpPr>
          <p:nvPr>
            <p:ph idx="1"/>
          </p:nvPr>
        </p:nvSpPr>
        <p:spPr/>
        <p:txBody>
          <a:bodyPr/>
          <a:lstStyle/>
          <a:p>
            <a:r>
              <a:rPr lang="en-US" dirty="0" smtClean="0"/>
              <a:t>The artistic criterion is meant to distinguish </a:t>
            </a:r>
            <a:r>
              <a:rPr lang="en-US" b="1" dirty="0" smtClean="0"/>
              <a:t>genuinely philosophical </a:t>
            </a:r>
            <a:r>
              <a:rPr lang="en-US" dirty="0" smtClean="0"/>
              <a:t>films and </a:t>
            </a:r>
            <a:r>
              <a:rPr lang="en-US" b="1" dirty="0" smtClean="0"/>
              <a:t>mere recordings </a:t>
            </a:r>
            <a:r>
              <a:rPr lang="en-US" dirty="0" smtClean="0"/>
              <a:t>of philosophical presentations, debates, or arguments. </a:t>
            </a:r>
          </a:p>
          <a:p>
            <a:r>
              <a:rPr lang="en-US" dirty="0" smtClean="0"/>
              <a:t>But how should we understand the requirement that a contribution be “exclusive to cinema”?</a:t>
            </a:r>
            <a:endParaRPr lang="en-US" dirty="0"/>
          </a:p>
          <a:p>
            <a:pPr lvl="1">
              <a:buFontTx/>
              <a:buChar char="-"/>
            </a:pPr>
            <a:r>
              <a:rPr lang="en-US" b="1" dirty="0" smtClean="0">
                <a:solidFill>
                  <a:srgbClr val="0000FF"/>
                </a:solidFill>
              </a:rPr>
              <a:t>Super bold thesis:</a:t>
            </a:r>
            <a:r>
              <a:rPr lang="en-US" b="1" dirty="0" smtClean="0"/>
              <a:t> </a:t>
            </a:r>
            <a:r>
              <a:rPr lang="en-US" dirty="0" smtClean="0"/>
              <a:t>the contribution</a:t>
            </a:r>
            <a:r>
              <a:rPr lang="en-US" b="1" dirty="0" smtClean="0"/>
              <a:t> can only be made </a:t>
            </a:r>
            <a:r>
              <a:rPr lang="en-US" dirty="0" smtClean="0"/>
              <a:t>through cinema. </a:t>
            </a:r>
          </a:p>
          <a:p>
            <a:pPr lvl="1">
              <a:buFontTx/>
              <a:buChar char="-"/>
            </a:pPr>
            <a:r>
              <a:rPr lang="en-US" b="1" dirty="0" smtClean="0">
                <a:solidFill>
                  <a:srgbClr val="0000FF"/>
                </a:solidFill>
              </a:rPr>
              <a:t>Merely </a:t>
            </a:r>
            <a:r>
              <a:rPr lang="en-US" b="1" dirty="0">
                <a:solidFill>
                  <a:srgbClr val="0000FF"/>
                </a:solidFill>
              </a:rPr>
              <a:t>bold </a:t>
            </a:r>
            <a:r>
              <a:rPr lang="en-US" b="1" dirty="0" smtClean="0">
                <a:solidFill>
                  <a:srgbClr val="0000FF"/>
                </a:solidFill>
              </a:rPr>
              <a:t>thesis:</a:t>
            </a:r>
            <a:r>
              <a:rPr lang="en-US" b="1" dirty="0" smtClean="0"/>
              <a:t> </a:t>
            </a:r>
            <a:r>
              <a:rPr lang="en-US" dirty="0" smtClean="0"/>
              <a:t>the contribution is made </a:t>
            </a:r>
            <a:r>
              <a:rPr lang="en-US" b="1" dirty="0" smtClean="0"/>
              <a:t>by way of </a:t>
            </a:r>
            <a:r>
              <a:rPr lang="en-US" dirty="0" smtClean="0"/>
              <a:t>paradigmatic cinematic means.</a:t>
            </a:r>
            <a:endParaRPr lang="en-US" dirty="0"/>
          </a:p>
        </p:txBody>
      </p:sp>
    </p:spTree>
    <p:extLst>
      <p:ext uri="{BB962C8B-B14F-4D97-AF65-F5344CB8AC3E}">
        <p14:creationId xmlns:p14="http://schemas.microsoft.com/office/powerpoint/2010/main" val="1690547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EPISTEMIC CRITERION</a:t>
            </a:r>
            <a:endParaRPr lang="en-US" dirty="0"/>
          </a:p>
        </p:txBody>
      </p:sp>
      <p:sp>
        <p:nvSpPr>
          <p:cNvPr id="3" name="Content Placeholder 2"/>
          <p:cNvSpPr>
            <a:spLocks noGrp="1"/>
          </p:cNvSpPr>
          <p:nvPr>
            <p:ph idx="1"/>
          </p:nvPr>
        </p:nvSpPr>
        <p:spPr>
          <a:xfrm>
            <a:off x="457200" y="1600200"/>
            <a:ext cx="5691712" cy="4876800"/>
          </a:xfrm>
        </p:spPr>
        <p:txBody>
          <a:bodyPr>
            <a:normAutofit lnSpcReduction="10000"/>
          </a:bodyPr>
          <a:lstStyle/>
          <a:p>
            <a:r>
              <a:rPr lang="en-US" dirty="0" smtClean="0"/>
              <a:t>The epistemic criterion is meant to distinguish films that merely illustrate</a:t>
            </a:r>
            <a:r>
              <a:rPr lang="en-US" b="1" dirty="0" smtClean="0"/>
              <a:t> </a:t>
            </a:r>
            <a:r>
              <a:rPr lang="en-US" dirty="0" smtClean="0"/>
              <a:t>a preexisting philosophical concept from those that present new</a:t>
            </a:r>
            <a:r>
              <a:rPr lang="en-US" b="1" dirty="0" smtClean="0"/>
              <a:t> </a:t>
            </a:r>
            <a:r>
              <a:rPr lang="en-US" dirty="0" smtClean="0"/>
              <a:t>ideas. </a:t>
            </a:r>
          </a:p>
          <a:p>
            <a:r>
              <a:rPr lang="en-US" dirty="0" smtClean="0"/>
              <a:t>The </a:t>
            </a:r>
            <a:r>
              <a:rPr lang="en-US" b="1" dirty="0" smtClean="0"/>
              <a:t>innovative</a:t>
            </a:r>
            <a:r>
              <a:rPr lang="en-US" dirty="0" smtClean="0"/>
              <a:t> component does not </a:t>
            </a:r>
            <a:r>
              <a:rPr lang="en-US" b="1" dirty="0" smtClean="0"/>
              <a:t>require</a:t>
            </a:r>
            <a:r>
              <a:rPr lang="en-US" dirty="0" smtClean="0"/>
              <a:t> that films present new philosophical ideas in order for cinema to be a philosophical medium, but only that they be capable of doing so.</a:t>
            </a:r>
          </a:p>
          <a:p>
            <a:r>
              <a:rPr lang="en-US" dirty="0" smtClean="0"/>
              <a:t>The </a:t>
            </a:r>
            <a:r>
              <a:rPr lang="en-US" b="1" dirty="0" smtClean="0"/>
              <a:t>independent </a:t>
            </a:r>
            <a:r>
              <a:rPr lang="en-US" dirty="0" smtClean="0"/>
              <a:t>component is meant to rule out films that are merely </a:t>
            </a:r>
            <a:r>
              <a:rPr lang="en-US" b="1" dirty="0" smtClean="0"/>
              <a:t>supplementary </a:t>
            </a:r>
            <a:r>
              <a:rPr lang="en-US" dirty="0" smtClean="0"/>
              <a:t>to some preexisting philosophical context. </a:t>
            </a:r>
            <a:endParaRPr lang="en-US" dirty="0"/>
          </a:p>
        </p:txBody>
      </p:sp>
      <p:pic>
        <p:nvPicPr>
          <p:cNvPr id="4" name="Picture 3" descr="matrix_ver1_xl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967" y="1600200"/>
            <a:ext cx="2670463" cy="3693251"/>
          </a:xfrm>
          <a:prstGeom prst="rect">
            <a:avLst/>
          </a:prstGeom>
        </p:spPr>
      </p:pic>
    </p:spTree>
    <p:extLst>
      <p:ext uri="{BB962C8B-B14F-4D97-AF65-F5344CB8AC3E}">
        <p14:creationId xmlns:p14="http://schemas.microsoft.com/office/powerpoint/2010/main" val="3222777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BOLD THESIS REVISITED</a:t>
            </a:r>
            <a:endParaRPr lang="en-US" dirty="0"/>
          </a:p>
        </p:txBody>
      </p:sp>
      <p:sp>
        <p:nvSpPr>
          <p:cNvPr id="3" name="Content Placeholder 2"/>
          <p:cNvSpPr>
            <a:spLocks noGrp="1"/>
          </p:cNvSpPr>
          <p:nvPr>
            <p:ph idx="1"/>
          </p:nvPr>
        </p:nvSpPr>
        <p:spPr/>
        <p:txBody>
          <a:bodyPr/>
          <a:lstStyle/>
          <a:p>
            <a:r>
              <a:rPr lang="en-US" b="1" dirty="0">
                <a:solidFill>
                  <a:srgbClr val="0000FF"/>
                </a:solidFill>
              </a:rPr>
              <a:t>The bold thesis: </a:t>
            </a:r>
            <a:r>
              <a:rPr lang="en-US" dirty="0" smtClean="0"/>
              <a:t>“films </a:t>
            </a:r>
            <a:r>
              <a:rPr lang="en-US" dirty="0"/>
              <a:t>can make innovative, </a:t>
            </a:r>
            <a:r>
              <a:rPr lang="en-US" dirty="0" smtClean="0"/>
              <a:t>independent </a:t>
            </a:r>
            <a:r>
              <a:rPr lang="en-US" dirty="0"/>
              <a:t>contributions to philosophy through </a:t>
            </a:r>
            <a:r>
              <a:rPr lang="en-US" dirty="0" smtClean="0"/>
              <a:t>paradigmatic </a:t>
            </a:r>
            <a:r>
              <a:rPr lang="en-US" dirty="0"/>
              <a:t>cinematic </a:t>
            </a:r>
            <a:r>
              <a:rPr lang="en-US" dirty="0" smtClean="0"/>
              <a:t>means” (Smuts 2009, 411).</a:t>
            </a:r>
          </a:p>
        </p:txBody>
      </p:sp>
    </p:spTree>
    <p:extLst>
      <p:ext uri="{BB962C8B-B14F-4D97-AF65-F5344CB8AC3E}">
        <p14:creationId xmlns:p14="http://schemas.microsoft.com/office/powerpoint/2010/main" val="28366820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a:t>
            </a:r>
            <a:endParaRPr lang="en-US" dirty="0"/>
          </a:p>
        </p:txBody>
      </p:sp>
      <p:pic>
        <p:nvPicPr>
          <p:cNvPr id="3" name="Picture 2" descr="Screen Shot 2018-04-30 at 3.05.1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65" y="1654717"/>
            <a:ext cx="8870871" cy="4099757"/>
          </a:xfrm>
          <a:prstGeom prst="rect">
            <a:avLst/>
          </a:prstGeom>
        </p:spPr>
      </p:pic>
    </p:spTree>
    <p:extLst>
      <p:ext uri="{BB962C8B-B14F-4D97-AF65-F5344CB8AC3E}">
        <p14:creationId xmlns:p14="http://schemas.microsoft.com/office/powerpoint/2010/main" val="33427588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a:t>
            </a:r>
            <a:endParaRPr lang="en-US" dirty="0"/>
          </a:p>
        </p:txBody>
      </p:sp>
      <p:sp>
        <p:nvSpPr>
          <p:cNvPr id="3" name="Content Placeholder 2"/>
          <p:cNvSpPr>
            <a:spLocks noGrp="1"/>
          </p:cNvSpPr>
          <p:nvPr>
            <p:ph idx="1"/>
          </p:nvPr>
        </p:nvSpPr>
        <p:spPr/>
        <p:txBody>
          <a:bodyPr>
            <a:normAutofit/>
          </a:bodyPr>
          <a:lstStyle/>
          <a:p>
            <a:r>
              <a:rPr lang="en-US" dirty="0" smtClean="0"/>
              <a:t>“Ever </a:t>
            </a:r>
            <a:r>
              <a:rPr lang="en-US" dirty="0"/>
              <a:t>since </a:t>
            </a:r>
            <a:r>
              <a:rPr lang="en-US" dirty="0" err="1"/>
              <a:t>Kagan’s</a:t>
            </a:r>
            <a:r>
              <a:rPr lang="en-US" dirty="0"/>
              <a:t> philosophy class ‘Death’ appeared on the internet through Open Yale Courses, many young people in China scramble for the lectures given by this unconventional professor who could have been considered ‘out of line’ according to the traditional Chinese standard of teaching style and manner</a:t>
            </a:r>
            <a:r>
              <a:rPr lang="en-US" dirty="0" smtClean="0"/>
              <a:t>.”</a:t>
            </a:r>
          </a:p>
          <a:p>
            <a:r>
              <a:rPr lang="en-US" dirty="0" smtClean="0"/>
              <a:t>“‘To </a:t>
            </a:r>
            <a:r>
              <a:rPr lang="en-US" dirty="0"/>
              <a:t>teach and inspire the students, one doesn’t need to read off a textbook and follow all the doctrines</a:t>
            </a:r>
            <a:r>
              <a:rPr lang="en-US" dirty="0" smtClean="0"/>
              <a:t>,’ </a:t>
            </a:r>
            <a:r>
              <a:rPr lang="en-US" dirty="0"/>
              <a:t>added China National Radio</a:t>
            </a:r>
            <a:r>
              <a:rPr lang="en-US" dirty="0" smtClean="0"/>
              <a:t>.”</a:t>
            </a:r>
            <a:endParaRPr lang="en-US" dirty="0"/>
          </a:p>
        </p:txBody>
      </p:sp>
    </p:spTree>
    <p:extLst>
      <p:ext uri="{BB962C8B-B14F-4D97-AF65-F5344CB8AC3E}">
        <p14:creationId xmlns:p14="http://schemas.microsoft.com/office/powerpoint/2010/main" val="2039945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a:t>
            </a:r>
            <a:endParaRPr lang="en-US" dirty="0"/>
          </a:p>
        </p:txBody>
      </p:sp>
      <p:pic>
        <p:nvPicPr>
          <p:cNvPr id="4" name="Picture 3" descr="a1235170348_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448" y="2134535"/>
            <a:ext cx="4395105" cy="4395105"/>
          </a:xfrm>
          <a:prstGeom prst="rect">
            <a:avLst/>
          </a:prstGeom>
        </p:spPr>
      </p:pic>
    </p:spTree>
    <p:extLst>
      <p:ext uri="{BB962C8B-B14F-4D97-AF65-F5344CB8AC3E}">
        <p14:creationId xmlns:p14="http://schemas.microsoft.com/office/powerpoint/2010/main" val="26136370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a:t>
            </a:r>
            <a:endParaRPr lang="en-US" dirty="0"/>
          </a:p>
        </p:txBody>
      </p:sp>
      <p:pic>
        <p:nvPicPr>
          <p:cNvPr id="5" name="Picture 4" descr="Screen Shot 2018-04-30 at 3.30.05 AM.png"/>
          <p:cNvPicPr>
            <a:picLocks noChangeAspect="1"/>
          </p:cNvPicPr>
          <p:nvPr/>
        </p:nvPicPr>
        <p:blipFill rotWithShape="1">
          <a:blip r:embed="rId2">
            <a:extLst>
              <a:ext uri="{28A0092B-C50C-407E-A947-70E740481C1C}">
                <a14:useLocalDpi xmlns:a14="http://schemas.microsoft.com/office/drawing/2010/main" val="0"/>
              </a:ext>
            </a:extLst>
          </a:blip>
          <a:srcRect r="1061"/>
          <a:stretch/>
        </p:blipFill>
        <p:spPr>
          <a:xfrm>
            <a:off x="364440" y="2038318"/>
            <a:ext cx="8415121" cy="3988275"/>
          </a:xfrm>
          <a:prstGeom prst="rect">
            <a:avLst/>
          </a:prstGeom>
        </p:spPr>
      </p:pic>
    </p:spTree>
    <p:extLst>
      <p:ext uri="{BB962C8B-B14F-4D97-AF65-F5344CB8AC3E}">
        <p14:creationId xmlns:p14="http://schemas.microsoft.com/office/powerpoint/2010/main" val="189442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a:t>
            </a:r>
            <a:endParaRPr lang="en-US" dirty="0"/>
          </a:p>
        </p:txBody>
      </p:sp>
      <p:sp>
        <p:nvSpPr>
          <p:cNvPr id="4" name="TextBox 3"/>
          <p:cNvSpPr txBox="1"/>
          <p:nvPr/>
        </p:nvSpPr>
        <p:spPr>
          <a:xfrm>
            <a:off x="306297" y="3032855"/>
            <a:ext cx="8531407" cy="584776"/>
          </a:xfrm>
          <a:prstGeom prst="rect">
            <a:avLst/>
          </a:prstGeom>
          <a:noFill/>
        </p:spPr>
        <p:txBody>
          <a:bodyPr wrap="square" rtlCol="0">
            <a:spAutoFit/>
          </a:bodyPr>
          <a:lstStyle/>
          <a:p>
            <a:pPr algn="ctr"/>
            <a:r>
              <a:rPr lang="en-US" sz="3200" b="1" dirty="0"/>
              <a:t>Cool – but </a:t>
            </a:r>
            <a:r>
              <a:rPr lang="en-US" sz="3200" b="1" dirty="0" smtClean="0"/>
              <a:t>does </a:t>
            </a:r>
            <a:r>
              <a:rPr lang="en-US" sz="3200" b="1" dirty="0"/>
              <a:t>the </a:t>
            </a:r>
            <a:r>
              <a:rPr lang="en-US" sz="3200" b="1" u="sng" dirty="0">
                <a:solidFill>
                  <a:srgbClr val="0000FF"/>
                </a:solidFill>
              </a:rPr>
              <a:t>music</a:t>
            </a:r>
            <a:r>
              <a:rPr lang="en-US" sz="3200" b="1" dirty="0"/>
              <a:t> do philosophy</a:t>
            </a:r>
            <a:r>
              <a:rPr lang="en-US" sz="3200" b="1" dirty="0" smtClean="0"/>
              <a:t>?</a:t>
            </a:r>
            <a:r>
              <a:rPr lang="en-US" sz="3200" b="1" dirty="0">
                <a:solidFill>
                  <a:srgbClr val="0000FF"/>
                </a:solidFill>
              </a:rPr>
              <a:t> </a:t>
            </a:r>
            <a:endParaRPr lang="en-US" sz="3200" dirty="0"/>
          </a:p>
        </p:txBody>
      </p:sp>
    </p:spTree>
    <p:extLst>
      <p:ext uri="{BB962C8B-B14F-4D97-AF65-F5344CB8AC3E}">
        <p14:creationId xmlns:p14="http://schemas.microsoft.com/office/powerpoint/2010/main" val="238229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QUESTION</a:t>
            </a:r>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Does this example show that film can do philosophy or be philosophical? </a:t>
            </a:r>
          </a:p>
          <a:p>
            <a:pPr marL="731520" lvl="1" indent="-457200">
              <a:buFont typeface="+mj-lt"/>
              <a:buAutoNum type="alphaUcPeriod"/>
            </a:pPr>
            <a:r>
              <a:rPr lang="en-US" dirty="0" smtClean="0"/>
              <a:t>Yes, it does.</a:t>
            </a:r>
          </a:p>
          <a:p>
            <a:pPr marL="731520" lvl="1" indent="-457200">
              <a:buFont typeface="+mj-lt"/>
              <a:buAutoNum type="alphaUcPeriod"/>
            </a:pPr>
            <a:r>
              <a:rPr lang="en-US" dirty="0" smtClean="0"/>
              <a:t>No, it doesn’t. </a:t>
            </a:r>
            <a:endParaRPr lang="en-US" dirty="0"/>
          </a:p>
          <a:p>
            <a:pPr marL="731520" lvl="1" indent="-457200">
              <a:buFont typeface="+mj-lt"/>
              <a:buAutoNum type="alphaUcPeriod"/>
            </a:pPr>
            <a:endParaRPr lang="en-US" dirty="0"/>
          </a:p>
        </p:txBody>
      </p:sp>
    </p:spTree>
    <p:extLst>
      <p:ext uri="{BB962C8B-B14F-4D97-AF65-F5344CB8AC3E}">
        <p14:creationId xmlns:p14="http://schemas.microsoft.com/office/powerpoint/2010/main" val="41538629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QUESTION</a:t>
            </a:r>
          </a:p>
        </p:txBody>
      </p:sp>
      <p:sp>
        <p:nvSpPr>
          <p:cNvPr id="3" name="Content Placeholder 2"/>
          <p:cNvSpPr>
            <a:spLocks noGrp="1"/>
          </p:cNvSpPr>
          <p:nvPr>
            <p:ph idx="1"/>
          </p:nvPr>
        </p:nvSpPr>
        <p:spPr/>
        <p:txBody>
          <a:bodyPr/>
          <a:lstStyle/>
          <a:p>
            <a:pPr marL="457200" indent="-457200">
              <a:buFont typeface="+mj-lt"/>
              <a:buAutoNum type="arabicPeriod"/>
            </a:pPr>
            <a:r>
              <a:rPr lang="en-US" dirty="0"/>
              <a:t>Does </a:t>
            </a:r>
            <a:r>
              <a:rPr lang="en-US" b="1" dirty="0" smtClean="0"/>
              <a:t>that</a:t>
            </a:r>
            <a:r>
              <a:rPr lang="en-US" dirty="0" smtClean="0"/>
              <a:t> </a:t>
            </a:r>
            <a:r>
              <a:rPr lang="en-US" dirty="0"/>
              <a:t>example show that film can do philosophy or be philosophical? </a:t>
            </a:r>
          </a:p>
          <a:p>
            <a:pPr marL="731520" lvl="1" indent="-457200">
              <a:buFont typeface="+mj-lt"/>
              <a:buAutoNum type="alphaUcPeriod"/>
            </a:pPr>
            <a:r>
              <a:rPr lang="en-US" dirty="0" smtClean="0"/>
              <a:t>Yes</a:t>
            </a:r>
            <a:r>
              <a:rPr lang="en-US" dirty="0"/>
              <a:t>, it does.</a:t>
            </a:r>
          </a:p>
          <a:p>
            <a:pPr marL="731520" lvl="1" indent="-457200">
              <a:buFont typeface="+mj-lt"/>
              <a:buAutoNum type="alphaUcPeriod"/>
            </a:pPr>
            <a:r>
              <a:rPr lang="en-US" dirty="0"/>
              <a:t>No, it doesn’t.</a:t>
            </a:r>
          </a:p>
        </p:txBody>
      </p:sp>
    </p:spTree>
    <p:extLst>
      <p:ext uri="{BB962C8B-B14F-4D97-AF65-F5344CB8AC3E}">
        <p14:creationId xmlns:p14="http://schemas.microsoft.com/office/powerpoint/2010/main" val="15597797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a:t>
            </a:r>
            <a:endParaRPr lang="en-US" dirty="0"/>
          </a:p>
        </p:txBody>
      </p:sp>
      <p:pic>
        <p:nvPicPr>
          <p:cNvPr id="4" name="Picture 3" descr="Mulhall.jpg"/>
          <p:cNvPicPr>
            <a:picLocks noChangeAspect="1"/>
          </p:cNvPicPr>
          <p:nvPr/>
        </p:nvPicPr>
        <p:blipFill rotWithShape="1">
          <a:blip r:embed="rId2" cstate="print">
            <a:extLst>
              <a:ext uri="{28A0092B-C50C-407E-A947-70E740481C1C}">
                <a14:useLocalDpi xmlns:a14="http://schemas.microsoft.com/office/drawing/2010/main" val="0"/>
              </a:ext>
            </a:extLst>
          </a:blip>
          <a:srcRect l="13381"/>
          <a:stretch/>
        </p:blipFill>
        <p:spPr>
          <a:xfrm>
            <a:off x="5414840" y="1524000"/>
            <a:ext cx="3271960" cy="5036525"/>
          </a:xfrm>
          <a:prstGeom prst="rect">
            <a:avLst/>
          </a:prstGeom>
        </p:spPr>
      </p:pic>
      <p:pic>
        <p:nvPicPr>
          <p:cNvPr id="8" name="Picture 7" descr="Screen Shot 2018-04-30 at 4.16.09 AM.png"/>
          <p:cNvPicPr>
            <a:picLocks noChangeAspect="1"/>
          </p:cNvPicPr>
          <p:nvPr/>
        </p:nvPicPr>
        <p:blipFill rotWithShape="1">
          <a:blip r:embed="rId3" cstate="print">
            <a:extLst>
              <a:ext uri="{28A0092B-C50C-407E-A947-70E740481C1C}">
                <a14:useLocalDpi xmlns:a14="http://schemas.microsoft.com/office/drawing/2010/main" val="0"/>
              </a:ext>
            </a:extLst>
          </a:blip>
          <a:srcRect l="1003" t="1080"/>
          <a:stretch/>
        </p:blipFill>
        <p:spPr>
          <a:xfrm>
            <a:off x="457200" y="1524000"/>
            <a:ext cx="3102256" cy="5036524"/>
          </a:xfrm>
          <a:prstGeom prst="rect">
            <a:avLst/>
          </a:prstGeom>
        </p:spPr>
      </p:pic>
      <p:pic>
        <p:nvPicPr>
          <p:cNvPr id="9" name="Picture 8" descr="643_Alien-197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619" y="2125705"/>
            <a:ext cx="3124431" cy="4587512"/>
          </a:xfrm>
          <a:prstGeom prst="rect">
            <a:avLst/>
          </a:prstGeom>
        </p:spPr>
      </p:pic>
      <p:pic>
        <p:nvPicPr>
          <p:cNvPr id="11" name="Picture 10" descr="aliens-poster-18_goldposter_com_.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5831" y="685297"/>
            <a:ext cx="3399265" cy="5179832"/>
          </a:xfrm>
          <a:prstGeom prst="rect">
            <a:avLst/>
          </a:prstGeom>
        </p:spPr>
      </p:pic>
      <p:pic>
        <p:nvPicPr>
          <p:cNvPr id="12" name="Picture 11" descr="3TzzhIy3CRCtyqO8tEHLGEiufbi.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9456" y="1047900"/>
            <a:ext cx="3211486" cy="4817229"/>
          </a:xfrm>
          <a:prstGeom prst="rect">
            <a:avLst/>
          </a:prstGeom>
        </p:spPr>
      </p:pic>
      <p:pic>
        <p:nvPicPr>
          <p:cNvPr id="13" name="Picture 12" descr="alien_resurrection_ver1_xlg.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446231">
            <a:off x="1366375" y="685297"/>
            <a:ext cx="3559456" cy="5333850"/>
          </a:xfrm>
          <a:prstGeom prst="rect">
            <a:avLst/>
          </a:prstGeom>
        </p:spPr>
      </p:pic>
      <p:pic>
        <p:nvPicPr>
          <p:cNvPr id="14" name="Picture 13" descr="001_wjkiq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317165">
            <a:off x="3747025" y="716035"/>
            <a:ext cx="3497754" cy="5181049"/>
          </a:xfrm>
          <a:prstGeom prst="rect">
            <a:avLst/>
          </a:prstGeom>
        </p:spPr>
      </p:pic>
      <p:pic>
        <p:nvPicPr>
          <p:cNvPr id="16" name="Picture 15" descr="cWXzsg8t8kRRSbzzuLMRZUdNb2Y.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3206351">
            <a:off x="1584152" y="1223096"/>
            <a:ext cx="2930668" cy="4343038"/>
          </a:xfrm>
          <a:prstGeom prst="rect">
            <a:avLst/>
          </a:prstGeom>
        </p:spPr>
      </p:pic>
      <p:pic>
        <p:nvPicPr>
          <p:cNvPr id="17" name="Picture 16" descr="mision-imposible-2-m-i-2-1473328389.jpe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053277">
            <a:off x="4684296" y="1364470"/>
            <a:ext cx="2351011" cy="3291415"/>
          </a:xfrm>
          <a:prstGeom prst="rect">
            <a:avLst/>
          </a:prstGeom>
        </p:spPr>
      </p:pic>
      <p:pic>
        <p:nvPicPr>
          <p:cNvPr id="18" name="Picture 17" descr="Mission_Impossible_III.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069801">
            <a:off x="3014962" y="1938035"/>
            <a:ext cx="2979687" cy="4425276"/>
          </a:xfrm>
          <a:prstGeom prst="rect">
            <a:avLst/>
          </a:prstGeom>
        </p:spPr>
      </p:pic>
    </p:spTree>
    <p:extLst>
      <p:ext uri="{BB962C8B-B14F-4D97-AF65-F5344CB8AC3E}">
        <p14:creationId xmlns:p14="http://schemas.microsoft.com/office/powerpoint/2010/main" val="1433761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15080</TotalTime>
  <Words>889</Words>
  <Application>Microsoft Macintosh PowerPoint</Application>
  <PresentationFormat>On-screen Show (4:3)</PresentationFormat>
  <Paragraphs>66</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Clarity</vt:lpstr>
      <vt:lpstr>FILM AS PHILOSOPHY</vt:lpstr>
      <vt:lpstr>THE QUESTION</vt:lpstr>
      <vt:lpstr>THE QUESTION</vt:lpstr>
      <vt:lpstr>THE QUESTION</vt:lpstr>
      <vt:lpstr>THE QUESTION</vt:lpstr>
      <vt:lpstr>THE QUESTION</vt:lpstr>
      <vt:lpstr>THE QUESTION</vt:lpstr>
      <vt:lpstr>THE QUESTION</vt:lpstr>
      <vt:lpstr>THE QUESTION</vt:lpstr>
      <vt:lpstr>THE QUESTION</vt:lpstr>
      <vt:lpstr>THE BOLD THESIS </vt:lpstr>
      <vt:lpstr>THE ARTISTIC CRITERION</vt:lpstr>
      <vt:lpstr>THE EPISTEMIC CRITERION</vt:lpstr>
      <vt:lpstr>THE BOLD THESIS REVISITED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 Bleson</dc:creator>
  <cp:lastModifiedBy>Zach Bleson</cp:lastModifiedBy>
  <cp:revision>1421</cp:revision>
  <dcterms:created xsi:type="dcterms:W3CDTF">2016-04-06T08:49:02Z</dcterms:created>
  <dcterms:modified xsi:type="dcterms:W3CDTF">2019-10-13T07:51:00Z</dcterms:modified>
</cp:coreProperties>
</file>