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92" autoAdjust="0"/>
    <p:restoredTop sz="88571" autoAdjust="0"/>
  </p:normalViewPr>
  <p:slideViewPr>
    <p:cSldViewPr snapToGrid="0" snapToObjects="1">
      <p:cViewPr>
        <p:scale>
          <a:sx n="94" d="100"/>
          <a:sy n="94" d="100"/>
        </p:scale>
        <p:origin x="-38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25C21-09F6-8747-A488-1AA892EEEB6D}" type="datetimeFigureOut">
              <a:rPr lang="en-US" smtClean="0"/>
              <a:t>9/5/18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0A182-F080-BA40-A1F2-AB9B5BAA0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2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79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This</a:t>
            </a:r>
            <a:r>
              <a:rPr lang="en-US" baseline="0" dirty="0" smtClean="0"/>
              <a:t> is controversial.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But necessary/sufficient conditions are useful heuristics.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47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This quadrilateral (a four-sided figure) does not count as a square, because it does not meet a necessary condition for counting as a square: having four right angles.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92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Is either one of these </a:t>
            </a:r>
            <a:r>
              <a:rPr lang="en-US" b="1" dirty="0" smtClean="0"/>
              <a:t>necessary </a:t>
            </a:r>
            <a:r>
              <a:rPr lang="en-US" b="0" dirty="0" smtClean="0"/>
              <a:t>for being jade?</a:t>
            </a:r>
          </a:p>
          <a:p>
            <a:pPr marL="171450" indent="-171450">
              <a:buFont typeface="Arial"/>
              <a:buChar char="•"/>
            </a:pPr>
            <a:r>
              <a:rPr lang="en-US" b="0" dirty="0" smtClean="0"/>
              <a:t>What about</a:t>
            </a:r>
            <a:r>
              <a:rPr lang="en-US" b="0" baseline="0" dirty="0" smtClean="0"/>
              <a:t> their disjunction?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9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September 5,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September 5,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September 5,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September 5,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September 5,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September 5,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September 5, 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September 5, 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September 5, 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September 5,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September 5,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September 5,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he_bachelor_2014.jpg"/>
          <p:cNvPicPr>
            <a:picLocks noChangeAspect="1"/>
          </p:cNvPicPr>
          <p:nvPr/>
        </p:nvPicPr>
        <p:blipFill>
          <a:blip r:embed="rId3" cstate="print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6578" y="0"/>
            <a:ext cx="12853012" cy="7239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Necessary</a:t>
            </a:r>
            <a:r>
              <a:rPr lang="en-US" sz="4400" dirty="0"/>
              <a:t> </a:t>
            </a:r>
            <a:r>
              <a:rPr lang="en-US" sz="4400" dirty="0" smtClean="0"/>
              <a:t>and sufficient conditions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1425849506620.png"/>
          <p:cNvPicPr>
            <a:picLocks noChangeAspect="1"/>
          </p:cNvPicPr>
          <p:nvPr/>
        </p:nvPicPr>
        <p:blipFill>
          <a:blip r:embed="rId4" cstate="print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2129">
            <a:off x="6376829" y="1581708"/>
            <a:ext cx="2762390" cy="3122816"/>
          </a:xfrm>
          <a:prstGeom prst="rect">
            <a:avLst/>
          </a:prstGeom>
        </p:spPr>
      </p:pic>
      <p:pic>
        <p:nvPicPr>
          <p:cNvPr id="12" name="Picture 11" descr="1200px-Triangle.Isosceles.svg.png"/>
          <p:cNvPicPr>
            <a:picLocks noChangeAspect="1"/>
          </p:cNvPicPr>
          <p:nvPr/>
        </p:nvPicPr>
        <p:blipFill>
          <a:blip r:embed="rId5" cstate="print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38743">
            <a:off x="4569698" y="401382"/>
            <a:ext cx="1901716" cy="293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69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JOINTLY NECESSARY AND SUFFICIENT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X is a </a:t>
            </a:r>
            <a:r>
              <a:rPr lang="en-US" b="1" dirty="0">
                <a:solidFill>
                  <a:srgbClr val="0000FF"/>
                </a:solidFill>
              </a:rPr>
              <a:t>bachelor</a:t>
            </a:r>
            <a:r>
              <a:rPr lang="en-US" dirty="0" smtClean="0"/>
              <a:t> if and only if X is an </a:t>
            </a:r>
            <a:r>
              <a:rPr lang="en-US" b="1" dirty="0">
                <a:solidFill>
                  <a:srgbClr val="0000FF"/>
                </a:solidFill>
              </a:rPr>
              <a:t>unmarried male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 descr="2014-Boy-Waistcoat-Uniform-Suit-Wedding-Flower-Boy-Child-Suit-7pcs-set-Includs-Coat-Pants-V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71" y="2910430"/>
            <a:ext cx="3993059" cy="394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3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JOINTLY NECESSARY AND SUFFICIENT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X is a </a:t>
            </a:r>
            <a:r>
              <a:rPr lang="en-US" b="1" dirty="0">
                <a:solidFill>
                  <a:srgbClr val="0000FF"/>
                </a:solidFill>
              </a:rPr>
              <a:t>bachelor</a:t>
            </a:r>
            <a:r>
              <a:rPr lang="en-US" dirty="0"/>
              <a:t> if and only if X is an </a:t>
            </a:r>
            <a:r>
              <a:rPr lang="en-US" b="1" dirty="0">
                <a:solidFill>
                  <a:srgbClr val="0000FF"/>
                </a:solidFill>
              </a:rPr>
              <a:t>unmarried male who is </a:t>
            </a:r>
            <a:r>
              <a:rPr lang="en-US" b="1" dirty="0" smtClean="0">
                <a:solidFill>
                  <a:srgbClr val="0000FF"/>
                </a:solidFill>
              </a:rPr>
              <a:t>socially </a:t>
            </a:r>
            <a:r>
              <a:rPr lang="en-US" b="1" dirty="0">
                <a:solidFill>
                  <a:srgbClr val="0000FF"/>
                </a:solidFill>
              </a:rPr>
              <a:t>eligible to be married. 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 descr="2014-Boy-Waistcoat-Uniform-Suit-Wedding-Flower-Boy-Child-Suit-7pcs-set-Includs-Coat-Pants-V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71" y="2910430"/>
            <a:ext cx="3993059" cy="394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JOINTLY NECESSARY AND SUFFICIENT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X is a </a:t>
            </a:r>
            <a:r>
              <a:rPr lang="en-US" b="1" dirty="0">
                <a:solidFill>
                  <a:srgbClr val="0000FF"/>
                </a:solidFill>
              </a:rPr>
              <a:t>bachelor</a:t>
            </a:r>
            <a:r>
              <a:rPr lang="en-US" dirty="0"/>
              <a:t> if and only if X is an </a:t>
            </a:r>
            <a:r>
              <a:rPr lang="en-US" b="1" dirty="0">
                <a:solidFill>
                  <a:srgbClr val="0000FF"/>
                </a:solidFill>
              </a:rPr>
              <a:t>unmarried </a:t>
            </a:r>
            <a:r>
              <a:rPr lang="en-US" b="1" u="sng" dirty="0" smtClean="0">
                <a:solidFill>
                  <a:srgbClr val="0000FF"/>
                </a:solidFill>
              </a:rPr>
              <a:t>man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who is </a:t>
            </a:r>
            <a:r>
              <a:rPr lang="en-US" b="1" dirty="0" smtClean="0">
                <a:solidFill>
                  <a:srgbClr val="0000FF"/>
                </a:solidFill>
              </a:rPr>
              <a:t>socially </a:t>
            </a:r>
            <a:r>
              <a:rPr lang="en-US" b="1" dirty="0">
                <a:solidFill>
                  <a:srgbClr val="0000FF"/>
                </a:solidFill>
              </a:rPr>
              <a:t>eligible to be married. 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 descr="2014-Boy-Waistcoat-Uniform-Suit-Wedding-Flower-Boy-Child-Suit-7pcs-set-Includs-Coat-Pants-V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71" y="2910430"/>
            <a:ext cx="3993059" cy="394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0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omething </a:t>
            </a:r>
            <a:r>
              <a:rPr lang="en-US" dirty="0"/>
              <a:t>that </a:t>
            </a:r>
            <a:r>
              <a:rPr lang="en-US" dirty="0" smtClean="0"/>
              <a:t>fits the definition, </a:t>
            </a:r>
            <a:r>
              <a:rPr lang="en-US" dirty="0"/>
              <a:t>but that we strongly believe isn’t an example of whatever is being </a:t>
            </a:r>
            <a:r>
              <a:rPr lang="en-US" dirty="0" smtClean="0"/>
              <a:t>defined.</a:t>
            </a:r>
          </a:p>
          <a:p>
            <a:r>
              <a:rPr lang="en-US" dirty="0"/>
              <a:t>S</a:t>
            </a:r>
            <a:r>
              <a:rPr lang="en-US" dirty="0" smtClean="0"/>
              <a:t>omething </a:t>
            </a:r>
            <a:r>
              <a:rPr lang="en-US" dirty="0"/>
              <a:t>that we strongly believe is an example of whatever is being defined, but which fails to meet the conditions suggested as </a:t>
            </a:r>
            <a:r>
              <a:rPr lang="en-US" dirty="0" smtClean="0"/>
              <a:t>necessary.</a:t>
            </a:r>
            <a:endParaRPr lang="en-US" dirty="0"/>
          </a:p>
          <a:p>
            <a:r>
              <a:rPr lang="en-US" dirty="0" smtClean="0"/>
              <a:t>If a counterexample is successful, we can attempt to refine the proposed definition or else abandon it entirely.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9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100" dirty="0" smtClean="0"/>
              <a:t>CONNECTION TO DEDUCTIVE ARGUMENTS 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deductive arguments have as premises statements of proposed necessary and/or sufficient conditions. </a:t>
            </a:r>
          </a:p>
          <a:p>
            <a:pPr lvl="1">
              <a:buFontTx/>
              <a:buChar char="-"/>
            </a:pPr>
            <a:r>
              <a:rPr lang="en-US" b="1" dirty="0" smtClean="0">
                <a:solidFill>
                  <a:srgbClr val="0000FF"/>
                </a:solidFill>
              </a:rPr>
              <a:t>Conditionals:</a:t>
            </a:r>
            <a:r>
              <a:rPr lang="en-US" dirty="0"/>
              <a:t> </a:t>
            </a:r>
            <a:r>
              <a:rPr lang="en-US" dirty="0" smtClean="0"/>
              <a:t>“If P, then Q,” “P only if Q,” etc.</a:t>
            </a:r>
          </a:p>
          <a:p>
            <a:pPr lvl="1">
              <a:buFontTx/>
              <a:buChar char="-"/>
            </a:pPr>
            <a:r>
              <a:rPr lang="en-US" b="1" dirty="0" smtClean="0">
                <a:solidFill>
                  <a:srgbClr val="0000FF"/>
                </a:solidFill>
              </a:rPr>
              <a:t>Biconditionals:</a:t>
            </a:r>
            <a:r>
              <a:rPr lang="en-US" dirty="0" smtClean="0"/>
              <a:t> “P if and only if Q,” “P just in case Q,” and so on.</a:t>
            </a:r>
          </a:p>
          <a:p>
            <a:r>
              <a:rPr lang="en-US" dirty="0" smtClean="0"/>
              <a:t>Necessary and sufficient conditions are </a:t>
            </a:r>
            <a:r>
              <a:rPr lang="en-US" b="1" dirty="0">
                <a:solidFill>
                  <a:srgbClr val="0000FF"/>
                </a:solidFill>
              </a:rPr>
              <a:t>converses</a:t>
            </a:r>
            <a:r>
              <a:rPr lang="en-US" b="1" dirty="0" smtClean="0"/>
              <a:t> </a:t>
            </a:r>
            <a:r>
              <a:rPr lang="en-US" dirty="0" smtClean="0"/>
              <a:t>of each other:</a:t>
            </a:r>
          </a:p>
          <a:p>
            <a:pPr lvl="1">
              <a:buFontTx/>
              <a:buChar char="-"/>
            </a:pPr>
            <a:r>
              <a:rPr lang="en-US" dirty="0" smtClean="0"/>
              <a:t>If Y is a necessary condition for X, then X is a sufficient condition for Y.</a:t>
            </a:r>
          </a:p>
          <a:p>
            <a:pPr lvl="1">
              <a:buFontTx/>
              <a:buChar char="-"/>
            </a:pPr>
            <a:r>
              <a:rPr lang="en-US" dirty="0" smtClean="0"/>
              <a:t>If X is a sufficient condition for Y, then Y is a necessary condition for X.</a:t>
            </a:r>
          </a:p>
        </p:txBody>
      </p:sp>
    </p:spTree>
    <p:extLst>
      <p:ext uri="{BB962C8B-B14F-4D97-AF65-F5344CB8AC3E}">
        <p14:creationId xmlns:p14="http://schemas.microsoft.com/office/powerpoint/2010/main" val="245330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DEFINITION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b="1" dirty="0" smtClean="0"/>
              <a:t>justice</a:t>
            </a:r>
            <a:r>
              <a:rPr lang="en-US" dirty="0" smtClean="0"/>
              <a:t>? </a:t>
            </a:r>
          </a:p>
          <a:p>
            <a:r>
              <a:rPr lang="en-US" dirty="0" smtClean="0"/>
              <a:t>What is it to be in </a:t>
            </a:r>
            <a:r>
              <a:rPr lang="en-US" b="1" dirty="0" smtClean="0"/>
              <a:t>pain</a:t>
            </a:r>
            <a:r>
              <a:rPr lang="en-US" dirty="0" smtClean="0"/>
              <a:t>?</a:t>
            </a:r>
          </a:p>
          <a:p>
            <a:r>
              <a:rPr lang="en-US" dirty="0"/>
              <a:t>What is it for an action to be </a:t>
            </a:r>
            <a:r>
              <a:rPr lang="en-US" b="1" dirty="0"/>
              <a:t>right </a:t>
            </a:r>
            <a:r>
              <a:rPr lang="en-US" dirty="0"/>
              <a:t>or </a:t>
            </a:r>
            <a:r>
              <a:rPr lang="en-US" b="1" dirty="0"/>
              <a:t>wrong</a:t>
            </a:r>
            <a:r>
              <a:rPr lang="en-US" dirty="0"/>
              <a:t>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212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>
                <a:solidFill>
                  <a:srgbClr val="0000FF"/>
                </a:solidFill>
              </a:rPr>
              <a:t>r</a:t>
            </a:r>
            <a:r>
              <a:rPr lang="en-US" b="1" dirty="0" smtClean="0">
                <a:solidFill>
                  <a:srgbClr val="0000FF"/>
                </a:solidFill>
              </a:rPr>
              <a:t>eal definition </a:t>
            </a:r>
            <a:r>
              <a:rPr lang="en-US" dirty="0" smtClean="0"/>
              <a:t>is not the same as a </a:t>
            </a:r>
            <a:r>
              <a:rPr lang="en-US" b="1" dirty="0">
                <a:solidFill>
                  <a:srgbClr val="0000FF"/>
                </a:solidFill>
              </a:rPr>
              <a:t>dictionary </a:t>
            </a:r>
            <a:r>
              <a:rPr lang="en-US" b="1" dirty="0" smtClean="0">
                <a:solidFill>
                  <a:srgbClr val="0000FF"/>
                </a:solidFill>
              </a:rPr>
              <a:t>definition</a:t>
            </a:r>
            <a:r>
              <a:rPr lang="en-US" dirty="0" smtClean="0"/>
              <a:t>, which explains </a:t>
            </a:r>
            <a:r>
              <a:rPr lang="en-US" dirty="0"/>
              <a:t>the normal use </a:t>
            </a:r>
            <a:r>
              <a:rPr lang="en-US" dirty="0" smtClean="0"/>
              <a:t>of a word </a:t>
            </a:r>
            <a:r>
              <a:rPr lang="en-US" dirty="0"/>
              <a:t>by providing synonyms for its various uses. 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A </a:t>
            </a:r>
            <a:r>
              <a:rPr lang="en-US" b="1" dirty="0">
                <a:solidFill>
                  <a:srgbClr val="0000FF"/>
                </a:solidFill>
              </a:rPr>
              <a:t>r</a:t>
            </a:r>
            <a:r>
              <a:rPr lang="en-US" b="1" dirty="0" smtClean="0">
                <a:solidFill>
                  <a:srgbClr val="0000FF"/>
                </a:solidFill>
              </a:rPr>
              <a:t>eal definition </a:t>
            </a:r>
            <a:r>
              <a:rPr lang="en-US" dirty="0" smtClean="0"/>
              <a:t>tells </a:t>
            </a:r>
            <a:r>
              <a:rPr lang="en-US" dirty="0"/>
              <a:t>us what it </a:t>
            </a:r>
            <a:r>
              <a:rPr lang="en-US" b="1" dirty="0">
                <a:solidFill>
                  <a:srgbClr val="0000FF"/>
                </a:solidFill>
              </a:rPr>
              <a:t>takes</a:t>
            </a:r>
            <a:r>
              <a:rPr lang="en-US" dirty="0"/>
              <a:t> for something to </a:t>
            </a:r>
            <a:r>
              <a:rPr lang="en-US" b="1" dirty="0">
                <a:solidFill>
                  <a:srgbClr val="0000FF"/>
                </a:solidFill>
              </a:rPr>
              <a:t>qualify as a particular type of thing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But what is this notion of something’s </a:t>
            </a:r>
            <a:r>
              <a:rPr lang="en-US" b="1" dirty="0">
                <a:solidFill>
                  <a:srgbClr val="0000FF"/>
                </a:solidFill>
              </a:rPr>
              <a:t>qualifying </a:t>
            </a:r>
            <a:r>
              <a:rPr lang="en-US" dirty="0" smtClean="0"/>
              <a:t>as a particular type of thing? 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3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NECESSARY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0000FF"/>
                </a:solidFill>
              </a:rPr>
              <a:t>necessary conditions </a:t>
            </a:r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being some thing or some phenomenon </a:t>
            </a:r>
            <a:r>
              <a:rPr lang="en-US" dirty="0" smtClean="0"/>
              <a:t>X are the conditions </a:t>
            </a:r>
            <a:r>
              <a:rPr lang="en-US" dirty="0"/>
              <a:t>that a thing </a:t>
            </a:r>
            <a:r>
              <a:rPr lang="en-US" b="1" u="sng" dirty="0"/>
              <a:t>must</a:t>
            </a:r>
            <a:r>
              <a:rPr lang="en-US" dirty="0"/>
              <a:t> satisfy if it is to count as </a:t>
            </a:r>
            <a:r>
              <a:rPr lang="en-US" dirty="0" smtClean="0"/>
              <a:t>an X. </a:t>
            </a:r>
          </a:p>
          <a:p>
            <a:r>
              <a:rPr lang="en-US" dirty="0" smtClean="0"/>
              <a:t>If Y is a necessary condition for X, then it is </a:t>
            </a:r>
            <a:r>
              <a:rPr lang="en-US" b="1" u="sng" dirty="0" smtClean="0"/>
              <a:t>absolutely impossible</a:t>
            </a:r>
            <a:r>
              <a:rPr lang="en-US" dirty="0" smtClean="0"/>
              <a:t> to be X without being Y.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00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NECESSARY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886833" cy="4876800"/>
          </a:xfrm>
        </p:spPr>
        <p:txBody>
          <a:bodyPr/>
          <a:lstStyle/>
          <a:p>
            <a:r>
              <a:rPr lang="en-US" dirty="0" smtClean="0"/>
              <a:t>Having four sides is a necessary condition for something to count as a square.</a:t>
            </a:r>
          </a:p>
          <a:p>
            <a:r>
              <a:rPr lang="en-US" dirty="0" smtClean="0"/>
              <a:t>Having four right angles is also a necessary condition for something to count as a square.</a:t>
            </a:r>
          </a:p>
          <a:p>
            <a:r>
              <a:rPr lang="en-US" dirty="0" smtClean="0"/>
              <a:t>It is </a:t>
            </a:r>
            <a:r>
              <a:rPr lang="en-US" b="1" u="sng" dirty="0" smtClean="0"/>
              <a:t>absolutely impossible</a:t>
            </a:r>
            <a:r>
              <a:rPr lang="en-US" dirty="0"/>
              <a:t> </a:t>
            </a:r>
            <a:r>
              <a:rPr lang="en-US" dirty="0" smtClean="0"/>
              <a:t>for a plane figure to be a square and yet lack either of these two features.</a:t>
            </a:r>
            <a:endParaRPr lang="en-US" b="1" dirty="0"/>
          </a:p>
        </p:txBody>
      </p:sp>
      <p:pic>
        <p:nvPicPr>
          <p:cNvPr id="5" name="Picture 4" descr="quadrilaterals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033" y="1524000"/>
            <a:ext cx="2342767" cy="2414694"/>
          </a:xfrm>
          <a:prstGeom prst="rect">
            <a:avLst/>
          </a:prstGeom>
        </p:spPr>
      </p:pic>
      <p:pic>
        <p:nvPicPr>
          <p:cNvPr id="6" name="Picture 5" descr="Parallogram diagra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95" y="3938694"/>
            <a:ext cx="2962405" cy="1945382"/>
          </a:xfrm>
          <a:prstGeom prst="rect">
            <a:avLst/>
          </a:prstGeom>
        </p:spPr>
      </p:pic>
      <p:pic>
        <p:nvPicPr>
          <p:cNvPr id="7" name="Picture 6" descr="stock-illustration-49952734-x-red-cross-handwritte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858" y="4475985"/>
            <a:ext cx="827411" cy="82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43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SUFFICIENT CONDITIONS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0000FF"/>
                </a:solidFill>
              </a:rPr>
              <a:t>sufficient conditions </a:t>
            </a:r>
            <a:r>
              <a:rPr lang="en-US" dirty="0" smtClean="0"/>
              <a:t>for </a:t>
            </a:r>
            <a:r>
              <a:rPr lang="en-US" dirty="0"/>
              <a:t>being some thing or some phenomenon X are the conditions such that if something meets them, that is </a:t>
            </a:r>
            <a:r>
              <a:rPr lang="en-US" b="1" u="sng" dirty="0"/>
              <a:t>enough</a:t>
            </a:r>
            <a:r>
              <a:rPr lang="en-US" dirty="0"/>
              <a:t> for it to count as an X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Y is a sufficient condition for X, then meeting condition Y </a:t>
            </a:r>
            <a:r>
              <a:rPr lang="en-US" b="1" u="sng" dirty="0" smtClean="0"/>
              <a:t>absolutely guarantees</a:t>
            </a:r>
            <a:r>
              <a:rPr lang="en-US" dirty="0" smtClean="0"/>
              <a:t> counting as an X. </a:t>
            </a:r>
            <a:endParaRPr lang="en-US" u="sng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27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SUFFICIENT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886833" cy="4876800"/>
          </a:xfrm>
        </p:spPr>
        <p:txBody>
          <a:bodyPr/>
          <a:lstStyle/>
          <a:p>
            <a:r>
              <a:rPr lang="en-US" dirty="0" smtClean="0"/>
              <a:t>Being composed of jadeite is a sufficient condition for a rock </a:t>
            </a:r>
            <a:r>
              <a:rPr lang="en-US" dirty="0"/>
              <a:t>to count as </a:t>
            </a:r>
            <a:r>
              <a:rPr lang="en-US" dirty="0" smtClean="0"/>
              <a:t>jade.</a:t>
            </a:r>
          </a:p>
          <a:p>
            <a:r>
              <a:rPr lang="en-US" dirty="0" smtClean="0"/>
              <a:t>Being composed of nephrite is also a sufficient condition for a rock to count as jade.</a:t>
            </a:r>
          </a:p>
          <a:p>
            <a:endParaRPr lang="en-US" dirty="0"/>
          </a:p>
        </p:txBody>
      </p:sp>
      <p:pic>
        <p:nvPicPr>
          <p:cNvPr id="4" name="Picture 3" descr="$_32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7"/>
          <a:stretch/>
        </p:blipFill>
        <p:spPr>
          <a:xfrm>
            <a:off x="6344032" y="1524000"/>
            <a:ext cx="2604058" cy="29364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882" y="4457879"/>
            <a:ext cx="3289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NaAlSi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O</a:t>
            </a:r>
            <a:r>
              <a:rPr lang="en-US" sz="2400" b="1" baseline="-25000" dirty="0" smtClean="0"/>
              <a:t>6</a:t>
            </a:r>
          </a:p>
          <a:p>
            <a:r>
              <a:rPr lang="en-US" b="1" dirty="0"/>
              <a:t>Ca</a:t>
            </a:r>
            <a:r>
              <a:rPr lang="en-US" b="1" baseline="-25000" dirty="0"/>
              <a:t>2</a:t>
            </a:r>
            <a:r>
              <a:rPr lang="en-US" b="1" dirty="0"/>
              <a:t>(Mg, Fe)</a:t>
            </a:r>
            <a:r>
              <a:rPr lang="en-US" b="1" baseline="-25000" dirty="0"/>
              <a:t>5</a:t>
            </a:r>
            <a:r>
              <a:rPr lang="en-US" b="1" dirty="0"/>
              <a:t>Si</a:t>
            </a:r>
            <a:r>
              <a:rPr lang="en-US" b="1" baseline="-25000" dirty="0"/>
              <a:t>8</a:t>
            </a:r>
            <a:r>
              <a:rPr lang="en-US" b="1" dirty="0"/>
              <a:t>O</a:t>
            </a:r>
            <a:r>
              <a:rPr lang="en-US" b="1" baseline="-25000" dirty="0"/>
              <a:t>22</a:t>
            </a:r>
            <a:r>
              <a:rPr lang="en-US" b="1" dirty="0"/>
              <a:t>(OH)</a:t>
            </a:r>
            <a:r>
              <a:rPr lang="en-US" b="1" baseline="-25000" dirty="0"/>
              <a:t>2</a:t>
            </a:r>
            <a:endParaRPr lang="en-US" b="1" baseline="-25000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3232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JOINTLY NECESSARY AND SUFFICIENT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X’s being composed of H</a:t>
            </a:r>
            <a:r>
              <a:rPr lang="en-US" baseline="-25000" dirty="0" smtClean="0"/>
              <a:t>2</a:t>
            </a:r>
            <a:r>
              <a:rPr lang="en-US" dirty="0" smtClean="0"/>
              <a:t>O is both necessary and sufficient for X’s counting as water.</a:t>
            </a:r>
          </a:p>
          <a:p>
            <a:r>
              <a:rPr lang="en-US" dirty="0" smtClean="0"/>
              <a:t>X is water if and only if X is composed of H</a:t>
            </a:r>
            <a:r>
              <a:rPr lang="en-US" baseline="-25000" dirty="0" smtClean="0"/>
              <a:t>2</a:t>
            </a:r>
            <a:r>
              <a:rPr lang="en-US" dirty="0" smtClean="0"/>
              <a:t>O.</a:t>
            </a:r>
          </a:p>
          <a:p>
            <a:endParaRPr lang="en-US" dirty="0"/>
          </a:p>
        </p:txBody>
      </p:sp>
      <p:pic>
        <p:nvPicPr>
          <p:cNvPr id="4" name="Picture 3" descr="1425849506620.png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2129">
            <a:off x="5679083" y="2854982"/>
            <a:ext cx="2762390" cy="312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9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JOINTLY NECESSARY AND SUFFICIENT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X is a </a:t>
            </a:r>
            <a:r>
              <a:rPr lang="en-US" b="1" dirty="0">
                <a:solidFill>
                  <a:srgbClr val="0000FF"/>
                </a:solidFill>
              </a:rPr>
              <a:t>bachelor</a:t>
            </a:r>
            <a:r>
              <a:rPr lang="en-US" dirty="0" smtClean="0"/>
              <a:t> if and only if X is an </a:t>
            </a:r>
            <a:r>
              <a:rPr lang="en-US" b="1" dirty="0">
                <a:solidFill>
                  <a:srgbClr val="0000FF"/>
                </a:solidFill>
              </a:rPr>
              <a:t>unmarried male.</a:t>
            </a:r>
          </a:p>
          <a:p>
            <a:endParaRPr lang="en-US" dirty="0"/>
          </a:p>
        </p:txBody>
      </p:sp>
      <p:pic>
        <p:nvPicPr>
          <p:cNvPr id="5" name="Picture 4" descr="the_bachelor_20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24" y="2865667"/>
            <a:ext cx="6411352" cy="361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6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15582</TotalTime>
  <Words>666</Words>
  <Application>Microsoft Macintosh PowerPoint</Application>
  <PresentationFormat>On-screen Show (4:3)</PresentationFormat>
  <Paragraphs>59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Necessary and sufficient conditions</vt:lpstr>
      <vt:lpstr>REAL DEFINITION </vt:lpstr>
      <vt:lpstr>REAL DEFINITION</vt:lpstr>
      <vt:lpstr>NECESSARY CONDITIONS</vt:lpstr>
      <vt:lpstr>NECESSARY CONDITIONS</vt:lpstr>
      <vt:lpstr>SUFFICIENT CONDITIONS </vt:lpstr>
      <vt:lpstr>SUFFICIENT CONDITIONS</vt:lpstr>
      <vt:lpstr>JOINTLY NECESSARY AND SUFFICIENT CONDITIONS</vt:lpstr>
      <vt:lpstr>JOINTLY NECESSARY AND SUFFICIENT CONDITIONS</vt:lpstr>
      <vt:lpstr>JOINTLY NECESSARY AND SUFFICIENT CONDITIONS</vt:lpstr>
      <vt:lpstr>JOINTLY NECESSARY AND SUFFICIENT CONDITIONS</vt:lpstr>
      <vt:lpstr>JOINTLY NECESSARY AND SUFFICIENT CONDITIONS</vt:lpstr>
      <vt:lpstr>COUNTEREXAMPLE </vt:lpstr>
      <vt:lpstr>CONNECTION TO DEDUCTIVE ARGUMENTS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 Bleson</dc:creator>
  <cp:lastModifiedBy>Zach Bleson</cp:lastModifiedBy>
  <cp:revision>507</cp:revision>
  <dcterms:created xsi:type="dcterms:W3CDTF">2016-04-06T08:49:02Z</dcterms:created>
  <dcterms:modified xsi:type="dcterms:W3CDTF">2018-09-05T23:53:56Z</dcterms:modified>
</cp:coreProperties>
</file>