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8"/>
  </p:notesMasterIdLst>
  <p:sldIdLst>
    <p:sldId id="375" r:id="rId2"/>
    <p:sldId id="352" r:id="rId3"/>
    <p:sldId id="322" r:id="rId4"/>
    <p:sldId id="364" r:id="rId5"/>
    <p:sldId id="365" r:id="rId6"/>
    <p:sldId id="356" r:id="rId7"/>
    <p:sldId id="351" r:id="rId8"/>
    <p:sldId id="355" r:id="rId9"/>
    <p:sldId id="376" r:id="rId10"/>
    <p:sldId id="360" r:id="rId11"/>
    <p:sldId id="368" r:id="rId12"/>
    <p:sldId id="363" r:id="rId13"/>
    <p:sldId id="366" r:id="rId14"/>
    <p:sldId id="353" r:id="rId15"/>
    <p:sldId id="367" r:id="rId16"/>
    <p:sldId id="3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92" autoAdjust="0"/>
    <p:restoredTop sz="58756" autoAdjust="0"/>
  </p:normalViewPr>
  <p:slideViewPr>
    <p:cSldViewPr snapToGrid="0" snapToObjects="1">
      <p:cViewPr>
        <p:scale>
          <a:sx n="63" d="100"/>
          <a:sy n="63" d="100"/>
        </p:scale>
        <p:origin x="-8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25C21-09F6-8747-A488-1AA892EEEB6D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0A182-F080-BA40-A1F2-AB9B5BAA0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23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Zodiac clip: 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=W91BHqxJIRg&amp;t=18s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The Big </a:t>
            </a:r>
            <a:r>
              <a:rPr lang="en-US" dirty="0" err="1" smtClean="0"/>
              <a:t>Lebowski</a:t>
            </a:r>
            <a:r>
              <a:rPr lang="en-US" dirty="0" smtClean="0"/>
              <a:t> clip: 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=XkADiJCYS2k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0A182-F080-BA40-A1F2-AB9B5BAA0E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64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0A182-F080-BA40-A1F2-AB9B5BAA0E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37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0A182-F080-BA40-A1F2-AB9B5BAA0E5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18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0A182-F080-BA40-A1F2-AB9B5BAA0E5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79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=W91BHqxJIRg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0A182-F080-BA40-A1F2-AB9B5BAA0E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18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0A182-F080-BA40-A1F2-AB9B5BAA0E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81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0A182-F080-BA40-A1F2-AB9B5BAA0E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79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K12 lesson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0A182-F080-BA40-A1F2-AB9B5BAA0E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96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0A182-F080-BA40-A1F2-AB9B5BAA0E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81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0A182-F080-BA40-A1F2-AB9B5BAA0E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01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Roger Jason Stone Jr. (born August 27, 1952) is an American political consultant, lobbyist, and strategist, noted for his use of opposition research usually for candidates of the Republican Party.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The Man Who Killed Kennedy: The Case Against LBJ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https://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Roger_Stone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0A182-F080-BA40-A1F2-AB9B5BAA0E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73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0A182-F080-BA40-A1F2-AB9B5BAA0E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70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0A182-F080-BA40-A1F2-AB9B5BAA0E5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44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Sunday, October 13,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Sunday, October 13,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Sunday, October 13,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Sunday, October 13,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Sunday, October 13,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Sunday, October 13, 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Sunday, October 13, 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Sunday, October 13, 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Sunday, October 13, 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Sunday, October 13, 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Sunday, October 13, 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Sunday, October 13, 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900" dirty="0" smtClean="0"/>
              <a:t>Facts and opinions </a:t>
            </a:r>
            <a:endParaRPr lang="en-US" sz="3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PHL 317K</a:t>
            </a:r>
          </a:p>
          <a:p>
            <a:r>
              <a:rPr lang="en-US" dirty="0" smtClean="0"/>
              <a:t>Fall 2017</a:t>
            </a:r>
            <a:endParaRPr lang="en-US" dirty="0"/>
          </a:p>
        </p:txBody>
      </p:sp>
      <p:pic>
        <p:nvPicPr>
          <p:cNvPr id="6" name="Picture 5" descr="screenshot1.png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62" y="0"/>
            <a:ext cx="9339647" cy="7016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934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02"/>
    </mc:Choice>
    <mc:Fallback xmlns="">
      <p:transition xmlns:p14="http://schemas.microsoft.com/office/powerpoint/2010/main" advTm="90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KNOWABILITY? </a:t>
            </a:r>
            <a:endParaRPr lang="en-US" dirty="0"/>
          </a:p>
        </p:txBody>
      </p:sp>
      <p:pic>
        <p:nvPicPr>
          <p:cNvPr id="4" name="Picture 3" descr="zodiac-killer-236027-1-4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050" y="1600200"/>
            <a:ext cx="3079750" cy="307975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00200"/>
            <a:ext cx="503555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On July 4, 1969, in the parking lot of Blue Rock Springs Park in Vallejo, California, an unidentified man fired several gunshots at Michael </a:t>
            </a:r>
            <a:r>
              <a:rPr lang="en-US" dirty="0"/>
              <a:t>Renault </a:t>
            </a:r>
            <a:r>
              <a:rPr lang="en-US" dirty="0" smtClean="0"/>
              <a:t>Mageau </a:t>
            </a:r>
            <a:r>
              <a:rPr lang="en-US" dirty="0"/>
              <a:t>and Darlene Elizabeth Ferrin</a:t>
            </a:r>
            <a:r>
              <a:rPr lang="en-US" dirty="0" smtClean="0"/>
              <a:t>, injuring Mageau and killing Ferrin.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26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fact is something that </a:t>
            </a:r>
            <a:r>
              <a:rPr lang="en-US" b="1" dirty="0">
                <a:solidFill>
                  <a:srgbClr val="0000FF"/>
                </a:solidFill>
              </a:rPr>
              <a:t>is the case</a:t>
            </a:r>
            <a:r>
              <a:rPr lang="en-US" dirty="0" smtClean="0"/>
              <a:t>—a </a:t>
            </a:r>
            <a:r>
              <a:rPr lang="en-US" b="1" dirty="0">
                <a:solidFill>
                  <a:srgbClr val="0000FF"/>
                </a:solidFill>
              </a:rPr>
              <a:t>worldly state of affairs</a:t>
            </a:r>
            <a:r>
              <a:rPr lang="en-US" dirty="0" smtClean="0"/>
              <a:t> that makes certain statements—</a:t>
            </a:r>
            <a:r>
              <a:rPr lang="en-US" b="1" dirty="0">
                <a:solidFill>
                  <a:srgbClr val="0000FF"/>
                </a:solidFill>
              </a:rPr>
              <a:t>statements </a:t>
            </a:r>
            <a:r>
              <a:rPr lang="en-US" b="1" u="sng" dirty="0">
                <a:solidFill>
                  <a:srgbClr val="0000FF"/>
                </a:solidFill>
              </a:rPr>
              <a:t>of</a:t>
            </a:r>
            <a:r>
              <a:rPr lang="en-US" b="1" dirty="0">
                <a:solidFill>
                  <a:srgbClr val="0000FF"/>
                </a:solidFill>
              </a:rPr>
              <a:t> fact</a:t>
            </a:r>
            <a:r>
              <a:rPr lang="en-US" dirty="0" smtClean="0"/>
              <a:t>—true.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It is possible for facts to be </a:t>
            </a:r>
            <a:r>
              <a:rPr lang="en-US" b="1" dirty="0" smtClean="0">
                <a:solidFill>
                  <a:srgbClr val="0000FF"/>
                </a:solidFill>
              </a:rPr>
              <a:t>disputable.</a:t>
            </a:r>
            <a:endParaRPr lang="en-US" dirty="0" smtClean="0"/>
          </a:p>
          <a:p>
            <a:r>
              <a:rPr lang="en-US" dirty="0" smtClean="0"/>
              <a:t>It is possible for facts to be </a:t>
            </a:r>
            <a:r>
              <a:rPr lang="en-US" b="1" dirty="0" smtClean="0">
                <a:solidFill>
                  <a:srgbClr val="0000FF"/>
                </a:solidFill>
              </a:rPr>
              <a:t>unknowable.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416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OPINION?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most neutral terms, </a:t>
            </a:r>
            <a:r>
              <a:rPr lang="en-US" dirty="0"/>
              <a:t>an opinion </a:t>
            </a:r>
            <a:r>
              <a:rPr lang="en-US" dirty="0" smtClean="0"/>
              <a:t>is a </a:t>
            </a:r>
            <a:r>
              <a:rPr lang="en-US" b="1" dirty="0" smtClean="0">
                <a:solidFill>
                  <a:srgbClr val="0000FF"/>
                </a:solidFill>
              </a:rPr>
              <a:t>belief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dirty="0" smtClean="0"/>
              <a:t>or </a:t>
            </a:r>
            <a:r>
              <a:rPr lang="en-US" b="1" dirty="0">
                <a:solidFill>
                  <a:srgbClr val="0000FF"/>
                </a:solidFill>
              </a:rPr>
              <a:t>judgment</a:t>
            </a:r>
            <a:r>
              <a:rPr lang="en-US" dirty="0" smtClean="0"/>
              <a:t> that something is the case. 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 smtClean="0"/>
              <a:t>Court opinions</a:t>
            </a:r>
          </a:p>
          <a:p>
            <a:pPr lvl="1">
              <a:buFontTx/>
              <a:buChar char="-"/>
            </a:pPr>
            <a:r>
              <a:rPr lang="en-US" dirty="0" smtClean="0"/>
              <a:t>Medical opinions</a:t>
            </a:r>
          </a:p>
          <a:p>
            <a:pPr lvl="1">
              <a:buFontTx/>
              <a:buChar char="-"/>
            </a:pPr>
            <a:r>
              <a:rPr lang="en-US" dirty="0" smtClean="0"/>
              <a:t>Opinion pieces </a:t>
            </a:r>
          </a:p>
          <a:p>
            <a:pPr>
              <a:buFont typeface="Arial"/>
              <a:buChar char="•"/>
            </a:pPr>
            <a:r>
              <a:rPr lang="en-US" dirty="0" smtClean="0"/>
              <a:t>In </a:t>
            </a:r>
            <a:r>
              <a:rPr lang="en-US" dirty="0"/>
              <a:t>common usage, </a:t>
            </a:r>
            <a:r>
              <a:rPr lang="en-US" dirty="0" smtClean="0"/>
              <a:t>an opinion—or </a:t>
            </a:r>
            <a:r>
              <a:rPr lang="en-US" b="1" dirty="0">
                <a:solidFill>
                  <a:srgbClr val="0000FF"/>
                </a:solidFill>
              </a:rPr>
              <a:t>mere opinion</a:t>
            </a:r>
            <a:r>
              <a:rPr lang="en-US" dirty="0" smtClean="0"/>
              <a:t>—is </a:t>
            </a:r>
            <a:r>
              <a:rPr lang="en-US" dirty="0"/>
              <a:t>a belief </a:t>
            </a:r>
            <a:r>
              <a:rPr lang="en-US" dirty="0" smtClean="0"/>
              <a:t>that </a:t>
            </a:r>
            <a:r>
              <a:rPr lang="en-US" dirty="0"/>
              <a:t>has </a:t>
            </a:r>
            <a:r>
              <a:rPr lang="en-US" b="1" dirty="0"/>
              <a:t>not</a:t>
            </a:r>
            <a:r>
              <a:rPr lang="en-US" dirty="0"/>
              <a:t> been sufficiently </a:t>
            </a:r>
            <a:r>
              <a:rPr lang="en-US" dirty="0" smtClean="0"/>
              <a:t>supported, substantiated, or justified in order to </a:t>
            </a:r>
            <a:r>
              <a:rPr lang="en-US" dirty="0"/>
              <a:t>count as a </a:t>
            </a:r>
            <a:r>
              <a:rPr lang="en-US" b="1" dirty="0">
                <a:solidFill>
                  <a:srgbClr val="0000FF"/>
                </a:solidFill>
              </a:rPr>
              <a:t>considered judgment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4898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DICHTOMY DISSOLVED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mere opinion can express a fact</a:t>
            </a:r>
            <a:r>
              <a:rPr lang="en-US" dirty="0" smtClean="0"/>
              <a:t>.</a:t>
            </a:r>
          </a:p>
          <a:p>
            <a:r>
              <a:rPr lang="en-US" dirty="0"/>
              <a:t>A considered judgment can express a falsehood. 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1872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 DICHOTMOTIES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Facts vs. falsehoods </a:t>
            </a:r>
          </a:p>
          <a:p>
            <a:r>
              <a:rPr lang="en-US" dirty="0" smtClean="0"/>
              <a:t>Mere opinions vs. considered judgments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032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1f5dd8bfb298d9b3288a45cf49bc063.jpg"/>
          <p:cNvPicPr>
            <a:picLocks noChangeAspect="1"/>
          </p:cNvPicPr>
          <p:nvPr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1423" y="351366"/>
            <a:ext cx="12012247" cy="650663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That’s just your opinion, man.</a:t>
            </a:r>
            <a:endParaRPr lang="en-US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08598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expression “That’s just your opinion” has an </a:t>
            </a:r>
            <a:r>
              <a:rPr lang="en-US" b="1" dirty="0" smtClean="0"/>
              <a:t>unclear meaning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But it has a </a:t>
            </a:r>
            <a:r>
              <a:rPr lang="en-US" b="1" dirty="0" smtClean="0"/>
              <a:t>clear use:</a:t>
            </a:r>
            <a:r>
              <a:rPr lang="en-US" dirty="0" smtClean="0"/>
              <a:t> it serves as a conversation stopper.</a:t>
            </a:r>
          </a:p>
          <a:p>
            <a:r>
              <a:rPr lang="en-US" dirty="0" smtClean="0"/>
              <a:t>That isn’t intellectually productive.</a:t>
            </a:r>
          </a:p>
          <a:p>
            <a:r>
              <a:rPr lang="en-US" dirty="0" smtClean="0"/>
              <a:t>We should instead focus on whether a given </a:t>
            </a:r>
            <a:r>
              <a:rPr lang="en-US" b="1" dirty="0" smtClean="0"/>
              <a:t>opinion</a:t>
            </a:r>
            <a:r>
              <a:rPr lang="en-US" dirty="0" smtClean="0"/>
              <a:t> is a </a:t>
            </a:r>
            <a:r>
              <a:rPr lang="en-US" b="1" dirty="0" smtClean="0"/>
              <a:t>considered judgment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Are there </a:t>
            </a:r>
            <a:r>
              <a:rPr lang="en-US" b="1" dirty="0" smtClean="0"/>
              <a:t>good reasons </a:t>
            </a:r>
            <a:r>
              <a:rPr lang="en-US" dirty="0" smtClean="0"/>
              <a:t>to hold that opinion?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596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8375" y="1524000"/>
            <a:ext cx="6448425" cy="1384300"/>
          </a:xfrm>
        </p:spPr>
        <p:txBody>
          <a:bodyPr>
            <a:normAutofit fontScale="92500"/>
          </a:bodyPr>
          <a:lstStyle/>
          <a:p>
            <a:r>
              <a:rPr lang="en-US" dirty="0"/>
              <a:t>T</a:t>
            </a:r>
            <a:r>
              <a:rPr lang="en-US" dirty="0" smtClean="0"/>
              <a:t>he claim that facts and opinions stand in a dichotomous relationship is mistaken and distracts us from real and important dichotomies.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pic>
        <p:nvPicPr>
          <p:cNvPr id="4" name="Picture 3" descr="Christoffer_Lammer-Heinde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635125"/>
            <a:ext cx="1844675" cy="1844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8375" y="3917951"/>
            <a:ext cx="6271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38375" y="3917951"/>
            <a:ext cx="6448425" cy="138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claim </a:t>
            </a:r>
            <a:r>
              <a:rPr lang="en-US" dirty="0"/>
              <a:t>“That's just your opinion” is pernicious and should be consigned to the fames!</a:t>
            </a:r>
          </a:p>
          <a:p>
            <a:endParaRPr lang="en-US" dirty="0"/>
          </a:p>
        </p:txBody>
      </p:sp>
      <p:pic>
        <p:nvPicPr>
          <p:cNvPr id="10" name="Picture 9" descr="jcorvino-headshot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6" t="7390" r="11631" b="34380"/>
          <a:stretch/>
        </p:blipFill>
        <p:spPr>
          <a:xfrm>
            <a:off x="177800" y="4029075"/>
            <a:ext cx="1844675" cy="18446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7800" y="3467100"/>
            <a:ext cx="1844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Lammer-</a:t>
            </a:r>
            <a:r>
              <a:rPr lang="en-US" sz="1200" dirty="0" err="1" smtClean="0"/>
              <a:t>Heindel</a:t>
            </a:r>
            <a:r>
              <a:rPr lang="en-US" sz="1200" dirty="0" smtClean="0"/>
              <a:t> (2016)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77800" y="5873750"/>
            <a:ext cx="1844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Corvino (2015)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21273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 smtClean="0"/>
              <a:t>The fact–opinion DICHOTOMY</a:t>
            </a:r>
            <a:endParaRPr lang="en-US" sz="3800" dirty="0">
              <a:effectLst/>
            </a:endParaRPr>
          </a:p>
        </p:txBody>
      </p:sp>
      <p:pic>
        <p:nvPicPr>
          <p:cNvPr id="4" name="Picture 3" descr="f=fact5.gif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8"/>
          <a:stretch/>
        </p:blipFill>
        <p:spPr>
          <a:xfrm>
            <a:off x="0" y="1492250"/>
            <a:ext cx="9144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42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ASSUMED DICHOTOMY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Facts</a:t>
            </a:r>
            <a:r>
              <a:rPr lang="en-US" dirty="0" smtClean="0"/>
              <a:t> are opposed to </a:t>
            </a:r>
            <a:r>
              <a:rPr lang="en-US" b="1" dirty="0">
                <a:solidFill>
                  <a:srgbClr val="0000FF"/>
                </a:solidFill>
              </a:rPr>
              <a:t>opinions</a:t>
            </a:r>
            <a:r>
              <a:rPr lang="en-US" dirty="0" smtClean="0"/>
              <a:t> (and vice versa).</a:t>
            </a:r>
          </a:p>
          <a:p>
            <a:r>
              <a:rPr lang="en-US" dirty="0" smtClean="0"/>
              <a:t>Every statement expresses either a fact or an opinion, but never both.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55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ASSUMED DICHOTOMY</a:t>
            </a:r>
          </a:p>
        </p:txBody>
      </p:sp>
      <p:pic>
        <p:nvPicPr>
          <p:cNvPr id="8" name="Picture 7" descr="K1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3"/>
          <a:stretch/>
        </p:blipFill>
        <p:spPr>
          <a:xfrm>
            <a:off x="117475" y="1397000"/>
            <a:ext cx="8915400" cy="498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7367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Everyday:</a:t>
            </a:r>
            <a:r>
              <a:rPr lang="en-US" dirty="0" smtClean="0"/>
              <a:t> Zach Blaesi is the instructor of PHL 317K.</a:t>
            </a:r>
            <a:endParaRPr lang="en-US" b="1" dirty="0" smtClean="0"/>
          </a:p>
          <a:p>
            <a:r>
              <a:rPr lang="en-US" b="1" dirty="0" smtClean="0"/>
              <a:t>Historical: </a:t>
            </a:r>
            <a:r>
              <a:rPr lang="en-US" dirty="0" smtClean="0"/>
              <a:t>Barack Obama </a:t>
            </a:r>
            <a:r>
              <a:rPr lang="en-US" dirty="0"/>
              <a:t>was elected </a:t>
            </a:r>
            <a:r>
              <a:rPr lang="en-US" dirty="0" smtClean="0"/>
              <a:t>president </a:t>
            </a:r>
            <a:r>
              <a:rPr lang="en-US" dirty="0"/>
              <a:t>of the United States </a:t>
            </a:r>
            <a:r>
              <a:rPr lang="en-US" dirty="0" smtClean="0"/>
              <a:t>in 2008. </a:t>
            </a:r>
          </a:p>
          <a:p>
            <a:r>
              <a:rPr lang="en-US" b="1" dirty="0" smtClean="0"/>
              <a:t>Scientific: </a:t>
            </a:r>
            <a:r>
              <a:rPr lang="en-US" dirty="0"/>
              <a:t>T</a:t>
            </a:r>
            <a:r>
              <a:rPr lang="en-US" dirty="0" smtClean="0"/>
              <a:t>he earth revolves around the sun.</a:t>
            </a:r>
          </a:p>
          <a:p>
            <a:r>
              <a:rPr lang="en-US" b="1" dirty="0" smtClean="0"/>
              <a:t>Mathematical: </a:t>
            </a:r>
            <a:r>
              <a:rPr lang="en-US" dirty="0" smtClean="0"/>
              <a:t>2 + 2 = 4. </a:t>
            </a:r>
          </a:p>
          <a:p>
            <a:r>
              <a:rPr lang="en-US" b="1" dirty="0" smtClean="0"/>
              <a:t>Philosophical: </a:t>
            </a:r>
            <a:r>
              <a:rPr lang="en-US" dirty="0" smtClean="0"/>
              <a:t>You can’t know a falsehood.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20585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FACT?</a:t>
            </a:r>
            <a:endParaRPr lang="en-US" dirty="0"/>
          </a:p>
        </p:txBody>
      </p:sp>
      <p:pic>
        <p:nvPicPr>
          <p:cNvPr id="4" name="Content Placeholder 3" descr="B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705" b="-14705"/>
          <a:stretch>
            <a:fillRect/>
          </a:stretch>
        </p:blipFill>
        <p:spPr>
          <a:xfrm>
            <a:off x="-82550" y="1361698"/>
            <a:ext cx="8515350" cy="5046134"/>
          </a:xfrm>
        </p:spPr>
      </p:pic>
      <p:sp>
        <p:nvSpPr>
          <p:cNvPr id="5" name="TextBox 4"/>
          <p:cNvSpPr txBox="1"/>
          <p:nvPr/>
        </p:nvSpPr>
        <p:spPr>
          <a:xfrm>
            <a:off x="457200" y="5254959"/>
            <a:ext cx="354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“The ball is in the box.”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381500" y="1524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206875" y="1886824"/>
            <a:ext cx="5159375" cy="173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Something’s being the case</a:t>
            </a:r>
          </a:p>
          <a:p>
            <a:r>
              <a:rPr lang="en-US" sz="2200" dirty="0" smtClean="0"/>
              <a:t>A way the world </a:t>
            </a:r>
            <a:r>
              <a:rPr lang="en-US" sz="2200" b="1" dirty="0" smtClean="0"/>
              <a:t>is</a:t>
            </a: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754437" y="5072897"/>
            <a:ext cx="904875" cy="3641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81500" y="5437020"/>
            <a:ext cx="2357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Obtaining state of affairs</a:t>
            </a:r>
          </a:p>
          <a:p>
            <a:r>
              <a:rPr lang="en-US" sz="1400" dirty="0" smtClean="0"/>
              <a:t>&lt;box, ball, containment&gt;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60321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DISPUTABILITY?</a:t>
            </a:r>
            <a:endParaRPr lang="en-US" dirty="0"/>
          </a:p>
        </p:txBody>
      </p:sp>
      <p:pic>
        <p:nvPicPr>
          <p:cNvPr id="4" name="Content Placeholder 3" descr="ruby13a-6-web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8" r="-837"/>
          <a:stretch/>
        </p:blipFill>
        <p:spPr>
          <a:xfrm>
            <a:off x="5619750" y="1365250"/>
            <a:ext cx="3397250" cy="4876800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503555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Lee Harvey Oswald killed John F. </a:t>
            </a:r>
            <a:r>
              <a:rPr lang="en-US" dirty="0" smtClean="0"/>
              <a:t>Kennedy.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138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DISPUTABILITY?</a:t>
            </a:r>
          </a:p>
        </p:txBody>
      </p:sp>
      <p:pic>
        <p:nvPicPr>
          <p:cNvPr id="4" name="Picture 3" descr="SOS-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" r="4507"/>
          <a:stretch/>
        </p:blipFill>
        <p:spPr>
          <a:xfrm>
            <a:off x="457200" y="1524000"/>
            <a:ext cx="3222550" cy="4832315"/>
          </a:xfrm>
          <a:prstGeom prst="rect">
            <a:avLst/>
          </a:prstGeom>
        </p:spPr>
      </p:pic>
      <p:pic>
        <p:nvPicPr>
          <p:cNvPr id="5" name="Picture 4" descr="The Man Who Killed Kennedy - The Case Against LBJ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250" y="1524000"/>
            <a:ext cx="3222550" cy="483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66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12836</TotalTime>
  <Words>557</Words>
  <Application>Microsoft Macintosh PowerPoint</Application>
  <PresentationFormat>On-screen Show (4:3)</PresentationFormat>
  <Paragraphs>75</Paragraphs>
  <Slides>16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Clarity</vt:lpstr>
      <vt:lpstr>Facts and opinions </vt:lpstr>
      <vt:lpstr>TWO ARGUMENTS</vt:lpstr>
      <vt:lpstr>The fact–opinion DICHOTOMY</vt:lpstr>
      <vt:lpstr>ASSUMED DICHOTOMY</vt:lpstr>
      <vt:lpstr>ASSUMED DICHOTOMY</vt:lpstr>
      <vt:lpstr>EXAMPLES OF FACTS</vt:lpstr>
      <vt:lpstr>WHAT IS A FACT?</vt:lpstr>
      <vt:lpstr>DISPUTABILITY?</vt:lpstr>
      <vt:lpstr>DISPUTABILITY?</vt:lpstr>
      <vt:lpstr>KNOWABILITY? </vt:lpstr>
      <vt:lpstr>SUMMARY</vt:lpstr>
      <vt:lpstr>WHAT IS AN OPINION?</vt:lpstr>
      <vt:lpstr>THE DICHTOMY DISSOLVED </vt:lpstr>
      <vt:lpstr>THE REAL DICHOTMOTIES </vt:lpstr>
      <vt:lpstr>That’s just your opinion, man.</vt:lpstr>
      <vt:lpstr>MOVING FORWARD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 Bleson</dc:creator>
  <cp:lastModifiedBy>Zach Bleson</cp:lastModifiedBy>
  <cp:revision>399</cp:revision>
  <dcterms:created xsi:type="dcterms:W3CDTF">2016-04-06T08:49:02Z</dcterms:created>
  <dcterms:modified xsi:type="dcterms:W3CDTF">2019-10-13T07:05:23Z</dcterms:modified>
</cp:coreProperties>
</file>