
<file path=[Content_Types].xml><?xml version="1.0" encoding="utf-8"?>
<Types xmlns="http://schemas.openxmlformats.org/package/2006/content-types">
  <Default Extension="xml" ContentType="application/xml"/>
  <Default Extension="jpeg" ContentType="image/jpeg"/>
  <Default Extension="jpg" ContentType="image/jpeg"/>
  <Default Extension="mp4" ContentType="video/unknown"/>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3"/>
  </p:notesMasterIdLst>
  <p:sldIdLst>
    <p:sldId id="388" r:id="rId2"/>
    <p:sldId id="437" r:id="rId3"/>
    <p:sldId id="431" r:id="rId4"/>
    <p:sldId id="432" r:id="rId5"/>
    <p:sldId id="408" r:id="rId6"/>
    <p:sldId id="428" r:id="rId7"/>
    <p:sldId id="420" r:id="rId8"/>
    <p:sldId id="414" r:id="rId9"/>
    <p:sldId id="430" r:id="rId10"/>
    <p:sldId id="429" r:id="rId11"/>
    <p:sldId id="376" r:id="rId12"/>
    <p:sldId id="425" r:id="rId13"/>
    <p:sldId id="412" r:id="rId14"/>
    <p:sldId id="438" r:id="rId15"/>
    <p:sldId id="439" r:id="rId16"/>
    <p:sldId id="440" r:id="rId17"/>
    <p:sldId id="441" r:id="rId18"/>
    <p:sldId id="442" r:id="rId19"/>
    <p:sldId id="443" r:id="rId20"/>
    <p:sldId id="444" r:id="rId21"/>
    <p:sldId id="445" r:id="rId22"/>
    <p:sldId id="446" r:id="rId23"/>
    <p:sldId id="447" r:id="rId24"/>
    <p:sldId id="482" r:id="rId25"/>
    <p:sldId id="478" r:id="rId26"/>
    <p:sldId id="479" r:id="rId27"/>
    <p:sldId id="505" r:id="rId28"/>
    <p:sldId id="525" r:id="rId29"/>
    <p:sldId id="509" r:id="rId30"/>
    <p:sldId id="493" r:id="rId31"/>
    <p:sldId id="4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2" autoAdjust="0"/>
    <p:restoredTop sz="77262" autoAdjust="0"/>
  </p:normalViewPr>
  <p:slideViewPr>
    <p:cSldViewPr snapToGrid="0" snapToObjects="1">
      <p:cViewPr>
        <p:scale>
          <a:sx n="81" d="100"/>
          <a:sy n="81" d="100"/>
        </p:scale>
        <p:origin x="-38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a:t>
            </a:fld>
            <a:endParaRPr lang="en-US"/>
          </a:p>
        </p:txBody>
      </p:sp>
    </p:spTree>
    <p:extLst>
      <p:ext uri="{BB962C8B-B14F-4D97-AF65-F5344CB8AC3E}">
        <p14:creationId xmlns:p14="http://schemas.microsoft.com/office/powerpoint/2010/main" val="413367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17</a:t>
            </a:fld>
            <a:endParaRPr lang="en-US"/>
          </a:p>
        </p:txBody>
      </p:sp>
    </p:spTree>
    <p:extLst>
      <p:ext uri="{BB962C8B-B14F-4D97-AF65-F5344CB8AC3E}">
        <p14:creationId xmlns:p14="http://schemas.microsoft.com/office/powerpoint/2010/main" val="101326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inductive strength </a:t>
            </a:r>
            <a:r>
              <a:rPr lang="en-US" sz="1200" kern="1200" dirty="0" smtClean="0">
                <a:solidFill>
                  <a:schemeClr val="tx1"/>
                </a:solidFill>
                <a:effectLst/>
                <a:latin typeface="+mn-lt"/>
                <a:ea typeface="+mn-ea"/>
                <a:cs typeface="+mn-cs"/>
              </a:rPr>
              <a:t>of the argument is a measure of the degree of support that is provided.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Unlike validity, inductive strength is not an all-or-nothing matter. </a:t>
            </a:r>
          </a:p>
        </p:txBody>
      </p:sp>
      <p:sp>
        <p:nvSpPr>
          <p:cNvPr id="4" name="Slide Number Placeholder 3"/>
          <p:cNvSpPr>
            <a:spLocks noGrp="1"/>
          </p:cNvSpPr>
          <p:nvPr>
            <p:ph type="sldNum" sz="quarter" idx="10"/>
          </p:nvPr>
        </p:nvSpPr>
        <p:spPr/>
        <p:txBody>
          <a:bodyPr/>
          <a:lstStyle/>
          <a:p>
            <a:fld id="{A750A182-F080-BA40-A1F2-AB9B5BAA0E59}" type="slidenum">
              <a:rPr lang="en-US" smtClean="0"/>
              <a:t>18</a:t>
            </a:fld>
            <a:endParaRPr lang="en-US"/>
          </a:p>
        </p:txBody>
      </p:sp>
    </p:spTree>
    <p:extLst>
      <p:ext uri="{BB962C8B-B14F-4D97-AF65-F5344CB8AC3E}">
        <p14:creationId xmlns:p14="http://schemas.microsoft.com/office/powerpoint/2010/main" val="172637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Violation of monotonicity: “it may be possible to infer abductively certain conclusions from a subset of a set S of premises which cannot be inferred abductively from S as a whole.”</a:t>
            </a:r>
          </a:p>
        </p:txBody>
      </p:sp>
      <p:sp>
        <p:nvSpPr>
          <p:cNvPr id="4" name="Slide Number Placeholder 3"/>
          <p:cNvSpPr>
            <a:spLocks noGrp="1"/>
          </p:cNvSpPr>
          <p:nvPr>
            <p:ph type="sldNum" sz="quarter" idx="10"/>
          </p:nvPr>
        </p:nvSpPr>
        <p:spPr/>
        <p:txBody>
          <a:bodyPr/>
          <a:lstStyle/>
          <a:p>
            <a:fld id="{A750A182-F080-BA40-A1F2-AB9B5BAA0E59}" type="slidenum">
              <a:rPr lang="en-US" smtClean="0"/>
              <a:t>19</a:t>
            </a:fld>
            <a:endParaRPr lang="en-US"/>
          </a:p>
        </p:txBody>
      </p:sp>
    </p:spTree>
    <p:extLst>
      <p:ext uri="{BB962C8B-B14F-4D97-AF65-F5344CB8AC3E}">
        <p14:creationId xmlns:p14="http://schemas.microsoft.com/office/powerpoint/2010/main" val="76339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Violation of monotonicity: “it may be possible to infer abductively certain conclusions from a subset of a set S of premises which cannot be inferred abductively from S as a whole.”</a:t>
            </a:r>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168795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Violation of monotonicity: “it may be possible to infer abductively certain conclusions from a subset of a set S of premises which cannot be inferred abductively from S as a whole.”</a:t>
            </a:r>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954103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Violation of monotonicity: “it may be possible to infer abductively certain conclusions from a subset of a set S of premises which cannot be inferred abductively from S as a whole.”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Mathematics uses deductive reasoning to discover the logical consequences of definitions and axioms. </a:t>
            </a:r>
          </a:p>
        </p:txBody>
      </p:sp>
      <p:sp>
        <p:nvSpPr>
          <p:cNvPr id="4" name="Slide Number Placeholder 3"/>
          <p:cNvSpPr>
            <a:spLocks noGrp="1"/>
          </p:cNvSpPr>
          <p:nvPr>
            <p:ph type="sldNum" sz="quarter" idx="10"/>
          </p:nvPr>
        </p:nvSpPr>
        <p:spPr/>
        <p:txBody>
          <a:bodyPr/>
          <a:lstStyle/>
          <a:p>
            <a:fld id="{A750A182-F080-BA40-A1F2-AB9B5BAA0E59}" type="slidenum">
              <a:rPr lang="en-US" smtClean="0"/>
              <a:t>22</a:t>
            </a:fld>
            <a:endParaRPr lang="en-US"/>
          </a:p>
        </p:txBody>
      </p:sp>
    </p:spTree>
    <p:extLst>
      <p:ext uri="{BB962C8B-B14F-4D97-AF65-F5344CB8AC3E}">
        <p14:creationId xmlns:p14="http://schemas.microsoft.com/office/powerpoint/2010/main" val="1976065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24</a:t>
            </a:fld>
            <a:endParaRPr lang="en-US"/>
          </a:p>
        </p:txBody>
      </p:sp>
    </p:spTree>
    <p:extLst>
      <p:ext uri="{BB962C8B-B14F-4D97-AF65-F5344CB8AC3E}">
        <p14:creationId xmlns:p14="http://schemas.microsoft.com/office/powerpoint/2010/main" val="4112874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a:t>
            </a:r>
            <a:r>
              <a:rPr lang="en-US" baseline="0" dirty="0" smtClean="0"/>
              <a:t> importance of why-questions.</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“[T]he best way to distinguish between induction and abduction is this: both are </a:t>
            </a:r>
            <a:r>
              <a:rPr lang="en-US" i="1" dirty="0" err="1" smtClean="0"/>
              <a:t>ampliative</a:t>
            </a:r>
            <a:r>
              <a:rPr lang="en-US" dirty="0" smtClean="0"/>
              <a:t>, meaning that the conclusion goes beyond what is (logically) contained in the premises (which is why they are non-necessary inferences), but in abduction there is an implicit or explicit appeal to explanatory considerations, whereas in induction there is not; in induction, there is </a:t>
            </a:r>
            <a:r>
              <a:rPr lang="en-US" i="1" dirty="0" smtClean="0"/>
              <a:t>only </a:t>
            </a:r>
            <a:r>
              <a:rPr lang="en-US" dirty="0" smtClean="0"/>
              <a:t>an appeal to observed frequencies or statistics.”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“Abduction is also said to be the predominant mode of reasoning in medical diagnosis: physicians tend to go for the hypothesis that best explains the patient’s symptoms.”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“Its core idea is often said to be that explanatory considerations have confirmation-theoretic import, or that explanatory success is a (not necessarily unfailing) mark of truth.”</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“[I]t will not be a sound rule of inference in the strict logical sense, however abduction is explicated exactly. It can still be </a:t>
            </a:r>
            <a:r>
              <a:rPr lang="en-US" i="1" dirty="0" smtClean="0"/>
              <a:t>reliable </a:t>
            </a:r>
            <a:r>
              <a:rPr lang="en-US" dirty="0" smtClean="0"/>
              <a:t>in that it mostly leads to a true conclusion whenever the premises are true.”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https://</a:t>
            </a:r>
            <a:r>
              <a:rPr lang="en-US" dirty="0" err="1" smtClean="0"/>
              <a:t>plato.stanford.edu</a:t>
            </a:r>
            <a:r>
              <a:rPr lang="en-US" dirty="0" smtClean="0"/>
              <a:t>/entries/abduction/</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26</a:t>
            </a:fld>
            <a:endParaRPr lang="en-US"/>
          </a:p>
        </p:txBody>
      </p:sp>
    </p:spTree>
    <p:extLst>
      <p:ext uri="{BB962C8B-B14F-4D97-AF65-F5344CB8AC3E}">
        <p14:creationId xmlns:p14="http://schemas.microsoft.com/office/powerpoint/2010/main" val="3221409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“But these hypotheses strike you as providing much more contrived explanations of the data than the one you infer to.</a:t>
            </a:r>
            <a:r>
              <a:rPr lang="en-US" dirty="0" smtClean="0"/>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https://</a:t>
            </a:r>
            <a:r>
              <a:rPr lang="en-US" dirty="0" err="1" smtClean="0"/>
              <a:t>plato.stanford.edu</a:t>
            </a:r>
            <a:r>
              <a:rPr lang="en-US" dirty="0" smtClean="0"/>
              <a:t>/entries/abduction/</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Make the point about medical science.</a:t>
            </a:r>
          </a:p>
        </p:txBody>
      </p:sp>
      <p:sp>
        <p:nvSpPr>
          <p:cNvPr id="4" name="Slide Number Placeholder 3"/>
          <p:cNvSpPr>
            <a:spLocks noGrp="1"/>
          </p:cNvSpPr>
          <p:nvPr>
            <p:ph type="sldNum" sz="quarter" idx="10"/>
          </p:nvPr>
        </p:nvSpPr>
        <p:spPr/>
        <p:txBody>
          <a:bodyPr/>
          <a:lstStyle/>
          <a:p>
            <a:fld id="{A750A182-F080-BA40-A1F2-AB9B5BAA0E59}" type="slidenum">
              <a:rPr lang="en-US" smtClean="0"/>
              <a:t>27</a:t>
            </a:fld>
            <a:endParaRPr lang="en-US"/>
          </a:p>
        </p:txBody>
      </p:sp>
    </p:spTree>
    <p:extLst>
      <p:ext uri="{BB962C8B-B14F-4D97-AF65-F5344CB8AC3E}">
        <p14:creationId xmlns:p14="http://schemas.microsoft.com/office/powerpoint/2010/main" val="3221409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28</a:t>
            </a:fld>
            <a:endParaRPr lang="en-US"/>
          </a:p>
        </p:txBody>
      </p:sp>
    </p:spTree>
    <p:extLst>
      <p:ext uri="{BB962C8B-B14F-4D97-AF65-F5344CB8AC3E}">
        <p14:creationId xmlns:p14="http://schemas.microsoft.com/office/powerpoint/2010/main" val="172280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a:t>
            </a:fld>
            <a:endParaRPr lang="en-US"/>
          </a:p>
        </p:txBody>
      </p:sp>
    </p:spTree>
    <p:extLst>
      <p:ext uri="{BB962C8B-B14F-4D97-AF65-F5344CB8AC3E}">
        <p14:creationId xmlns:p14="http://schemas.microsoft.com/office/powerpoint/2010/main" val="34070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Transition (after poll): but it could have a</a:t>
            </a:r>
            <a:r>
              <a:rPr lang="en-US" baseline="0" dirty="0" smtClean="0"/>
              <a:t> false conclusion.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Implicit premise: 80 &gt; 50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101326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Transition (after poll): but it could have a</a:t>
            </a:r>
            <a:r>
              <a:rPr lang="en-US" baseline="0" dirty="0" smtClean="0"/>
              <a:t> false conclusion.</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Implicit premise: 80 &gt; 50 </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1013262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8</a:t>
            </a:fld>
            <a:endParaRPr lang="en-US"/>
          </a:p>
        </p:txBody>
      </p:sp>
    </p:spTree>
    <p:extLst>
      <p:ext uri="{BB962C8B-B14F-4D97-AF65-F5344CB8AC3E}">
        <p14:creationId xmlns:p14="http://schemas.microsoft.com/office/powerpoint/2010/main" val="2584260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13</a:t>
            </a:fld>
            <a:endParaRPr lang="en-US"/>
          </a:p>
        </p:txBody>
      </p:sp>
    </p:spTree>
    <p:extLst>
      <p:ext uri="{BB962C8B-B14F-4D97-AF65-F5344CB8AC3E}">
        <p14:creationId xmlns:p14="http://schemas.microsoft.com/office/powerpoint/2010/main" val="411287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14</a:t>
            </a:fld>
            <a:endParaRPr lang="en-US"/>
          </a:p>
        </p:txBody>
      </p:sp>
    </p:spTree>
    <p:extLst>
      <p:ext uri="{BB962C8B-B14F-4D97-AF65-F5344CB8AC3E}">
        <p14:creationId xmlns:p14="http://schemas.microsoft.com/office/powerpoint/2010/main" val="413367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kern="1200" dirty="0" smtClean="0">
                <a:solidFill>
                  <a:schemeClr val="tx1"/>
                </a:solidFill>
                <a:effectLst/>
                <a:latin typeface="+mn-lt"/>
                <a:ea typeface="+mn-ea"/>
                <a:cs typeface="+mn-cs"/>
              </a:rPr>
              <a:t>These arguments are invalid, but they’re still good arguments!</a:t>
            </a:r>
          </a:p>
          <a:p>
            <a:pPr marL="171450" indent="-171450">
              <a:buFont typeface="Arial"/>
              <a:buChar char="•"/>
            </a:pPr>
            <a:r>
              <a:rPr lang="en-US" sz="1200" kern="1200" dirty="0" smtClean="0">
                <a:solidFill>
                  <a:schemeClr val="tx1"/>
                </a:solidFill>
                <a:effectLst/>
                <a:latin typeface="+mn-lt"/>
                <a:ea typeface="+mn-ea"/>
                <a:cs typeface="+mn-cs"/>
              </a:rPr>
              <a:t>Lee might be among the 7% of Chinese people who can digest lactose.</a:t>
            </a:r>
          </a:p>
          <a:p>
            <a:pPr marL="171450" indent="-171450">
              <a:buFont typeface="Arial"/>
              <a:buChar char="•"/>
            </a:pPr>
            <a:r>
              <a:rPr lang="en-US" sz="1200" kern="1200" dirty="0" smtClean="0">
                <a:solidFill>
                  <a:schemeClr val="tx1"/>
                </a:solidFill>
                <a:effectLst/>
                <a:latin typeface="+mn-lt"/>
                <a:ea typeface="+mn-ea"/>
                <a:cs typeface="+mn-cs"/>
              </a:rPr>
              <a:t>The sun might explode tonight.</a:t>
            </a:r>
          </a:p>
        </p:txBody>
      </p:sp>
      <p:sp>
        <p:nvSpPr>
          <p:cNvPr id="4" name="Slide Number Placeholder 3"/>
          <p:cNvSpPr>
            <a:spLocks noGrp="1"/>
          </p:cNvSpPr>
          <p:nvPr>
            <p:ph type="sldNum" sz="quarter" idx="10"/>
          </p:nvPr>
        </p:nvSpPr>
        <p:spPr/>
        <p:txBody>
          <a:bodyPr/>
          <a:lstStyle/>
          <a:p>
            <a:fld id="{A750A182-F080-BA40-A1F2-AB9B5BAA0E59}" type="slidenum">
              <a:rPr lang="en-US" smtClean="0"/>
              <a:t>15</a:t>
            </a:fld>
            <a:endParaRPr lang="en-US"/>
          </a:p>
        </p:txBody>
      </p:sp>
    </p:spTree>
    <p:extLst>
      <p:ext uri="{BB962C8B-B14F-4D97-AF65-F5344CB8AC3E}">
        <p14:creationId xmlns:p14="http://schemas.microsoft.com/office/powerpoint/2010/main" val="106633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Discuss: You can’t prove that!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“We often have to make predictions about the future based on past experience. Our past experience can never logically guarantee that our predictions are correct, but they can tell us what is more likely to happen. Our lives would be completely paralyzed if we did not plan our actions on the basis of probability. As Bishop Butler (1692-1752) said in a famous quote, ‘Probability is the very guide of life’” (88)</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16</a:t>
            </a:fld>
            <a:endParaRPr lang="en-US"/>
          </a:p>
        </p:txBody>
      </p:sp>
    </p:spTree>
    <p:extLst>
      <p:ext uri="{BB962C8B-B14F-4D97-AF65-F5344CB8AC3E}">
        <p14:creationId xmlns:p14="http://schemas.microsoft.com/office/powerpoint/2010/main" val="380766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October 11,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October 11,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October 11,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October 11,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5" Type="http://schemas.microsoft.com/office/2007/relationships/hdphoto" Target="../media/hdphoto1.wdp"/><Relationship Id="rId6" Type="http://schemas.microsoft.com/office/2007/relationships/hdphoto" Target="../media/hdphoto2.wdp"/><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3.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Deductive arguments</a:t>
            </a:r>
            <a:endParaRPr lang="en-US" sz="4400" dirty="0"/>
          </a:p>
        </p:txBody>
      </p:sp>
      <p:sp>
        <p:nvSpPr>
          <p:cNvPr id="3" name="Text Placeholder 2"/>
          <p:cNvSpPr>
            <a:spLocks noGrp="1"/>
          </p:cNvSpPr>
          <p:nvPr>
            <p:ph type="body" idx="1"/>
          </p:nvPr>
        </p:nvSpPr>
        <p:spPr/>
        <p:txBody>
          <a:bodyPr/>
          <a:lstStyle/>
          <a:p>
            <a:endParaRPr lang="en-US" dirty="0"/>
          </a:p>
        </p:txBody>
      </p:sp>
      <p:pic>
        <p:nvPicPr>
          <p:cNvPr id="5" name="Picture 4" descr="Sherlock-PA.jpg"/>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9967940"/>
      </p:ext>
    </p:extLst>
  </p:cSld>
  <p:clrMapOvr>
    <a:masterClrMapping/>
  </p:clrMapOvr>
  <mc:AlternateContent xmlns:mc="http://schemas.openxmlformats.org/markup-compatibility/2006" xmlns:p14="http://schemas.microsoft.com/office/powerpoint/2010/main">
    <mc:Choice Requires="p14">
      <p:transition spd="slow" p14:dur="2000" advTm="763"/>
    </mc:Choice>
    <mc:Fallback xmlns="">
      <p:transition xmlns:p14="http://schemas.microsoft.com/office/powerpoint/2010/main" spd="slow" advTm="763"/>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DENYING THE </a:t>
            </a:r>
            <a:r>
              <a:rPr lang="en-US" dirty="0" smtClean="0"/>
              <a:t>ANTECEDENT</a:t>
            </a:r>
            <a:endParaRPr lang="en-US" dirty="0"/>
          </a:p>
        </p:txBody>
      </p:sp>
      <p:sp>
        <p:nvSpPr>
          <p:cNvPr id="3" name="Content Placeholder 2"/>
          <p:cNvSpPr>
            <a:spLocks noGrp="1"/>
          </p:cNvSpPr>
          <p:nvPr>
            <p:ph idx="1"/>
          </p:nvPr>
        </p:nvSpPr>
        <p:spPr>
          <a:xfrm>
            <a:off x="4390731" y="1600200"/>
            <a:ext cx="4363068" cy="4876800"/>
          </a:xfrm>
        </p:spPr>
        <p:txBody>
          <a:bodyPr/>
          <a:lstStyle/>
          <a:p>
            <a:pPr marL="457200" indent="-457200">
              <a:buFont typeface="+mj-lt"/>
              <a:buAutoNum type="arabicParenR"/>
            </a:pPr>
            <a:r>
              <a:rPr lang="en-US" dirty="0" smtClean="0"/>
              <a:t>If Zach is a philosopher, then Zach is an academic.</a:t>
            </a:r>
          </a:p>
          <a:p>
            <a:pPr marL="457200" indent="-457200">
              <a:buFont typeface="+mj-lt"/>
              <a:buAutoNum type="arabicParenR"/>
            </a:pPr>
            <a:r>
              <a:rPr lang="en-US" dirty="0" smtClean="0"/>
              <a:t>Zach is not a philosopher.</a:t>
            </a:r>
          </a:p>
          <a:p>
            <a:pPr marL="457200" indent="-457200">
              <a:buFont typeface="+mj-lt"/>
              <a:buAutoNum type="arabicParenR"/>
            </a:pPr>
            <a:r>
              <a:rPr lang="en-US" b="1" dirty="0" smtClean="0">
                <a:solidFill>
                  <a:srgbClr val="0000FF"/>
                </a:solidFill>
              </a:rPr>
              <a:t>So: </a:t>
            </a:r>
            <a:r>
              <a:rPr lang="en-US" dirty="0" smtClean="0"/>
              <a:t>Zach is not an academic.</a:t>
            </a:r>
            <a:endParaRPr lang="en-US" dirty="0"/>
          </a:p>
        </p:txBody>
      </p:sp>
      <p:sp>
        <p:nvSpPr>
          <p:cNvPr id="4" name="Content Placeholder 2"/>
          <p:cNvSpPr txBox="1">
            <a:spLocks/>
          </p:cNvSpPr>
          <p:nvPr/>
        </p:nvSpPr>
        <p:spPr>
          <a:xfrm>
            <a:off x="457200" y="1600200"/>
            <a:ext cx="3933531"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buFont typeface="+mj-lt"/>
              <a:buAutoNum type="arabicParenR"/>
            </a:pPr>
            <a:r>
              <a:rPr lang="en-US" dirty="0" smtClean="0"/>
              <a:t>If P, then Q.</a:t>
            </a:r>
          </a:p>
          <a:p>
            <a:pPr marL="457200" indent="-457200">
              <a:buFont typeface="+mj-lt"/>
              <a:buAutoNum type="arabicParenR"/>
            </a:pPr>
            <a:r>
              <a:rPr lang="en-US" dirty="0" smtClean="0"/>
              <a:t>¬P.</a:t>
            </a:r>
          </a:p>
          <a:p>
            <a:pPr marL="457200" indent="-457200">
              <a:buFont typeface="+mj-lt"/>
              <a:buAutoNum type="arabicParenR"/>
            </a:pPr>
            <a:r>
              <a:rPr lang="en-US" b="1" dirty="0">
                <a:solidFill>
                  <a:srgbClr val="0000FF"/>
                </a:solidFill>
              </a:rPr>
              <a:t>So: </a:t>
            </a:r>
            <a:r>
              <a:rPr lang="en-US" dirty="0" smtClean="0"/>
              <a:t>¬Q.</a:t>
            </a:r>
            <a:endParaRPr lang="en-US" dirty="0"/>
          </a:p>
        </p:txBody>
      </p:sp>
      <p:pic>
        <p:nvPicPr>
          <p:cNvPr id="5" name="Picture 4" descr="stock-illustration-49952734-x-red-cross-handwritt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923" y="1524000"/>
            <a:ext cx="1176558" cy="1176558"/>
          </a:xfrm>
          <a:prstGeom prst="rect">
            <a:avLst/>
          </a:prstGeom>
        </p:spPr>
      </p:pic>
      <p:pic>
        <p:nvPicPr>
          <p:cNvPr id="7" name="Picture 6" descr="BillMurra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8150" y="3682231"/>
            <a:ext cx="4390731" cy="2933008"/>
          </a:xfrm>
          <a:prstGeom prst="rect">
            <a:avLst/>
          </a:prstGeom>
        </p:spPr>
      </p:pic>
    </p:spTree>
    <p:extLst>
      <p:ext uri="{BB962C8B-B14F-4D97-AF65-F5344CB8AC3E}">
        <p14:creationId xmlns:p14="http://schemas.microsoft.com/office/powerpoint/2010/main" val="40691102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INVALIDITY </a:t>
            </a:r>
            <a:endParaRPr lang="en-US" dirty="0"/>
          </a:p>
        </p:txBody>
      </p:sp>
      <p:sp>
        <p:nvSpPr>
          <p:cNvPr id="3" name="Content Placeholder 2"/>
          <p:cNvSpPr>
            <a:spLocks noGrp="1"/>
          </p:cNvSpPr>
          <p:nvPr>
            <p:ph idx="1"/>
          </p:nvPr>
        </p:nvSpPr>
        <p:spPr/>
        <p:txBody>
          <a:bodyPr>
            <a:normAutofit/>
          </a:bodyPr>
          <a:lstStyle/>
          <a:p>
            <a:r>
              <a:rPr lang="en-US" dirty="0" smtClean="0"/>
              <a:t>An argument that is</a:t>
            </a:r>
            <a:r>
              <a:rPr lang="en-US" b="1" dirty="0" smtClean="0"/>
              <a:t> not </a:t>
            </a:r>
            <a:r>
              <a:rPr lang="en-US" dirty="0" smtClean="0"/>
              <a:t>valid is </a:t>
            </a:r>
            <a:r>
              <a:rPr lang="en-US" b="1" dirty="0" smtClean="0">
                <a:solidFill>
                  <a:srgbClr val="0000FF"/>
                </a:solidFill>
              </a:rPr>
              <a:t>invalid</a:t>
            </a:r>
            <a:r>
              <a:rPr lang="en-US" b="1" dirty="0">
                <a:solidFill>
                  <a:srgbClr val="0000FF"/>
                </a:solidFill>
              </a:rPr>
              <a:t>. </a:t>
            </a:r>
          </a:p>
          <a:p>
            <a:r>
              <a:rPr lang="en-US" dirty="0" smtClean="0"/>
              <a:t>An argument is </a:t>
            </a:r>
            <a:r>
              <a:rPr lang="en-US" b="1" dirty="0" smtClean="0">
                <a:solidFill>
                  <a:srgbClr val="0000FF"/>
                </a:solidFill>
              </a:rPr>
              <a:t>invalid </a:t>
            </a:r>
            <a:r>
              <a:rPr lang="en-US" dirty="0" smtClean="0"/>
              <a:t>so long as there is at least one </a:t>
            </a:r>
            <a:r>
              <a:rPr lang="en-US" b="1" dirty="0" smtClean="0"/>
              <a:t>logically possible situation </a:t>
            </a:r>
            <a:r>
              <a:rPr lang="en-US" dirty="0" smtClean="0"/>
              <a:t>in which its premises are </a:t>
            </a:r>
            <a:r>
              <a:rPr lang="en-US" b="1" dirty="0" smtClean="0"/>
              <a:t>true </a:t>
            </a:r>
            <a:r>
              <a:rPr lang="en-US" dirty="0" smtClean="0"/>
              <a:t>and its conclusion is</a:t>
            </a:r>
            <a:r>
              <a:rPr lang="en-US" b="1" dirty="0" smtClean="0"/>
              <a:t> false</a:t>
            </a:r>
            <a:r>
              <a:rPr lang="en-US" dirty="0" smtClean="0"/>
              <a:t>.</a:t>
            </a:r>
          </a:p>
          <a:p>
            <a:r>
              <a:rPr lang="en-US" dirty="0" smtClean="0"/>
              <a:t>The situation (or </a:t>
            </a:r>
            <a:r>
              <a:rPr lang="en-US" b="1" dirty="0">
                <a:solidFill>
                  <a:srgbClr val="0000FF"/>
                </a:solidFill>
              </a:rPr>
              <a:t>invalidating </a:t>
            </a:r>
            <a:r>
              <a:rPr lang="en-US" b="1" dirty="0" smtClean="0">
                <a:solidFill>
                  <a:srgbClr val="0000FF"/>
                </a:solidFill>
              </a:rPr>
              <a:t>counterexample</a:t>
            </a:r>
            <a:r>
              <a:rPr lang="en-US" dirty="0" smtClean="0"/>
              <a:t>) need not be realistic or actually occur so long as it is </a:t>
            </a:r>
            <a:r>
              <a:rPr lang="en-US" b="1" dirty="0" smtClean="0"/>
              <a:t>coherent</a:t>
            </a:r>
            <a:r>
              <a:rPr lang="en-US" dirty="0" smtClean="0"/>
              <a:t> and </a:t>
            </a:r>
            <a:r>
              <a:rPr lang="en-US" b="1" dirty="0" smtClean="0"/>
              <a:t>doesn’t entail any contradiction</a:t>
            </a:r>
            <a:r>
              <a:rPr lang="en-US" dirty="0" smtClean="0"/>
              <a:t>. </a:t>
            </a:r>
          </a:p>
          <a:p>
            <a:r>
              <a:rPr lang="en-US" dirty="0" smtClean="0"/>
              <a:t>We can </a:t>
            </a:r>
            <a:r>
              <a:rPr lang="en-US" b="1" dirty="0" smtClean="0"/>
              <a:t>show </a:t>
            </a:r>
            <a:r>
              <a:rPr lang="en-US" dirty="0" smtClean="0"/>
              <a:t>that an argument is </a:t>
            </a:r>
            <a:r>
              <a:rPr lang="en-US" b="1" dirty="0" smtClean="0"/>
              <a:t>invalid</a:t>
            </a:r>
            <a:r>
              <a:rPr lang="en-US" dirty="0" smtClean="0"/>
              <a:t> by producing an invalidating counterexample.</a:t>
            </a:r>
          </a:p>
          <a:p>
            <a:r>
              <a:rPr lang="en-US" dirty="0" smtClean="0"/>
              <a:t>But we </a:t>
            </a:r>
            <a:r>
              <a:rPr lang="en-US" b="1" dirty="0" smtClean="0"/>
              <a:t>can’t</a:t>
            </a:r>
            <a:r>
              <a:rPr lang="en-US" dirty="0" smtClean="0"/>
              <a:t> </a:t>
            </a:r>
            <a:r>
              <a:rPr lang="en-US" b="1" dirty="0" smtClean="0"/>
              <a:t>show </a:t>
            </a:r>
            <a:r>
              <a:rPr lang="en-US" dirty="0" smtClean="0"/>
              <a:t>that an argument is </a:t>
            </a:r>
            <a:r>
              <a:rPr lang="en-US" b="1" dirty="0" smtClean="0"/>
              <a:t>valid</a:t>
            </a:r>
            <a:r>
              <a:rPr lang="en-US" dirty="0" smtClean="0"/>
              <a:t> by </a:t>
            </a:r>
            <a:r>
              <a:rPr lang="en-US" b="1" dirty="0" smtClean="0"/>
              <a:t>failing</a:t>
            </a:r>
            <a:r>
              <a:rPr lang="en-US" dirty="0" smtClean="0"/>
              <a:t> to produce an invalidating counterexample—perhaps we just lack the imagination to do so. </a:t>
            </a:r>
          </a:p>
          <a:p>
            <a:endParaRPr lang="en-US" dirty="0" smtClean="0"/>
          </a:p>
          <a:p>
            <a:endParaRPr lang="en-US" b="1" dirty="0" smtClean="0">
              <a:solidFill>
                <a:srgbClr val="0000FF"/>
              </a:solidFill>
            </a:endParaRPr>
          </a:p>
          <a:p>
            <a:endParaRPr lang="en-US" b="1" dirty="0">
              <a:solidFill>
                <a:srgbClr val="0000FF"/>
              </a:solidFill>
            </a:endParaRPr>
          </a:p>
          <a:p>
            <a:endParaRPr lang="en-US" dirty="0"/>
          </a:p>
        </p:txBody>
      </p:sp>
    </p:spTree>
    <p:extLst>
      <p:ext uri="{BB962C8B-B14F-4D97-AF65-F5344CB8AC3E}">
        <p14:creationId xmlns:p14="http://schemas.microsoft.com/office/powerpoint/2010/main" val="352384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SOUNDNESS</a:t>
            </a:r>
            <a:endParaRPr lang="en-US" dirty="0"/>
          </a:p>
        </p:txBody>
      </p:sp>
      <p:sp>
        <p:nvSpPr>
          <p:cNvPr id="3" name="Content Placeholder 2"/>
          <p:cNvSpPr>
            <a:spLocks noGrp="1"/>
          </p:cNvSpPr>
          <p:nvPr>
            <p:ph idx="1"/>
          </p:nvPr>
        </p:nvSpPr>
        <p:spPr/>
        <p:txBody>
          <a:bodyPr>
            <a:normAutofit/>
          </a:bodyPr>
          <a:lstStyle/>
          <a:p>
            <a:r>
              <a:rPr lang="en-US" dirty="0" smtClean="0"/>
              <a:t>Validity does not tell us whether the premises or conclusion are actually true. </a:t>
            </a:r>
          </a:p>
          <a:p>
            <a:r>
              <a:rPr lang="en-US" dirty="0" smtClean="0"/>
              <a:t>If an argument is valid, </a:t>
            </a:r>
            <a:r>
              <a:rPr lang="en-US" b="1" dirty="0" smtClean="0"/>
              <a:t>and </a:t>
            </a:r>
            <a:r>
              <a:rPr lang="en-US" dirty="0" smtClean="0"/>
              <a:t>all of the premises are true, then the argument is </a:t>
            </a:r>
            <a:r>
              <a:rPr lang="en-US" b="1" dirty="0" smtClean="0">
                <a:solidFill>
                  <a:srgbClr val="0000FF"/>
                </a:solidFill>
              </a:rPr>
              <a:t>sound.</a:t>
            </a:r>
          </a:p>
          <a:p>
            <a:r>
              <a:rPr lang="en-US" dirty="0" smtClean="0"/>
              <a:t>If the </a:t>
            </a:r>
            <a:r>
              <a:rPr lang="en-US" dirty="0"/>
              <a:t>argument is invalid, </a:t>
            </a:r>
            <a:r>
              <a:rPr lang="en-US" b="1" dirty="0" smtClean="0"/>
              <a:t>and/or </a:t>
            </a:r>
            <a:r>
              <a:rPr lang="en-US" dirty="0"/>
              <a:t>at least one of the premises is false, then the argument is </a:t>
            </a:r>
            <a:r>
              <a:rPr lang="en-US" b="1" dirty="0">
                <a:solidFill>
                  <a:srgbClr val="0000FF"/>
                </a:solidFill>
              </a:rPr>
              <a:t>unsound. </a:t>
            </a:r>
          </a:p>
          <a:p>
            <a:r>
              <a:rPr lang="en-US" dirty="0" smtClean="0"/>
              <a:t>Sound arguments, unlike valid arguments, </a:t>
            </a:r>
            <a:r>
              <a:rPr lang="en-US" b="1" dirty="0" smtClean="0"/>
              <a:t>must </a:t>
            </a:r>
            <a:r>
              <a:rPr lang="en-US" dirty="0" smtClean="0"/>
              <a:t>have true conclusions.</a:t>
            </a:r>
          </a:p>
          <a:p>
            <a:pPr marL="0" indent="0">
              <a:buNone/>
            </a:pPr>
            <a:endParaRPr lang="en-US" dirty="0"/>
          </a:p>
        </p:txBody>
      </p:sp>
    </p:spTree>
    <p:extLst>
      <p:ext uri="{BB962C8B-B14F-4D97-AF65-F5344CB8AC3E}">
        <p14:creationId xmlns:p14="http://schemas.microsoft.com/office/powerpoint/2010/main" val="1506691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LANGUAGE</a:t>
            </a:r>
            <a:endParaRPr lang="en-US" dirty="0"/>
          </a:p>
        </p:txBody>
      </p:sp>
      <p:sp>
        <p:nvSpPr>
          <p:cNvPr id="3" name="Content Placeholder 2"/>
          <p:cNvSpPr>
            <a:spLocks noGrp="1"/>
          </p:cNvSpPr>
          <p:nvPr>
            <p:ph idx="1"/>
          </p:nvPr>
        </p:nvSpPr>
        <p:spPr/>
        <p:txBody>
          <a:bodyPr/>
          <a:lstStyle/>
          <a:p>
            <a:r>
              <a:rPr lang="en-US" dirty="0" smtClean="0"/>
              <a:t>That argument is true/false!</a:t>
            </a:r>
          </a:p>
        </p:txBody>
      </p:sp>
    </p:spTree>
    <p:extLst>
      <p:ext uri="{BB962C8B-B14F-4D97-AF65-F5344CB8AC3E}">
        <p14:creationId xmlns:p14="http://schemas.microsoft.com/office/powerpoint/2010/main" val="3552416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inductive arguments</a:t>
            </a:r>
            <a:endParaRPr lang="en-US" sz="4400" dirty="0"/>
          </a:p>
        </p:txBody>
      </p:sp>
      <p:sp>
        <p:nvSpPr>
          <p:cNvPr id="3" name="Text Placeholder 2"/>
          <p:cNvSpPr>
            <a:spLocks noGrp="1"/>
          </p:cNvSpPr>
          <p:nvPr>
            <p:ph type="body" idx="1"/>
          </p:nvPr>
        </p:nvSpPr>
        <p:spPr/>
        <p:txBody>
          <a:bodyPr/>
          <a:lstStyle/>
          <a:p>
            <a:endParaRPr lang="en-US" dirty="0"/>
          </a:p>
        </p:txBody>
      </p:sp>
      <p:pic>
        <p:nvPicPr>
          <p:cNvPr id="4" name="Picture 3" descr="runcartoon0277117_803291.png"/>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1719897" y="-130717"/>
            <a:ext cx="12189623" cy="6988717"/>
          </a:xfrm>
          <a:prstGeom prst="rect">
            <a:avLst/>
          </a:prstGeom>
        </p:spPr>
      </p:pic>
    </p:spTree>
    <p:extLst>
      <p:ext uri="{BB962C8B-B14F-4D97-AF65-F5344CB8AC3E}">
        <p14:creationId xmlns:p14="http://schemas.microsoft.com/office/powerpoint/2010/main" val="25246925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INDUCTIVE ARGUMENTATION</a:t>
            </a:r>
          </a:p>
        </p:txBody>
      </p:sp>
      <p:sp>
        <p:nvSpPr>
          <p:cNvPr id="3" name="Content Placeholder 2"/>
          <p:cNvSpPr>
            <a:spLocks noGrp="1"/>
          </p:cNvSpPr>
          <p:nvPr>
            <p:ph idx="1"/>
          </p:nvPr>
        </p:nvSpPr>
        <p:spPr>
          <a:xfrm>
            <a:off x="457200" y="1600200"/>
            <a:ext cx="8229600" cy="1275585"/>
          </a:xfrm>
        </p:spPr>
        <p:txBody>
          <a:bodyPr>
            <a:normAutofit/>
          </a:bodyPr>
          <a:lstStyle/>
          <a:p>
            <a:pPr marL="457200" indent="-457200">
              <a:buFont typeface="+mj-lt"/>
              <a:buAutoNum type="arabicParenR"/>
            </a:pPr>
            <a:r>
              <a:rPr lang="en-US" dirty="0">
                <a:solidFill>
                  <a:srgbClr val="000000"/>
                </a:solidFill>
              </a:rPr>
              <a:t>The sun has risen every day in the past.</a:t>
            </a:r>
          </a:p>
          <a:p>
            <a:pPr marL="457200" indent="-457200">
              <a:buFont typeface="+mj-lt"/>
              <a:buAutoNum type="arabicParenR"/>
            </a:pPr>
            <a:r>
              <a:rPr lang="en-US" b="1" dirty="0">
                <a:solidFill>
                  <a:srgbClr val="0000FF"/>
                </a:solidFill>
              </a:rPr>
              <a:t>So: </a:t>
            </a:r>
            <a:r>
              <a:rPr lang="en-US" dirty="0"/>
              <a:t>the sun will rise again tomorrow. </a:t>
            </a:r>
            <a:endParaRPr lang="en-US" dirty="0">
              <a:solidFill>
                <a:srgbClr val="000000"/>
              </a:solidFill>
            </a:endParaRPr>
          </a:p>
          <a:p>
            <a:pPr marL="457200" indent="-457200">
              <a:buFont typeface="+mj-lt"/>
              <a:buAutoNum type="arabicParenR"/>
            </a:pPr>
            <a:endParaRPr lang="en-US" dirty="0" smtClean="0"/>
          </a:p>
          <a:p>
            <a:pPr marL="457200" indent="-457200">
              <a:buFont typeface="+mj-lt"/>
              <a:buAutoNum type="arabicParenR"/>
            </a:pPr>
            <a:endParaRPr lang="en-US" dirty="0" smtClean="0"/>
          </a:p>
          <a:p>
            <a:pPr marL="457200" indent="-457200">
              <a:buFont typeface="+mj-lt"/>
              <a:buAutoNum type="arabicParenR"/>
            </a:pPr>
            <a:endParaRPr lang="en-US" dirty="0" smtClean="0"/>
          </a:p>
          <a:p>
            <a:pPr marL="457200" indent="-457200">
              <a:buFont typeface="+mj-lt"/>
              <a:buAutoNum type="arabicParenR"/>
            </a:pPr>
            <a:endParaRPr lang="en-US" dirty="0"/>
          </a:p>
        </p:txBody>
      </p:sp>
      <p:sp>
        <p:nvSpPr>
          <p:cNvPr id="4" name="Content Placeholder 2"/>
          <p:cNvSpPr txBox="1">
            <a:spLocks/>
          </p:cNvSpPr>
          <p:nvPr/>
        </p:nvSpPr>
        <p:spPr>
          <a:xfrm>
            <a:off x="457200" y="3028185"/>
            <a:ext cx="8229600" cy="1275585"/>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buFont typeface="+mj-lt"/>
              <a:buAutoNum type="arabicParenR"/>
            </a:pPr>
            <a:r>
              <a:rPr lang="en-US" dirty="0"/>
              <a:t>93% of Chinese people have lactose intolerance.</a:t>
            </a:r>
          </a:p>
          <a:p>
            <a:pPr marL="457200" indent="-457200">
              <a:buFont typeface="+mj-lt"/>
              <a:buAutoNum type="arabicParenR"/>
            </a:pPr>
            <a:r>
              <a:rPr lang="en-US" dirty="0"/>
              <a:t>Lee is Chinese.</a:t>
            </a:r>
          </a:p>
          <a:p>
            <a:pPr marL="457200" indent="-457200">
              <a:buFont typeface="+mj-lt"/>
              <a:buAutoNum type="arabicParenR"/>
            </a:pPr>
            <a:r>
              <a:rPr lang="en-US" b="1" dirty="0">
                <a:solidFill>
                  <a:srgbClr val="0000FF"/>
                </a:solidFill>
              </a:rPr>
              <a:t>So:</a:t>
            </a:r>
            <a:r>
              <a:rPr lang="en-US" dirty="0"/>
              <a:t> Lee has lactose intolerance. </a:t>
            </a:r>
          </a:p>
          <a:p>
            <a:endParaRPr lang="en-US" dirty="0"/>
          </a:p>
          <a:p>
            <a:pPr marL="457200" indent="-457200">
              <a:buFont typeface="+mj-lt"/>
              <a:buAutoNum type="arabicParenR"/>
            </a:pPr>
            <a:endParaRPr lang="en-US" dirty="0" smtClean="0"/>
          </a:p>
          <a:p>
            <a:pPr marL="457200" indent="-457200">
              <a:buFont typeface="+mj-lt"/>
              <a:buAutoNum type="arabicParenR"/>
            </a:pPr>
            <a:endParaRPr lang="en-US" dirty="0"/>
          </a:p>
        </p:txBody>
      </p:sp>
    </p:spTree>
    <p:extLst>
      <p:ext uri="{BB962C8B-B14F-4D97-AF65-F5344CB8AC3E}">
        <p14:creationId xmlns:p14="http://schemas.microsoft.com/office/powerpoint/2010/main" val="23687320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INDUCTIVE ARGUMENTATION</a:t>
            </a:r>
            <a:endParaRPr lang="en-US" dirty="0"/>
          </a:p>
        </p:txBody>
      </p:sp>
      <p:sp>
        <p:nvSpPr>
          <p:cNvPr id="3" name="Content Placeholder 2"/>
          <p:cNvSpPr>
            <a:spLocks noGrp="1"/>
          </p:cNvSpPr>
          <p:nvPr>
            <p:ph idx="1"/>
          </p:nvPr>
        </p:nvSpPr>
        <p:spPr/>
        <p:txBody>
          <a:bodyPr>
            <a:normAutofit lnSpcReduction="10000"/>
          </a:bodyPr>
          <a:lstStyle/>
          <a:p>
            <a:r>
              <a:rPr lang="en-US" dirty="0" smtClean="0"/>
              <a:t>An argument is </a:t>
            </a:r>
            <a:r>
              <a:rPr lang="en-US" b="1" dirty="0" smtClean="0">
                <a:solidFill>
                  <a:srgbClr val="0000FF"/>
                </a:solidFill>
              </a:rPr>
              <a:t>inductively strong </a:t>
            </a:r>
            <a:r>
              <a:rPr lang="en-US" b="1" u="sng" dirty="0" smtClean="0"/>
              <a:t>if and only if</a:t>
            </a:r>
            <a:r>
              <a:rPr lang="en-US" b="1" dirty="0" smtClean="0"/>
              <a:t>:</a:t>
            </a:r>
            <a:r>
              <a:rPr lang="en-US" b="1" dirty="0" smtClean="0">
                <a:solidFill>
                  <a:srgbClr val="0000FF"/>
                </a:solidFill>
              </a:rPr>
              <a:t> </a:t>
            </a:r>
          </a:p>
          <a:p>
            <a:pPr marL="0" indent="0">
              <a:buNone/>
            </a:pPr>
            <a:endParaRPr lang="en-US" b="1" dirty="0" smtClean="0">
              <a:solidFill>
                <a:srgbClr val="0000FF"/>
              </a:solidFill>
            </a:endParaRPr>
          </a:p>
          <a:p>
            <a:pPr marL="731520" lvl="1" indent="-457200">
              <a:buFont typeface="+mj-lt"/>
              <a:buAutoNum type="arabicPeriod"/>
            </a:pPr>
            <a:r>
              <a:rPr lang="en-US" sz="2400" dirty="0" smtClean="0"/>
              <a:t>It is invalid.</a:t>
            </a:r>
          </a:p>
          <a:p>
            <a:pPr marL="731520" lvl="1" indent="-457200">
              <a:buFont typeface="+mj-lt"/>
              <a:buAutoNum type="arabicPeriod"/>
            </a:pPr>
            <a:r>
              <a:rPr lang="en-US" sz="2400" dirty="0" smtClean="0"/>
              <a:t>The </a:t>
            </a:r>
            <a:r>
              <a:rPr lang="en-US" sz="2400" dirty="0"/>
              <a:t>conclusion </a:t>
            </a:r>
            <a:r>
              <a:rPr lang="en-US" sz="2400" dirty="0" smtClean="0"/>
              <a:t>is </a:t>
            </a:r>
            <a:r>
              <a:rPr lang="en-US" sz="2400" dirty="0"/>
              <a:t>likely to be true </a:t>
            </a:r>
            <a:r>
              <a:rPr lang="en-US" sz="2400" b="1" dirty="0"/>
              <a:t>given that </a:t>
            </a:r>
            <a:r>
              <a:rPr lang="en-US" sz="2400" dirty="0"/>
              <a:t>the premises are true</a:t>
            </a:r>
            <a:r>
              <a:rPr lang="en-US" sz="2400" dirty="0" smtClean="0"/>
              <a:t>.</a:t>
            </a:r>
          </a:p>
          <a:p>
            <a:pPr marL="274320" lvl="1" indent="0">
              <a:buNone/>
            </a:pPr>
            <a:endParaRPr lang="en-US" sz="2400" dirty="0" smtClean="0"/>
          </a:p>
          <a:p>
            <a:r>
              <a:rPr lang="en-US" dirty="0" smtClean="0"/>
              <a:t>The true premises of a strong inductive argument do not </a:t>
            </a:r>
            <a:r>
              <a:rPr lang="en-US" b="1" dirty="0" smtClean="0"/>
              <a:t>logically guarantee </a:t>
            </a:r>
            <a:r>
              <a:rPr lang="en-US" dirty="0" smtClean="0"/>
              <a:t>the truth of the conclusion, but they make it </a:t>
            </a:r>
            <a:r>
              <a:rPr lang="en-US" b="1" dirty="0" smtClean="0"/>
              <a:t>rational </a:t>
            </a:r>
            <a:r>
              <a:rPr lang="en-US" dirty="0" smtClean="0"/>
              <a:t>for us to be </a:t>
            </a:r>
            <a:r>
              <a:rPr lang="en-US" b="1" dirty="0" smtClean="0"/>
              <a:t>confident</a:t>
            </a:r>
            <a:r>
              <a:rPr lang="en-US" dirty="0" smtClean="0"/>
              <a:t> in the truth of the conclusion. </a:t>
            </a:r>
          </a:p>
          <a:p>
            <a:r>
              <a:rPr lang="en-US" dirty="0" smtClean="0"/>
              <a:t>Inductive reasoning is </a:t>
            </a:r>
            <a:r>
              <a:rPr lang="en-US" dirty="0"/>
              <a:t>indispensable </a:t>
            </a:r>
            <a:r>
              <a:rPr lang="en-US" dirty="0" smtClean="0"/>
              <a:t>to science, philosophy, ethics, and everyday life.</a:t>
            </a:r>
            <a:endParaRPr lang="en-US" dirty="0"/>
          </a:p>
        </p:txBody>
      </p:sp>
    </p:spTree>
    <p:extLst>
      <p:ext uri="{BB962C8B-B14F-4D97-AF65-F5344CB8AC3E}">
        <p14:creationId xmlns:p14="http://schemas.microsoft.com/office/powerpoint/2010/main" val="1862417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INDUCTIVE ARGUMENTATION</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93% of Chinese people have lactose intolerance.</a:t>
            </a:r>
          </a:p>
          <a:p>
            <a:pPr marL="457200" indent="-457200">
              <a:buFont typeface="+mj-lt"/>
              <a:buAutoNum type="arabicParenR"/>
            </a:pPr>
            <a:r>
              <a:rPr lang="en-US" dirty="0" smtClean="0"/>
              <a:t>Zach is Chinese.</a:t>
            </a:r>
          </a:p>
          <a:p>
            <a:pPr marL="457200" indent="-457200">
              <a:buFont typeface="+mj-lt"/>
              <a:buAutoNum type="arabicParenR"/>
            </a:pPr>
            <a:r>
              <a:rPr lang="en-US" b="1" dirty="0" smtClean="0">
                <a:solidFill>
                  <a:srgbClr val="0000FF"/>
                </a:solidFill>
              </a:rPr>
              <a:t>So:</a:t>
            </a:r>
            <a:r>
              <a:rPr lang="en-US" dirty="0" smtClean="0"/>
              <a:t> Zach has lactose intolerance. </a:t>
            </a:r>
          </a:p>
          <a:p>
            <a:pPr marL="0" indent="0">
              <a:buNone/>
            </a:pPr>
            <a:endParaRPr lang="en-US" dirty="0" smtClean="0"/>
          </a:p>
          <a:p>
            <a:r>
              <a:rPr lang="en-US" dirty="0" smtClean="0"/>
              <a:t>We can determine whether an argument is inductively strong whether the premises and conclusion are </a:t>
            </a:r>
            <a:r>
              <a:rPr lang="en-US" b="1" dirty="0" smtClean="0"/>
              <a:t>actually </a:t>
            </a:r>
            <a:r>
              <a:rPr lang="en-US" dirty="0" smtClean="0"/>
              <a:t>true.</a:t>
            </a:r>
          </a:p>
          <a:p>
            <a:r>
              <a:rPr lang="en-US" dirty="0" smtClean="0"/>
              <a:t>Inductive strength concerns the </a:t>
            </a:r>
            <a:r>
              <a:rPr lang="en-US" b="1" dirty="0" smtClean="0"/>
              <a:t>evidential connection </a:t>
            </a:r>
            <a:r>
              <a:rPr lang="en-US" dirty="0"/>
              <a:t>between </a:t>
            </a:r>
            <a:r>
              <a:rPr lang="en-US" dirty="0" smtClean="0"/>
              <a:t>the premises and conclusion. </a:t>
            </a: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85659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INDUCTIVE STRENGTH</a:t>
            </a:r>
            <a:endParaRPr lang="en-US" dirty="0"/>
          </a:p>
        </p:txBody>
      </p:sp>
      <p:sp>
        <p:nvSpPr>
          <p:cNvPr id="3" name="Content Placeholder 2"/>
          <p:cNvSpPr>
            <a:spLocks noGrp="1"/>
          </p:cNvSpPr>
          <p:nvPr>
            <p:ph idx="1"/>
          </p:nvPr>
        </p:nvSpPr>
        <p:spPr>
          <a:xfrm>
            <a:off x="457200" y="1600200"/>
            <a:ext cx="3894195" cy="4876800"/>
          </a:xfrm>
        </p:spPr>
        <p:txBody>
          <a:bodyPr/>
          <a:lstStyle/>
          <a:p>
            <a:pPr marL="457200" indent="-457200">
              <a:buFont typeface="+mj-lt"/>
              <a:buAutoNum type="arabicParenR"/>
            </a:pPr>
            <a:r>
              <a:rPr lang="en-US" dirty="0" smtClean="0"/>
              <a:t>x% </a:t>
            </a:r>
            <a:r>
              <a:rPr lang="en-US" dirty="0"/>
              <a:t>of Chinese people have lactose intolerance.</a:t>
            </a:r>
          </a:p>
          <a:p>
            <a:pPr marL="457200" indent="-457200">
              <a:buFont typeface="+mj-lt"/>
              <a:buAutoNum type="arabicParenR"/>
            </a:pPr>
            <a:r>
              <a:rPr lang="en-US" dirty="0"/>
              <a:t>Lee is Chinese.</a:t>
            </a:r>
          </a:p>
          <a:p>
            <a:pPr marL="457200" indent="-457200">
              <a:buFont typeface="+mj-lt"/>
              <a:buAutoNum type="arabicParenR"/>
            </a:pPr>
            <a:r>
              <a:rPr lang="en-US" b="1" dirty="0">
                <a:solidFill>
                  <a:srgbClr val="0000FF"/>
                </a:solidFill>
              </a:rPr>
              <a:t>So:</a:t>
            </a:r>
            <a:r>
              <a:rPr lang="en-US" dirty="0"/>
              <a:t> Lee has lactose intolerance. </a:t>
            </a:r>
          </a:p>
          <a:p>
            <a:endParaRPr lang="en-US" dirty="0"/>
          </a:p>
        </p:txBody>
      </p:sp>
      <p:pic>
        <p:nvPicPr>
          <p:cNvPr id="4" name="Picture 3" descr="inductivestreng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1395" y="1655064"/>
            <a:ext cx="4454461" cy="3469142"/>
          </a:xfrm>
          <a:prstGeom prst="rect">
            <a:avLst/>
          </a:prstGeom>
        </p:spPr>
      </p:pic>
    </p:spTree>
    <p:extLst>
      <p:ext uri="{BB962C8B-B14F-4D97-AF65-F5344CB8AC3E}">
        <p14:creationId xmlns:p14="http://schemas.microsoft.com/office/powerpoint/2010/main" val="31421290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DEFEASABILITY / AMPLIATIVITY</a:t>
            </a:r>
            <a:endParaRPr lang="en-US" dirty="0"/>
          </a:p>
        </p:txBody>
      </p:sp>
      <p:sp>
        <p:nvSpPr>
          <p:cNvPr id="3" name="Content Placeholder 2"/>
          <p:cNvSpPr>
            <a:spLocks noGrp="1"/>
          </p:cNvSpPr>
          <p:nvPr>
            <p:ph idx="1"/>
          </p:nvPr>
        </p:nvSpPr>
        <p:spPr>
          <a:xfrm>
            <a:off x="457200" y="1600200"/>
            <a:ext cx="8229600" cy="1275585"/>
          </a:xfrm>
        </p:spPr>
        <p:txBody>
          <a:bodyPr/>
          <a:lstStyle/>
          <a:p>
            <a:pPr marL="457200" indent="-457200">
              <a:buFont typeface="+mj-lt"/>
              <a:buAutoNum type="arabicParenR"/>
            </a:pPr>
            <a:r>
              <a:rPr lang="en-US" dirty="0" smtClean="0"/>
              <a:t>Zach fell from the UT Tower.</a:t>
            </a:r>
          </a:p>
          <a:p>
            <a:pPr marL="457200" indent="-457200">
              <a:buFont typeface="+mj-lt"/>
              <a:buAutoNum type="arabicParenR"/>
            </a:pPr>
            <a:r>
              <a:rPr lang="en-US" b="1" dirty="0">
                <a:solidFill>
                  <a:srgbClr val="0000FF"/>
                </a:solidFill>
              </a:rPr>
              <a:t>So:</a:t>
            </a:r>
            <a:r>
              <a:rPr lang="en-US" dirty="0"/>
              <a:t> </a:t>
            </a:r>
            <a:r>
              <a:rPr lang="en-US" dirty="0" smtClean="0"/>
              <a:t>Zach is dead.</a:t>
            </a:r>
          </a:p>
          <a:p>
            <a:pPr marL="457200" indent="-457200">
              <a:buFont typeface="+mj-lt"/>
              <a:buAutoNum type="arabicParenR"/>
            </a:pPr>
            <a:endParaRPr lang="en-US" dirty="0"/>
          </a:p>
          <a:p>
            <a:pPr marL="457200" indent="-457200">
              <a:buFont typeface="+mj-lt"/>
              <a:buAutoNum type="arabicParenR"/>
            </a:pPr>
            <a:endParaRPr lang="en-US" dirty="0"/>
          </a:p>
        </p:txBody>
      </p:sp>
    </p:spTree>
    <p:extLst>
      <p:ext uri="{BB962C8B-B14F-4D97-AF65-F5344CB8AC3E}">
        <p14:creationId xmlns:p14="http://schemas.microsoft.com/office/powerpoint/2010/main" val="2206734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a:t>
            </a:r>
            <a:endParaRPr lang="en-US" dirty="0"/>
          </a:p>
        </p:txBody>
      </p:sp>
      <p:sp>
        <p:nvSpPr>
          <p:cNvPr id="3" name="Content Placeholder 2"/>
          <p:cNvSpPr>
            <a:spLocks noGrp="1"/>
          </p:cNvSpPr>
          <p:nvPr>
            <p:ph idx="1"/>
          </p:nvPr>
        </p:nvSpPr>
        <p:spPr/>
        <p:txBody>
          <a:bodyPr/>
          <a:lstStyle/>
          <a:p>
            <a:r>
              <a:rPr lang="en-US" dirty="0" smtClean="0"/>
              <a:t>An </a:t>
            </a:r>
            <a:r>
              <a:rPr lang="en-US" dirty="0"/>
              <a:t>argument is </a:t>
            </a:r>
            <a:r>
              <a:rPr lang="en-US" b="1" dirty="0">
                <a:solidFill>
                  <a:srgbClr val="0000FF"/>
                </a:solidFill>
              </a:rPr>
              <a:t>valid </a:t>
            </a:r>
            <a:r>
              <a:rPr lang="en-US" b="1" dirty="0"/>
              <a:t>if and only </a:t>
            </a:r>
            <a:r>
              <a:rPr lang="en-US" b="1" dirty="0" smtClean="0"/>
              <a:t>if</a:t>
            </a:r>
            <a:r>
              <a:rPr lang="en-US" dirty="0" smtClean="0"/>
              <a:t> there </a:t>
            </a:r>
            <a:r>
              <a:rPr lang="en-US" dirty="0"/>
              <a:t>is </a:t>
            </a:r>
            <a:r>
              <a:rPr lang="en-US" b="1" dirty="0" smtClean="0">
                <a:solidFill>
                  <a:srgbClr val="0000FF"/>
                </a:solidFill>
              </a:rPr>
              <a:t>no logically possible situation in which the premises of that argument are true and the conclusion is false. </a:t>
            </a:r>
          </a:p>
          <a:p>
            <a:r>
              <a:rPr lang="en-US" dirty="0" smtClean="0"/>
              <a:t>Whenever we have a valid argument, if the premises are all true, then the conclusion </a:t>
            </a:r>
            <a:r>
              <a:rPr lang="en-US" b="1" dirty="0" smtClean="0"/>
              <a:t>must</a:t>
            </a:r>
            <a:r>
              <a:rPr lang="en-US" dirty="0" smtClean="0"/>
              <a:t> be true.</a:t>
            </a:r>
          </a:p>
          <a:p>
            <a:r>
              <a:rPr lang="en-US" dirty="0" smtClean="0"/>
              <a:t>If you use only valid arguments in your reasoning, then </a:t>
            </a:r>
            <a:r>
              <a:rPr lang="en-US" b="1" dirty="0" smtClean="0"/>
              <a:t>if</a:t>
            </a:r>
            <a:r>
              <a:rPr lang="en-US" dirty="0"/>
              <a:t> </a:t>
            </a:r>
            <a:r>
              <a:rPr lang="en-US" dirty="0" smtClean="0"/>
              <a:t>you start with true premises, you will </a:t>
            </a:r>
            <a:r>
              <a:rPr lang="en-US" b="1" dirty="0" smtClean="0"/>
              <a:t>never</a:t>
            </a:r>
            <a:r>
              <a:rPr lang="en-US" dirty="0" smtClean="0"/>
              <a:t> end up with a false conclusion.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14652588"/>
      </p:ext>
    </p:extLst>
  </p:cSld>
  <p:clrMapOvr>
    <a:masterClrMapping/>
  </p:clrMapOvr>
  <mc:AlternateContent xmlns:mc="http://schemas.openxmlformats.org/markup-compatibility/2006" xmlns:p14="http://schemas.microsoft.com/office/powerpoint/2010/main">
    <mc:Choice Requires="p14">
      <p:transition spd="slow" p14:dur="2000" advTm="6255"/>
    </mc:Choice>
    <mc:Fallback xmlns="">
      <p:transition xmlns:p14="http://schemas.microsoft.com/office/powerpoint/2010/main" spd="slow" advTm="625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DEFEASABILITY / AMPLIATIVITY</a:t>
            </a:r>
            <a:endParaRPr lang="en-US" dirty="0"/>
          </a:p>
        </p:txBody>
      </p:sp>
      <p:sp>
        <p:nvSpPr>
          <p:cNvPr id="3" name="Content Placeholder 2"/>
          <p:cNvSpPr>
            <a:spLocks noGrp="1"/>
          </p:cNvSpPr>
          <p:nvPr>
            <p:ph idx="1"/>
          </p:nvPr>
        </p:nvSpPr>
        <p:spPr>
          <a:xfrm>
            <a:off x="457200" y="1600200"/>
            <a:ext cx="5593668" cy="2918891"/>
          </a:xfrm>
        </p:spPr>
        <p:txBody>
          <a:bodyPr>
            <a:normAutofit/>
          </a:bodyPr>
          <a:lstStyle/>
          <a:p>
            <a:pPr marL="457200" indent="-457200">
              <a:buFont typeface="+mj-lt"/>
              <a:buAutoNum type="arabicParenR"/>
            </a:pPr>
            <a:r>
              <a:rPr lang="en-US" dirty="0" smtClean="0"/>
              <a:t>Zach </a:t>
            </a:r>
            <a:r>
              <a:rPr lang="en-US" dirty="0"/>
              <a:t>fell from the UT Tower</a:t>
            </a:r>
            <a:r>
              <a:rPr lang="en-US" dirty="0" smtClean="0"/>
              <a:t>.</a:t>
            </a:r>
          </a:p>
          <a:p>
            <a:pPr marL="457200" indent="-457200">
              <a:buFont typeface="+mj-lt"/>
              <a:buAutoNum type="arabicParenR"/>
            </a:pPr>
            <a:r>
              <a:rPr lang="en-US" dirty="0" smtClean="0"/>
              <a:t>He landed </a:t>
            </a:r>
            <a:r>
              <a:rPr lang="en-US" dirty="0"/>
              <a:t>on a </a:t>
            </a:r>
            <a:r>
              <a:rPr lang="en-US" dirty="0" smtClean="0"/>
              <a:t>conveniently placed trampoline.</a:t>
            </a:r>
            <a:endParaRPr lang="en-US" dirty="0"/>
          </a:p>
          <a:p>
            <a:pPr marL="457200" indent="-457200">
              <a:buFont typeface="+mj-lt"/>
              <a:buAutoNum type="arabicParenR"/>
            </a:pPr>
            <a:r>
              <a:rPr lang="en-US" b="1" dirty="0">
                <a:solidFill>
                  <a:srgbClr val="0000FF"/>
                </a:solidFill>
              </a:rPr>
              <a:t>So:</a:t>
            </a:r>
            <a:r>
              <a:rPr lang="en-US" dirty="0"/>
              <a:t> </a:t>
            </a:r>
            <a:r>
              <a:rPr lang="en-US" dirty="0" smtClean="0"/>
              <a:t>Zach </a:t>
            </a:r>
            <a:r>
              <a:rPr lang="en-US" dirty="0"/>
              <a:t>is dead.</a:t>
            </a:r>
          </a:p>
          <a:p>
            <a:pPr marL="457200" indent="-457200">
              <a:buFont typeface="+mj-lt"/>
              <a:buAutoNum type="arabicParenR"/>
            </a:pPr>
            <a:endParaRPr lang="en-US" dirty="0"/>
          </a:p>
          <a:p>
            <a:pPr marL="457200" indent="-457200">
              <a:buFont typeface="+mj-lt"/>
              <a:buAutoNum type="arabicParenR"/>
            </a:pPr>
            <a:endParaRPr lang="en-US" dirty="0"/>
          </a:p>
        </p:txBody>
      </p:sp>
      <p:sp>
        <p:nvSpPr>
          <p:cNvPr id="4" name="Up Arrow 3"/>
          <p:cNvSpPr/>
          <p:nvPr/>
        </p:nvSpPr>
        <p:spPr>
          <a:xfrm rot="10800000">
            <a:off x="6022854" y="1600200"/>
            <a:ext cx="653643" cy="159454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6676497" y="2020931"/>
            <a:ext cx="1269935" cy="369332"/>
          </a:xfrm>
          <a:prstGeom prst="rect">
            <a:avLst/>
          </a:prstGeom>
          <a:noFill/>
        </p:spPr>
        <p:txBody>
          <a:bodyPr wrap="square" rtlCol="0">
            <a:spAutoFit/>
          </a:bodyPr>
          <a:lstStyle/>
          <a:p>
            <a:r>
              <a:rPr lang="en-US" b="1" dirty="0" smtClean="0"/>
              <a:t>WEAKER</a:t>
            </a:r>
            <a:endParaRPr lang="en-US" b="1" dirty="0"/>
          </a:p>
        </p:txBody>
      </p:sp>
    </p:spTree>
    <p:extLst>
      <p:ext uri="{BB962C8B-B14F-4D97-AF65-F5344CB8AC3E}">
        <p14:creationId xmlns:p14="http://schemas.microsoft.com/office/powerpoint/2010/main" val="2297091751"/>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DEFEASABILITY / AMPLIATIVITY</a:t>
            </a:r>
            <a:endParaRPr lang="en-US" dirty="0"/>
          </a:p>
        </p:txBody>
      </p:sp>
      <p:sp>
        <p:nvSpPr>
          <p:cNvPr id="3" name="Content Placeholder 2"/>
          <p:cNvSpPr>
            <a:spLocks noGrp="1"/>
          </p:cNvSpPr>
          <p:nvPr>
            <p:ph idx="1"/>
          </p:nvPr>
        </p:nvSpPr>
        <p:spPr>
          <a:xfrm>
            <a:off x="457200" y="1600200"/>
            <a:ext cx="5593668" cy="2918891"/>
          </a:xfrm>
        </p:spPr>
        <p:txBody>
          <a:bodyPr>
            <a:normAutofit/>
          </a:bodyPr>
          <a:lstStyle/>
          <a:p>
            <a:pPr marL="457200" indent="-457200">
              <a:buFont typeface="+mj-lt"/>
              <a:buAutoNum type="arabicParenR"/>
            </a:pPr>
            <a:r>
              <a:rPr lang="en-US" dirty="0" smtClean="0"/>
              <a:t>Zach </a:t>
            </a:r>
            <a:r>
              <a:rPr lang="en-US" dirty="0"/>
              <a:t>fell from the UT Tower</a:t>
            </a:r>
            <a:r>
              <a:rPr lang="en-US" dirty="0" smtClean="0"/>
              <a:t>.</a:t>
            </a:r>
          </a:p>
          <a:p>
            <a:pPr marL="457200" indent="-457200">
              <a:buFont typeface="+mj-lt"/>
              <a:buAutoNum type="arabicParenR"/>
            </a:pPr>
            <a:r>
              <a:rPr lang="en-US" dirty="0" smtClean="0"/>
              <a:t>He landed </a:t>
            </a:r>
            <a:r>
              <a:rPr lang="en-US" dirty="0"/>
              <a:t>on a </a:t>
            </a:r>
            <a:r>
              <a:rPr lang="en-US" dirty="0" smtClean="0"/>
              <a:t>conveniently placed trampoline.</a:t>
            </a:r>
          </a:p>
          <a:p>
            <a:pPr marL="457200" indent="-457200">
              <a:buFont typeface="+mj-lt"/>
              <a:buAutoNum type="arabicParenR"/>
            </a:pPr>
            <a:r>
              <a:rPr lang="en-US" dirty="0"/>
              <a:t>The trampoline has a huge hole in </a:t>
            </a:r>
            <a:r>
              <a:rPr lang="en-US" dirty="0" smtClean="0"/>
              <a:t>its </a:t>
            </a:r>
            <a:r>
              <a:rPr lang="en-US" dirty="0"/>
              <a:t>center</a:t>
            </a:r>
            <a:r>
              <a:rPr lang="en-US" dirty="0" smtClean="0"/>
              <a:t>.</a:t>
            </a:r>
            <a:endParaRPr lang="en-US" dirty="0"/>
          </a:p>
          <a:p>
            <a:pPr marL="457200" indent="-457200">
              <a:buFont typeface="+mj-lt"/>
              <a:buAutoNum type="arabicParenR"/>
            </a:pPr>
            <a:r>
              <a:rPr lang="en-US" b="1" dirty="0">
                <a:solidFill>
                  <a:srgbClr val="0000FF"/>
                </a:solidFill>
              </a:rPr>
              <a:t>So:</a:t>
            </a:r>
            <a:r>
              <a:rPr lang="en-US" dirty="0"/>
              <a:t> </a:t>
            </a:r>
            <a:r>
              <a:rPr lang="en-US" dirty="0" smtClean="0"/>
              <a:t>Zach </a:t>
            </a:r>
            <a:r>
              <a:rPr lang="en-US" dirty="0"/>
              <a:t>is dead.</a:t>
            </a:r>
          </a:p>
          <a:p>
            <a:pPr marL="457200" indent="-457200">
              <a:buFont typeface="+mj-lt"/>
              <a:buAutoNum type="arabicParenR"/>
            </a:pPr>
            <a:endParaRPr lang="en-US" dirty="0"/>
          </a:p>
          <a:p>
            <a:pPr marL="457200" indent="-457200">
              <a:buFont typeface="+mj-lt"/>
              <a:buAutoNum type="arabicParenR"/>
            </a:pPr>
            <a:endParaRPr lang="en-US" dirty="0"/>
          </a:p>
        </p:txBody>
      </p:sp>
      <p:sp>
        <p:nvSpPr>
          <p:cNvPr id="4" name="Up Arrow 3"/>
          <p:cNvSpPr/>
          <p:nvPr/>
        </p:nvSpPr>
        <p:spPr>
          <a:xfrm>
            <a:off x="6022854" y="1600200"/>
            <a:ext cx="653643" cy="159454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6676497" y="2020931"/>
            <a:ext cx="1503379" cy="369332"/>
          </a:xfrm>
          <a:prstGeom prst="rect">
            <a:avLst/>
          </a:prstGeom>
          <a:noFill/>
        </p:spPr>
        <p:txBody>
          <a:bodyPr wrap="square" rtlCol="0">
            <a:spAutoFit/>
          </a:bodyPr>
          <a:lstStyle/>
          <a:p>
            <a:r>
              <a:rPr lang="en-US" b="1" dirty="0" smtClean="0"/>
              <a:t>STRONGER</a:t>
            </a:r>
            <a:endParaRPr lang="en-US" b="1" dirty="0"/>
          </a:p>
        </p:txBody>
      </p:sp>
    </p:spTree>
    <p:extLst>
      <p:ext uri="{BB962C8B-B14F-4D97-AF65-F5344CB8AC3E}">
        <p14:creationId xmlns:p14="http://schemas.microsoft.com/office/powerpoint/2010/main" val="1177884832"/>
      </p:ext>
    </p:ext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DEFEASABILITY / AMPLIATIVITY</a:t>
            </a:r>
            <a:endParaRPr lang="en-US" dirty="0"/>
          </a:p>
        </p:txBody>
      </p:sp>
      <p:sp>
        <p:nvSpPr>
          <p:cNvPr id="3" name="Content Placeholder 2"/>
          <p:cNvSpPr>
            <a:spLocks noGrp="1"/>
          </p:cNvSpPr>
          <p:nvPr>
            <p:ph idx="1"/>
          </p:nvPr>
        </p:nvSpPr>
        <p:spPr/>
        <p:txBody>
          <a:bodyPr>
            <a:normAutofit/>
          </a:bodyPr>
          <a:lstStyle/>
          <a:p>
            <a:r>
              <a:rPr lang="en-US" dirty="0" smtClean="0"/>
              <a:t>The strength of an inductive argument can radically change with new </a:t>
            </a:r>
            <a:r>
              <a:rPr lang="en-US" dirty="0"/>
              <a:t>information. </a:t>
            </a:r>
            <a:endParaRPr lang="en-US" dirty="0" smtClean="0"/>
          </a:p>
          <a:p>
            <a:r>
              <a:rPr lang="en-US" dirty="0" smtClean="0"/>
              <a:t>This is an important difference between mathematics and the empirical sciences.</a:t>
            </a:r>
          </a:p>
          <a:p>
            <a:endParaRPr lang="en-US" dirty="0"/>
          </a:p>
        </p:txBody>
      </p:sp>
    </p:spTree>
    <p:extLst>
      <p:ext uri="{BB962C8B-B14F-4D97-AF65-F5344CB8AC3E}">
        <p14:creationId xmlns:p14="http://schemas.microsoft.com/office/powerpoint/2010/main" val="2125196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COGENCY</a:t>
            </a:r>
            <a:endParaRPr lang="en-US" dirty="0"/>
          </a:p>
        </p:txBody>
      </p:sp>
      <p:sp>
        <p:nvSpPr>
          <p:cNvPr id="3" name="Content Placeholder 2"/>
          <p:cNvSpPr>
            <a:spLocks noGrp="1"/>
          </p:cNvSpPr>
          <p:nvPr>
            <p:ph idx="1"/>
          </p:nvPr>
        </p:nvSpPr>
        <p:spPr/>
        <p:txBody>
          <a:bodyPr/>
          <a:lstStyle/>
          <a:p>
            <a:r>
              <a:rPr lang="en-US" dirty="0" smtClean="0"/>
              <a:t>Strength </a:t>
            </a:r>
            <a:r>
              <a:rPr lang="en-US" dirty="0"/>
              <a:t>does not tell us whether the premises or conclusion are actually true. </a:t>
            </a:r>
          </a:p>
          <a:p>
            <a:r>
              <a:rPr lang="en-US" dirty="0"/>
              <a:t>If </a:t>
            </a:r>
            <a:r>
              <a:rPr lang="en-US" dirty="0" smtClean="0"/>
              <a:t>an inductive </a:t>
            </a:r>
            <a:r>
              <a:rPr lang="en-US" dirty="0"/>
              <a:t>argument is </a:t>
            </a:r>
            <a:r>
              <a:rPr lang="en-US" dirty="0" smtClean="0"/>
              <a:t>strong, </a:t>
            </a:r>
            <a:r>
              <a:rPr lang="en-US" b="1" dirty="0"/>
              <a:t>and </a:t>
            </a:r>
            <a:r>
              <a:rPr lang="en-US" dirty="0"/>
              <a:t>all of the premises are true, then the argument is </a:t>
            </a:r>
            <a:r>
              <a:rPr lang="en-US" b="1" dirty="0" smtClean="0">
                <a:solidFill>
                  <a:srgbClr val="0000FF"/>
                </a:solidFill>
              </a:rPr>
              <a:t>cogent.</a:t>
            </a:r>
            <a:endParaRPr lang="en-US" b="1" dirty="0">
              <a:solidFill>
                <a:srgbClr val="0000FF"/>
              </a:solidFill>
            </a:endParaRPr>
          </a:p>
          <a:p>
            <a:r>
              <a:rPr lang="en-US" dirty="0"/>
              <a:t>If </a:t>
            </a:r>
            <a:r>
              <a:rPr lang="en-US" dirty="0" smtClean="0"/>
              <a:t>the inductive </a:t>
            </a:r>
            <a:r>
              <a:rPr lang="en-US" dirty="0"/>
              <a:t>argument is </a:t>
            </a:r>
            <a:r>
              <a:rPr lang="en-US" dirty="0" smtClean="0"/>
              <a:t>weak, </a:t>
            </a:r>
            <a:r>
              <a:rPr lang="en-US" b="1" dirty="0"/>
              <a:t>and/or </a:t>
            </a:r>
            <a:r>
              <a:rPr lang="en-US" dirty="0"/>
              <a:t>at least one of the premises is false, then the argument is </a:t>
            </a:r>
            <a:r>
              <a:rPr lang="en-US" b="1" dirty="0" smtClean="0">
                <a:solidFill>
                  <a:srgbClr val="0000FF"/>
                </a:solidFill>
              </a:rPr>
              <a:t>uncogent. </a:t>
            </a:r>
            <a:endParaRPr lang="en-US" b="1" dirty="0">
              <a:solidFill>
                <a:srgbClr val="0000FF"/>
              </a:solidFill>
            </a:endParaRPr>
          </a:p>
          <a:p>
            <a:r>
              <a:rPr lang="en-US" dirty="0" smtClean="0"/>
              <a:t>Cogent </a:t>
            </a:r>
            <a:r>
              <a:rPr lang="en-US" dirty="0"/>
              <a:t>arguments, unlike </a:t>
            </a:r>
            <a:r>
              <a:rPr lang="en-US" dirty="0" smtClean="0"/>
              <a:t>sound </a:t>
            </a:r>
            <a:r>
              <a:rPr lang="en-US" dirty="0"/>
              <a:t>arguments, </a:t>
            </a:r>
            <a:r>
              <a:rPr lang="en-US" b="1" dirty="0" smtClean="0"/>
              <a:t>can </a:t>
            </a:r>
            <a:r>
              <a:rPr lang="en-US" dirty="0" smtClean="0"/>
              <a:t>have false conclusions, but that </a:t>
            </a:r>
            <a:r>
              <a:rPr lang="en-US" smtClean="0"/>
              <a:t>is </a:t>
            </a:r>
            <a:r>
              <a:rPr lang="en-US" b="1" smtClean="0"/>
              <a:t>unlikely</a:t>
            </a:r>
            <a:r>
              <a:rPr lang="en-US" smtClean="0"/>
              <a:t>.</a:t>
            </a:r>
            <a:endParaRPr lang="en-US" dirty="0"/>
          </a:p>
          <a:p>
            <a:endParaRPr lang="en-US" dirty="0"/>
          </a:p>
        </p:txBody>
      </p:sp>
    </p:spTree>
    <p:extLst>
      <p:ext uri="{BB962C8B-B14F-4D97-AF65-F5344CB8AC3E}">
        <p14:creationId xmlns:p14="http://schemas.microsoft.com/office/powerpoint/2010/main" val="27989830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LANGUAGE</a:t>
            </a:r>
            <a:endParaRPr lang="en-US" dirty="0"/>
          </a:p>
        </p:txBody>
      </p:sp>
      <p:pic>
        <p:nvPicPr>
          <p:cNvPr id="5" name="Picture 4" descr="nickcag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856" y="1524000"/>
            <a:ext cx="4352289" cy="5070418"/>
          </a:xfrm>
          <a:prstGeom prst="rect">
            <a:avLst/>
          </a:prstGeom>
        </p:spPr>
      </p:pic>
    </p:spTree>
    <p:extLst>
      <p:ext uri="{BB962C8B-B14F-4D97-AF65-F5344CB8AC3E}">
        <p14:creationId xmlns:p14="http://schemas.microsoft.com/office/powerpoint/2010/main" val="63314334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ARGUMENT BY ANALOGY</a:t>
            </a:r>
            <a:endParaRPr lang="en-US" dirty="0"/>
          </a:p>
        </p:txBody>
      </p:sp>
      <p:sp>
        <p:nvSpPr>
          <p:cNvPr id="3" name="Content Placeholder 2"/>
          <p:cNvSpPr>
            <a:spLocks noGrp="1"/>
          </p:cNvSpPr>
          <p:nvPr>
            <p:ph idx="1"/>
          </p:nvPr>
        </p:nvSpPr>
        <p:spPr/>
        <p:txBody>
          <a:bodyPr/>
          <a:lstStyle/>
          <a:p>
            <a:pPr marL="457200" indent="-457200">
              <a:buFont typeface="Arial" pitchFamily="34" charset="0"/>
              <a:buAutoNum type="arabicParenR"/>
            </a:pPr>
            <a:r>
              <a:rPr lang="en-US" dirty="0"/>
              <a:t>x</a:t>
            </a:r>
            <a:r>
              <a:rPr lang="en-US" i="1" dirty="0"/>
              <a:t> </a:t>
            </a:r>
            <a:r>
              <a:rPr lang="en-US" dirty="0"/>
              <a:t>and y</a:t>
            </a:r>
            <a:r>
              <a:rPr lang="en-US" i="1" dirty="0"/>
              <a:t> </a:t>
            </a:r>
            <a:r>
              <a:rPr lang="en-US" dirty="0"/>
              <a:t>are relevantly similar (they have properties F</a:t>
            </a:r>
            <a:r>
              <a:rPr lang="en-US" baseline="-25000" dirty="0"/>
              <a:t>1</a:t>
            </a:r>
            <a:r>
              <a:rPr lang="en-US" dirty="0" smtClean="0"/>
              <a:t>,</a:t>
            </a:r>
            <a:r>
              <a:rPr lang="mr-IN" dirty="0" smtClean="0"/>
              <a:t>…</a:t>
            </a:r>
            <a:r>
              <a:rPr lang="en-US" dirty="0" smtClean="0"/>
              <a:t>, </a:t>
            </a:r>
            <a:r>
              <a:rPr lang="en-US" dirty="0"/>
              <a:t>F</a:t>
            </a:r>
            <a:r>
              <a:rPr lang="en-US" baseline="-25000" dirty="0"/>
              <a:t>n</a:t>
            </a:r>
            <a:r>
              <a:rPr lang="en-US" dirty="0"/>
              <a:t> in common—properties that are relevant to having a property G).</a:t>
            </a:r>
          </a:p>
          <a:p>
            <a:pPr marL="457200" indent="-457200">
              <a:buFont typeface="Arial" pitchFamily="34" charset="0"/>
              <a:buAutoNum type="arabicParenR"/>
            </a:pPr>
            <a:r>
              <a:rPr lang="en-US" dirty="0"/>
              <a:t>x</a:t>
            </a:r>
            <a:r>
              <a:rPr lang="en-US" dirty="0" smtClean="0"/>
              <a:t> has property G.</a:t>
            </a:r>
            <a:endParaRPr lang="en-US" dirty="0"/>
          </a:p>
          <a:p>
            <a:pPr marL="457200" indent="-457200">
              <a:buFont typeface="Arial" pitchFamily="34" charset="0"/>
              <a:buAutoNum type="arabicParenR"/>
            </a:pPr>
            <a:r>
              <a:rPr lang="en-US" b="1" dirty="0">
                <a:solidFill>
                  <a:srgbClr val="0000FF"/>
                </a:solidFill>
              </a:rPr>
              <a:t>So: </a:t>
            </a:r>
            <a:r>
              <a:rPr lang="en-US" dirty="0" smtClean="0"/>
              <a:t>y also has property G.</a:t>
            </a:r>
            <a:endParaRPr lang="en-US" dirty="0"/>
          </a:p>
        </p:txBody>
      </p:sp>
    </p:spTree>
    <p:extLst>
      <p:ext uri="{BB962C8B-B14F-4D97-AF65-F5344CB8AC3E}">
        <p14:creationId xmlns:p14="http://schemas.microsoft.com/office/powerpoint/2010/main" val="287866478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INFERENCE TO THE BEST EXPLANATION</a:t>
            </a:r>
            <a:endParaRPr lang="en-US" sz="3300" dirty="0"/>
          </a:p>
        </p:txBody>
      </p:sp>
      <p:sp>
        <p:nvSpPr>
          <p:cNvPr id="3" name="Content Placeholder 2"/>
          <p:cNvSpPr>
            <a:spLocks noGrp="1"/>
          </p:cNvSpPr>
          <p:nvPr>
            <p:ph idx="1"/>
          </p:nvPr>
        </p:nvSpPr>
        <p:spPr/>
        <p:txBody>
          <a:bodyPr/>
          <a:lstStyle/>
          <a:p>
            <a:pPr marL="457200" indent="-457200">
              <a:buFont typeface="+mj-lt"/>
              <a:buAutoNum type="arabicParenR"/>
            </a:pPr>
            <a:r>
              <a:rPr lang="en-US" dirty="0"/>
              <a:t>We have a set of evidence E.</a:t>
            </a:r>
          </a:p>
          <a:p>
            <a:pPr marL="457200" indent="-457200">
              <a:buFont typeface="+mj-lt"/>
              <a:buAutoNum type="arabicParenR"/>
            </a:pPr>
            <a:r>
              <a:rPr lang="en-US" dirty="0"/>
              <a:t>H</a:t>
            </a:r>
            <a:r>
              <a:rPr lang="en-US" baseline="-25000" dirty="0"/>
              <a:t>1</a:t>
            </a:r>
            <a:r>
              <a:rPr lang="en-US" dirty="0" smtClean="0"/>
              <a:t>,</a:t>
            </a:r>
            <a:r>
              <a:rPr lang="mr-IN" dirty="0" smtClean="0"/>
              <a:t>…</a:t>
            </a:r>
            <a:r>
              <a:rPr lang="en-US" dirty="0" smtClean="0"/>
              <a:t>, H</a:t>
            </a:r>
            <a:r>
              <a:rPr lang="en-US" baseline="-25000" dirty="0" smtClean="0"/>
              <a:t>n</a:t>
            </a:r>
            <a:r>
              <a:rPr lang="en-US" dirty="0" smtClean="0"/>
              <a:t> </a:t>
            </a:r>
            <a:r>
              <a:rPr lang="en-US" dirty="0"/>
              <a:t>are </a:t>
            </a:r>
            <a:r>
              <a:rPr lang="en-US" dirty="0" smtClean="0"/>
              <a:t>all theories </a:t>
            </a:r>
            <a:r>
              <a:rPr lang="en-US" dirty="0"/>
              <a:t>compatible with E</a:t>
            </a:r>
            <a:r>
              <a:rPr lang="en-US" i="1" dirty="0"/>
              <a:t>. </a:t>
            </a:r>
          </a:p>
          <a:p>
            <a:pPr marL="457200" indent="-457200">
              <a:buFont typeface="+mj-lt"/>
              <a:buAutoNum type="arabicParenR"/>
            </a:pPr>
            <a:r>
              <a:rPr lang="en-US" dirty="0" smtClean="0"/>
              <a:t>H</a:t>
            </a:r>
            <a:r>
              <a:rPr lang="en-US" baseline="-25000" dirty="0"/>
              <a:t>i</a:t>
            </a:r>
            <a:r>
              <a:rPr lang="en-US" dirty="0" smtClean="0"/>
              <a:t> </a:t>
            </a:r>
            <a:r>
              <a:rPr lang="en-US" dirty="0"/>
              <a:t>provides the best explanation of </a:t>
            </a:r>
            <a:r>
              <a:rPr lang="en-US" dirty="0" smtClean="0"/>
              <a:t>E</a:t>
            </a:r>
            <a:r>
              <a:rPr lang="en-US" i="1" dirty="0"/>
              <a:t> </a:t>
            </a:r>
            <a:r>
              <a:rPr lang="en-US" dirty="0" smtClean="0"/>
              <a:t>(and H</a:t>
            </a:r>
            <a:r>
              <a:rPr lang="en-US" baseline="-25000" dirty="0" smtClean="0"/>
              <a:t>i</a:t>
            </a:r>
            <a:r>
              <a:rPr lang="en-US" dirty="0" smtClean="0"/>
              <a:t> is </a:t>
            </a:r>
            <a:r>
              <a:rPr lang="en-US" dirty="0"/>
              <a:t>satisfactory/good enough </a:t>
            </a:r>
            <a:r>
              <a:rPr lang="en-US" i="1" dirty="0"/>
              <a:t>qua </a:t>
            </a:r>
            <a:r>
              <a:rPr lang="en-US" dirty="0" smtClean="0"/>
              <a:t>explanation).</a:t>
            </a:r>
            <a:endParaRPr lang="en-US" dirty="0"/>
          </a:p>
          <a:p>
            <a:pPr marL="457200" indent="-457200">
              <a:buFont typeface="+mj-lt"/>
              <a:buAutoNum type="arabicParenR"/>
            </a:pPr>
            <a:r>
              <a:rPr lang="en-US" b="1" dirty="0">
                <a:solidFill>
                  <a:srgbClr val="0000FF"/>
                </a:solidFill>
              </a:rPr>
              <a:t>So: </a:t>
            </a:r>
            <a:r>
              <a:rPr lang="en-US" dirty="0" smtClean="0"/>
              <a:t>H</a:t>
            </a:r>
            <a:r>
              <a:rPr lang="en-US" baseline="-25000" dirty="0" smtClean="0"/>
              <a:t>i</a:t>
            </a:r>
            <a:r>
              <a:rPr lang="en-US" dirty="0" smtClean="0"/>
              <a:t> </a:t>
            </a:r>
            <a:r>
              <a:rPr lang="en-US" dirty="0"/>
              <a:t>is </a:t>
            </a:r>
            <a:r>
              <a:rPr lang="en-US" dirty="0" smtClean="0"/>
              <a:t>true.</a:t>
            </a:r>
            <a:endParaRPr lang="en-US" dirty="0"/>
          </a:p>
          <a:p>
            <a:endParaRPr lang="en-US" dirty="0"/>
          </a:p>
        </p:txBody>
      </p:sp>
    </p:spTree>
    <p:extLst>
      <p:ext uri="{BB962C8B-B14F-4D97-AF65-F5344CB8AC3E}">
        <p14:creationId xmlns:p14="http://schemas.microsoft.com/office/powerpoint/2010/main" val="17696251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dirty="0" smtClean="0"/>
              <a:t>INFERENCE TO THE BEST EXPLANATION</a:t>
            </a:r>
            <a:endParaRPr lang="en-US" sz="3300" dirty="0"/>
          </a:p>
        </p:txBody>
      </p:sp>
      <p:pic>
        <p:nvPicPr>
          <p:cNvPr id="5" name="Picture 4" descr="sb10069452a-001-589d48893df78c4758d6b38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7429" y="3593653"/>
            <a:ext cx="4229142" cy="2945732"/>
          </a:xfrm>
          <a:prstGeom prst="rect">
            <a:avLst/>
          </a:prstGeom>
        </p:spPr>
      </p:pic>
      <p:cxnSp>
        <p:nvCxnSpPr>
          <p:cNvPr id="7" name="Straight Arrow Connector 6"/>
          <p:cNvCxnSpPr/>
          <p:nvPr/>
        </p:nvCxnSpPr>
        <p:spPr>
          <a:xfrm flipH="1" flipV="1">
            <a:off x="2080792" y="2904644"/>
            <a:ext cx="1295043" cy="5011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41236" y="1595845"/>
            <a:ext cx="2560320" cy="1200329"/>
          </a:xfrm>
          <a:prstGeom prst="rect">
            <a:avLst/>
          </a:prstGeom>
          <a:noFill/>
        </p:spPr>
        <p:txBody>
          <a:bodyPr wrap="square" rtlCol="0">
            <a:spAutoFit/>
          </a:bodyPr>
          <a:lstStyle/>
          <a:p>
            <a:r>
              <a:rPr lang="en-US" b="1" dirty="0" smtClean="0"/>
              <a:t>H</a:t>
            </a:r>
            <a:r>
              <a:rPr lang="en-US" b="1" baseline="-25000" dirty="0" smtClean="0"/>
              <a:t>1</a:t>
            </a:r>
            <a:r>
              <a:rPr lang="en-US" dirty="0" smtClean="0"/>
              <a:t>: Your roommate made himself a late dinner and was too tired to clean up. </a:t>
            </a:r>
            <a:endParaRPr lang="en-US" dirty="0"/>
          </a:p>
        </p:txBody>
      </p:sp>
      <p:sp>
        <p:nvSpPr>
          <p:cNvPr id="10" name="TextBox 9"/>
          <p:cNvSpPr txBox="1"/>
          <p:nvPr/>
        </p:nvSpPr>
        <p:spPr>
          <a:xfrm>
            <a:off x="2817683" y="1597513"/>
            <a:ext cx="2580723" cy="1200329"/>
          </a:xfrm>
          <a:prstGeom prst="rect">
            <a:avLst/>
          </a:prstGeom>
          <a:noFill/>
        </p:spPr>
        <p:txBody>
          <a:bodyPr wrap="square" rtlCol="0">
            <a:spAutoFit/>
          </a:bodyPr>
          <a:lstStyle/>
          <a:p>
            <a:r>
              <a:rPr lang="en-US" b="1" dirty="0" smtClean="0"/>
              <a:t>H</a:t>
            </a:r>
            <a:r>
              <a:rPr lang="en-US" b="1" baseline="-25000" dirty="0" smtClean="0"/>
              <a:t>2</a:t>
            </a:r>
            <a:r>
              <a:rPr lang="en-US" dirty="0"/>
              <a:t>: </a:t>
            </a:r>
            <a:r>
              <a:rPr lang="en-US" dirty="0" smtClean="0"/>
              <a:t>Someone </a:t>
            </a:r>
            <a:r>
              <a:rPr lang="en-US" dirty="0"/>
              <a:t>burgled </a:t>
            </a:r>
            <a:r>
              <a:rPr lang="en-US" dirty="0" smtClean="0"/>
              <a:t>the apartment and </a:t>
            </a:r>
            <a:r>
              <a:rPr lang="en-US" dirty="0"/>
              <a:t>took the time </a:t>
            </a:r>
            <a:r>
              <a:rPr lang="en-US" dirty="0" smtClean="0"/>
              <a:t>to make food on the job.</a:t>
            </a:r>
            <a:endParaRPr lang="en-US" dirty="0"/>
          </a:p>
        </p:txBody>
      </p:sp>
      <p:sp>
        <p:nvSpPr>
          <p:cNvPr id="11" name="TextBox 10"/>
          <p:cNvSpPr txBox="1"/>
          <p:nvPr/>
        </p:nvSpPr>
        <p:spPr>
          <a:xfrm>
            <a:off x="1621396" y="4687961"/>
            <a:ext cx="689094" cy="584776"/>
          </a:xfrm>
          <a:prstGeom prst="rect">
            <a:avLst/>
          </a:prstGeom>
          <a:noFill/>
        </p:spPr>
        <p:txBody>
          <a:bodyPr wrap="square" rtlCol="0">
            <a:spAutoFit/>
          </a:bodyPr>
          <a:lstStyle/>
          <a:p>
            <a:r>
              <a:rPr lang="en-US" sz="3200" b="1" dirty="0" smtClean="0"/>
              <a:t>E:</a:t>
            </a:r>
            <a:endParaRPr lang="en-US" sz="3200" b="1" dirty="0"/>
          </a:p>
        </p:txBody>
      </p:sp>
      <p:sp>
        <p:nvSpPr>
          <p:cNvPr id="12" name="TextBox 11"/>
          <p:cNvSpPr txBox="1"/>
          <p:nvPr/>
        </p:nvSpPr>
        <p:spPr>
          <a:xfrm>
            <a:off x="5514943" y="1597513"/>
            <a:ext cx="3279950" cy="1200329"/>
          </a:xfrm>
          <a:prstGeom prst="rect">
            <a:avLst/>
          </a:prstGeom>
          <a:noFill/>
        </p:spPr>
        <p:txBody>
          <a:bodyPr wrap="square" rtlCol="0">
            <a:spAutoFit/>
          </a:bodyPr>
          <a:lstStyle/>
          <a:p>
            <a:r>
              <a:rPr lang="en-US" b="1" dirty="0" smtClean="0"/>
              <a:t>H</a:t>
            </a:r>
            <a:r>
              <a:rPr lang="en-US" b="1" baseline="-25000" dirty="0"/>
              <a:t>3</a:t>
            </a:r>
            <a:r>
              <a:rPr lang="en-US" dirty="0" smtClean="0"/>
              <a:t>: Your roommate dirtied the dishes without eating just to make you form the false belief that he ate a late dinner.</a:t>
            </a:r>
            <a:endParaRPr lang="en-US" dirty="0"/>
          </a:p>
        </p:txBody>
      </p:sp>
      <p:cxnSp>
        <p:nvCxnSpPr>
          <p:cNvPr id="14" name="Straight Arrow Connector 13"/>
          <p:cNvCxnSpPr/>
          <p:nvPr/>
        </p:nvCxnSpPr>
        <p:spPr>
          <a:xfrm flipH="1" flipV="1">
            <a:off x="4571998" y="2796174"/>
            <a:ext cx="1" cy="6096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5769470" y="2904644"/>
            <a:ext cx="1289304" cy="5028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8" name="Picture 27" descr="stock-illustration-49952734-x-red-cross-handwritten.jpg"/>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75835" y="1595845"/>
            <a:ext cx="1273842" cy="1273842"/>
          </a:xfrm>
          <a:prstGeom prst="rect">
            <a:avLst/>
          </a:prstGeom>
        </p:spPr>
      </p:pic>
      <p:pic>
        <p:nvPicPr>
          <p:cNvPr id="29" name="Picture 28" descr="stock-illustration-49952734-x-red-cross-handwritten.jpg"/>
          <p:cNvPicPr>
            <a:picLocks noChangeAspect="1"/>
          </p:cNvPicPr>
          <p:nvPr/>
        </p:nvPicPr>
        <p:blipFill>
          <a:blip r:embed="rId4">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21853" y="1595845"/>
            <a:ext cx="1273842" cy="1273842"/>
          </a:xfrm>
          <a:prstGeom prst="rect">
            <a:avLst/>
          </a:prstGeom>
        </p:spPr>
      </p:pic>
      <p:pic>
        <p:nvPicPr>
          <p:cNvPr id="4" name="Picture 3" descr="troll_face_by_giroroismine-d4ftmr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106089">
            <a:off x="7231905" y="2825662"/>
            <a:ext cx="1472315" cy="1372524"/>
          </a:xfrm>
          <a:prstGeom prst="rect">
            <a:avLst/>
          </a:prstGeom>
        </p:spPr>
      </p:pic>
    </p:spTree>
    <p:extLst>
      <p:ext uri="{BB962C8B-B14F-4D97-AF65-F5344CB8AC3E}">
        <p14:creationId xmlns:p14="http://schemas.microsoft.com/office/powerpoint/2010/main" val="3903056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THEORETICAL VIRTUES</a:t>
            </a:r>
            <a:endParaRPr lang="en-US" dirty="0"/>
          </a:p>
        </p:txBody>
      </p:sp>
      <p:sp>
        <p:nvSpPr>
          <p:cNvPr id="3" name="Content Placeholder 2"/>
          <p:cNvSpPr>
            <a:spLocks noGrp="1"/>
          </p:cNvSpPr>
          <p:nvPr>
            <p:ph idx="1"/>
          </p:nvPr>
        </p:nvSpPr>
        <p:spPr/>
        <p:txBody>
          <a:bodyPr>
            <a:normAutofit fontScale="92500"/>
          </a:bodyPr>
          <a:lstStyle/>
          <a:p>
            <a:r>
              <a:rPr lang="en-US" b="1" dirty="0" smtClean="0">
                <a:solidFill>
                  <a:srgbClr val="0000FF"/>
                </a:solidFill>
              </a:rPr>
              <a:t>Predictive power: </a:t>
            </a:r>
            <a:r>
              <a:rPr lang="en-US" dirty="0" smtClean="0"/>
              <a:t>The theory makes a number of precise and accurate predictions, and it doesn’t have a track record of being adjusted </a:t>
            </a:r>
            <a:r>
              <a:rPr lang="en-US" b="1" dirty="0" smtClean="0"/>
              <a:t>simply</a:t>
            </a:r>
            <a:r>
              <a:rPr lang="en-US" i="1" dirty="0" smtClean="0"/>
              <a:t> </a:t>
            </a:r>
            <a:r>
              <a:rPr lang="en-US" dirty="0" smtClean="0"/>
              <a:t>to avoid disconfirmation (which would make it </a:t>
            </a:r>
            <a:r>
              <a:rPr lang="en-US" b="1" dirty="0" smtClean="0"/>
              <a:t>ad hoc</a:t>
            </a:r>
            <a:r>
              <a:rPr lang="en-US" dirty="0" smtClean="0"/>
              <a:t>).</a:t>
            </a:r>
            <a:endParaRPr lang="en-US" dirty="0"/>
          </a:p>
          <a:p>
            <a:r>
              <a:rPr lang="en-US" b="1" dirty="0" smtClean="0">
                <a:solidFill>
                  <a:srgbClr val="0000FF"/>
                </a:solidFill>
              </a:rPr>
              <a:t>Mechanism/fruitfulness: </a:t>
            </a:r>
            <a:r>
              <a:rPr lang="en-US" dirty="0"/>
              <a:t>The </a:t>
            </a:r>
            <a:r>
              <a:rPr lang="en-US" dirty="0" smtClean="0"/>
              <a:t>theory explains apparent coincidences by unifying them under general principles, enables us to detect and explain connections we otherwise wouldn’t have noticed, and helps us to reach principled verdicts about future cases. </a:t>
            </a:r>
            <a:endParaRPr lang="en-US" dirty="0"/>
          </a:p>
          <a:p>
            <a:r>
              <a:rPr lang="en-US" b="1" dirty="0" smtClean="0">
                <a:solidFill>
                  <a:srgbClr val="0000FF"/>
                </a:solidFill>
              </a:rPr>
              <a:t>Coherence:</a:t>
            </a:r>
            <a:r>
              <a:rPr lang="en-US" dirty="0" smtClean="0">
                <a:solidFill>
                  <a:srgbClr val="0000FF"/>
                </a:solidFill>
              </a:rPr>
              <a:t> </a:t>
            </a:r>
            <a:r>
              <a:rPr lang="en-US" dirty="0" smtClean="0"/>
              <a:t>The theory is internally consistent and consistent with well-understood data and other well-confirmed theories.</a:t>
            </a:r>
          </a:p>
          <a:p>
            <a:r>
              <a:rPr lang="en-US" b="1" dirty="0" smtClean="0">
                <a:solidFill>
                  <a:srgbClr val="0000FF"/>
                </a:solidFill>
              </a:rPr>
              <a:t>Simplicity:</a:t>
            </a:r>
            <a:r>
              <a:rPr lang="en-US" dirty="0" smtClean="0">
                <a:solidFill>
                  <a:srgbClr val="0000FF"/>
                </a:solidFill>
              </a:rPr>
              <a:t> </a:t>
            </a:r>
            <a:r>
              <a:rPr lang="en-US" dirty="0" smtClean="0"/>
              <a:t>The theory makes fewer assumptions and/or posits </a:t>
            </a:r>
            <a:r>
              <a:rPr lang="en-US" dirty="0"/>
              <a:t>fewer entities than its competitors. </a:t>
            </a:r>
          </a:p>
          <a:p>
            <a:endParaRPr lang="en-US" dirty="0" smtClean="0"/>
          </a:p>
          <a:p>
            <a:endParaRPr lang="en-US" dirty="0" smtClean="0"/>
          </a:p>
          <a:p>
            <a:endParaRPr lang="en-US" dirty="0"/>
          </a:p>
        </p:txBody>
      </p:sp>
    </p:spTree>
    <p:extLst>
      <p:ext uri="{BB962C8B-B14F-4D97-AF65-F5344CB8AC3E}">
        <p14:creationId xmlns:p14="http://schemas.microsoft.com/office/powerpoint/2010/main" val="616318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THEORETICAL VIRTUES</a:t>
            </a:r>
          </a:p>
        </p:txBody>
      </p:sp>
      <p:pic>
        <p:nvPicPr>
          <p:cNvPr id="5" name="How to tell if you believe in bullshit. _ Maddox.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679" y="1398561"/>
            <a:ext cx="9305261" cy="5234209"/>
          </a:xfrm>
          <a:prstGeom prst="rect">
            <a:avLst/>
          </a:prstGeom>
        </p:spPr>
      </p:pic>
    </p:spTree>
    <p:extLst>
      <p:ext uri="{BB962C8B-B14F-4D97-AF65-F5344CB8AC3E}">
        <p14:creationId xmlns:p14="http://schemas.microsoft.com/office/powerpoint/2010/main" val="1072342920"/>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VALIDITY </a:t>
            </a:r>
            <a:endParaRPr lang="en-US" dirty="0"/>
          </a:p>
        </p:txBody>
      </p:sp>
      <p:sp>
        <p:nvSpPr>
          <p:cNvPr id="3" name="Content Placeholder 2"/>
          <p:cNvSpPr>
            <a:spLocks noGrp="1"/>
          </p:cNvSpPr>
          <p:nvPr>
            <p:ph idx="1"/>
          </p:nvPr>
        </p:nvSpPr>
        <p:spPr>
          <a:xfrm>
            <a:off x="457199" y="1600200"/>
            <a:ext cx="5085978" cy="4876800"/>
          </a:xfrm>
        </p:spPr>
        <p:txBody>
          <a:bodyPr>
            <a:normAutofit/>
          </a:bodyPr>
          <a:lstStyle/>
          <a:p>
            <a:pPr marL="457200" indent="-457200">
              <a:buFont typeface="+mj-lt"/>
              <a:buAutoNum type="arabicParenR"/>
            </a:pPr>
            <a:r>
              <a:rPr lang="en-US" dirty="0">
                <a:solidFill>
                  <a:srgbClr val="000000"/>
                </a:solidFill>
              </a:rPr>
              <a:t>The sun has risen every day in the past.</a:t>
            </a:r>
          </a:p>
          <a:p>
            <a:pPr marL="457200" indent="-457200">
              <a:buFont typeface="+mj-lt"/>
              <a:buAutoNum type="arabicParenR"/>
            </a:pPr>
            <a:r>
              <a:rPr lang="en-US" b="1" dirty="0">
                <a:solidFill>
                  <a:srgbClr val="0000FF"/>
                </a:solidFill>
              </a:rPr>
              <a:t>So: </a:t>
            </a:r>
            <a:r>
              <a:rPr lang="en-US" dirty="0"/>
              <a:t>the sun will rise again tomorrow. </a:t>
            </a:r>
            <a:endParaRPr lang="en-US" dirty="0">
              <a:solidFill>
                <a:srgbClr val="000000"/>
              </a:solidFill>
            </a:endParaRP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smtClean="0">
              <a:solidFill>
                <a:srgbClr val="000000"/>
              </a:solidFill>
            </a:endParaRPr>
          </a:p>
        </p:txBody>
      </p:sp>
    </p:spTree>
    <p:extLst>
      <p:ext uri="{BB962C8B-B14F-4D97-AF65-F5344CB8AC3E}">
        <p14:creationId xmlns:p14="http://schemas.microsoft.com/office/powerpoint/2010/main" val="1715376510"/>
      </p:ext>
    </p:extLst>
  </p:cSld>
  <p:clrMapOvr>
    <a:masterClrMapping/>
  </p:clrMapOvr>
  <mc:AlternateContent xmlns:mc="http://schemas.openxmlformats.org/markup-compatibility/2006" xmlns:p14="http://schemas.microsoft.com/office/powerpoint/2010/main">
    <mc:Choice Requires="p14">
      <p:transition spd="slow" p14:dur="2000" advTm="425"/>
    </mc:Choice>
    <mc:Fallback xmlns="">
      <p:transition xmlns:p14="http://schemas.microsoft.com/office/powerpoint/2010/main" spd="slow" advTm="425"/>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THEORETICAL VIRTUES</a:t>
            </a:r>
          </a:p>
        </p:txBody>
      </p:sp>
      <p:pic>
        <p:nvPicPr>
          <p:cNvPr id="4" name="Picture 3" descr="Einstein_en_Lorentz.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7364" y="1524000"/>
            <a:ext cx="3549273" cy="4677078"/>
          </a:xfrm>
          <a:prstGeom prst="rect">
            <a:avLst/>
          </a:prstGeom>
        </p:spPr>
      </p:pic>
      <p:sp>
        <p:nvSpPr>
          <p:cNvPr id="5" name="TextBox 4"/>
          <p:cNvSpPr txBox="1"/>
          <p:nvPr/>
        </p:nvSpPr>
        <p:spPr>
          <a:xfrm>
            <a:off x="2797364" y="6201078"/>
            <a:ext cx="3549273" cy="378279"/>
          </a:xfrm>
          <a:prstGeom prst="rect">
            <a:avLst/>
          </a:prstGeom>
          <a:noFill/>
        </p:spPr>
        <p:txBody>
          <a:bodyPr wrap="square" rtlCol="0">
            <a:spAutoFit/>
          </a:bodyPr>
          <a:lstStyle/>
          <a:p>
            <a:pPr algn="ctr"/>
            <a:r>
              <a:rPr lang="en-US" dirty="0"/>
              <a:t>E</a:t>
            </a:r>
            <a:r>
              <a:rPr lang="en-US" dirty="0" smtClean="0"/>
              <a:t>instein and Lorentz</a:t>
            </a:r>
            <a:endParaRPr lang="en-US" dirty="0"/>
          </a:p>
        </p:txBody>
      </p:sp>
    </p:spTree>
    <p:extLst>
      <p:ext uri="{BB962C8B-B14F-4D97-AF65-F5344CB8AC3E}">
        <p14:creationId xmlns:p14="http://schemas.microsoft.com/office/powerpoint/2010/main" val="31980980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THEORETICAL VIRTUES</a:t>
            </a:r>
          </a:p>
        </p:txBody>
      </p:sp>
      <p:pic>
        <p:nvPicPr>
          <p:cNvPr id="4" name="Picture 3" descr="640px-AetherWind.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094" y="1524000"/>
            <a:ext cx="6749812" cy="5062359"/>
          </a:xfrm>
          <a:prstGeom prst="rect">
            <a:avLst/>
          </a:prstGeom>
        </p:spPr>
      </p:pic>
      <p:pic>
        <p:nvPicPr>
          <p:cNvPr id="5" name="Picture 4" descr="stock-illustration-49952734-x-red-cross-handwritten.jpg"/>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774517" y="1062727"/>
            <a:ext cx="1625341" cy="1625341"/>
          </a:xfrm>
          <a:prstGeom prst="rect">
            <a:avLst/>
          </a:prstGeom>
        </p:spPr>
      </p:pic>
    </p:spTree>
    <p:extLst>
      <p:ext uri="{BB962C8B-B14F-4D97-AF65-F5344CB8AC3E}">
        <p14:creationId xmlns:p14="http://schemas.microsoft.com/office/powerpoint/2010/main" val="1128462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VALIDITY </a:t>
            </a:r>
            <a:endParaRPr lang="en-US" dirty="0"/>
          </a:p>
        </p:txBody>
      </p:sp>
      <p:sp>
        <p:nvSpPr>
          <p:cNvPr id="3" name="Content Placeholder 2"/>
          <p:cNvSpPr>
            <a:spLocks noGrp="1"/>
          </p:cNvSpPr>
          <p:nvPr>
            <p:ph idx="1"/>
          </p:nvPr>
        </p:nvSpPr>
        <p:spPr>
          <a:xfrm>
            <a:off x="457199" y="1600200"/>
            <a:ext cx="5085978" cy="4876800"/>
          </a:xfrm>
        </p:spPr>
        <p:txBody>
          <a:bodyPr>
            <a:normAutofit/>
          </a:bodyPr>
          <a:lstStyle/>
          <a:p>
            <a:pPr marL="457200" indent="-457200">
              <a:buFont typeface="+mj-lt"/>
              <a:buAutoNum type="arabicParenR"/>
            </a:pPr>
            <a:r>
              <a:rPr lang="en-US" dirty="0">
                <a:solidFill>
                  <a:srgbClr val="000000"/>
                </a:solidFill>
              </a:rPr>
              <a:t>The sun has risen every day in the past.</a:t>
            </a:r>
          </a:p>
          <a:p>
            <a:pPr marL="457200" indent="-457200">
              <a:buFont typeface="+mj-lt"/>
              <a:buAutoNum type="arabicParenR"/>
            </a:pPr>
            <a:r>
              <a:rPr lang="en-US" b="1" dirty="0">
                <a:solidFill>
                  <a:srgbClr val="0000FF"/>
                </a:solidFill>
              </a:rPr>
              <a:t>So: </a:t>
            </a:r>
            <a:r>
              <a:rPr lang="en-US" dirty="0"/>
              <a:t>the sun will rise again tomorrow. </a:t>
            </a:r>
            <a:endParaRPr lang="en-US" dirty="0">
              <a:solidFill>
                <a:srgbClr val="000000"/>
              </a:solidFill>
            </a:endParaRPr>
          </a:p>
          <a:p>
            <a:pPr marL="0" indent="0">
              <a:buNone/>
            </a:pPr>
            <a:endParaRPr lang="en-US" dirty="0" smtClean="0">
              <a:solidFill>
                <a:srgbClr val="000000"/>
              </a:solidFill>
            </a:endParaRPr>
          </a:p>
          <a:p>
            <a:r>
              <a:rPr lang="en-US" dirty="0" smtClean="0">
                <a:solidFill>
                  <a:srgbClr val="000000"/>
                </a:solidFill>
              </a:rPr>
              <a:t>A </a:t>
            </a:r>
            <a:r>
              <a:rPr lang="en-US" b="1" dirty="0" smtClean="0">
                <a:solidFill>
                  <a:srgbClr val="000000"/>
                </a:solidFill>
              </a:rPr>
              <a:t>logically </a:t>
            </a:r>
            <a:r>
              <a:rPr lang="en-US" b="1" dirty="0">
                <a:solidFill>
                  <a:srgbClr val="000000"/>
                </a:solidFill>
              </a:rPr>
              <a:t>possible </a:t>
            </a:r>
            <a:r>
              <a:rPr lang="en-US" b="1" dirty="0" smtClean="0">
                <a:solidFill>
                  <a:srgbClr val="000000"/>
                </a:solidFill>
              </a:rPr>
              <a:t>situation</a:t>
            </a:r>
            <a:r>
              <a:rPr lang="en-US" dirty="0">
                <a:solidFill>
                  <a:srgbClr val="000000"/>
                </a:solidFill>
              </a:rPr>
              <a:t> </a:t>
            </a:r>
            <a:r>
              <a:rPr lang="en-US" dirty="0" smtClean="0">
                <a:solidFill>
                  <a:srgbClr val="000000"/>
                </a:solidFill>
              </a:rPr>
              <a:t>need not be a situation that is </a:t>
            </a:r>
            <a:r>
              <a:rPr lang="en-US" b="1" dirty="0" smtClean="0">
                <a:solidFill>
                  <a:srgbClr val="000000"/>
                </a:solidFill>
              </a:rPr>
              <a:t>likely</a:t>
            </a:r>
            <a:r>
              <a:rPr lang="en-US" dirty="0">
                <a:solidFill>
                  <a:srgbClr val="000000"/>
                </a:solidFill>
              </a:rPr>
              <a:t> </a:t>
            </a:r>
            <a:r>
              <a:rPr lang="en-US" dirty="0" smtClean="0">
                <a:solidFill>
                  <a:srgbClr val="000000"/>
                </a:solidFill>
              </a:rPr>
              <a:t>to occur.</a:t>
            </a:r>
          </a:p>
          <a:p>
            <a:pPr marL="0" indent="0">
              <a:buNone/>
            </a:pPr>
            <a:endParaRPr lang="en-US" dirty="0">
              <a:solidFill>
                <a:srgbClr val="000000"/>
              </a:solidFill>
            </a:endParaRPr>
          </a:p>
          <a:p>
            <a:pPr marL="0" indent="0">
              <a:buNone/>
            </a:pPr>
            <a:endParaRPr lang="en-US" dirty="0" smtClean="0">
              <a:solidFill>
                <a:srgbClr val="000000"/>
              </a:solidFill>
            </a:endParaRPr>
          </a:p>
        </p:txBody>
      </p:sp>
      <p:pic>
        <p:nvPicPr>
          <p:cNvPr id="5" name="Picture 4" descr="sunshine_ver4_xl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903" y="1600200"/>
            <a:ext cx="2670685" cy="3615548"/>
          </a:xfrm>
          <a:prstGeom prst="rect">
            <a:avLst/>
          </a:prstGeom>
        </p:spPr>
      </p:pic>
      <p:pic>
        <p:nvPicPr>
          <p:cNvPr id="6" name="Picture 5" descr="stock-illustration-49952734-x-red-cross-handwritte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737" y="1600200"/>
            <a:ext cx="851696" cy="851696"/>
          </a:xfrm>
          <a:prstGeom prst="rect">
            <a:avLst/>
          </a:prstGeom>
        </p:spPr>
      </p:pic>
    </p:spTree>
    <p:extLst>
      <p:ext uri="{BB962C8B-B14F-4D97-AF65-F5344CB8AC3E}">
        <p14:creationId xmlns:p14="http://schemas.microsoft.com/office/powerpoint/2010/main" val="170075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Zach Blaesi has been alive for 80 years.</a:t>
            </a:r>
          </a:p>
          <a:p>
            <a:pPr marL="457200" indent="-457200">
              <a:buFont typeface="+mj-lt"/>
              <a:buAutoNum type="arabicParenR"/>
            </a:pPr>
            <a:r>
              <a:rPr lang="en-US" b="1" dirty="0">
                <a:solidFill>
                  <a:srgbClr val="0000FF"/>
                </a:solidFill>
              </a:rPr>
              <a:t>So: </a:t>
            </a:r>
            <a:r>
              <a:rPr lang="en-US" dirty="0" smtClean="0"/>
              <a:t>Zach Blaesi has been alive for more than 18 years.</a:t>
            </a:r>
          </a:p>
          <a:p>
            <a:pPr marL="0" indent="0">
              <a:buNone/>
            </a:pPr>
            <a:endParaRPr lang="en-US" dirty="0" smtClean="0"/>
          </a:p>
          <a:p>
            <a:r>
              <a:rPr lang="en-US" dirty="0"/>
              <a:t>We can determine whether an argument is valid without determining whether the premises and conclusion are </a:t>
            </a:r>
            <a:r>
              <a:rPr lang="en-US" b="1" dirty="0"/>
              <a:t>actually </a:t>
            </a:r>
            <a:r>
              <a:rPr lang="en-US" dirty="0" smtClean="0"/>
              <a:t>true.</a:t>
            </a:r>
            <a:endParaRPr lang="en-US" dirty="0"/>
          </a:p>
          <a:p>
            <a:r>
              <a:rPr lang="en-US" dirty="0"/>
              <a:t>Validity concerns the </a:t>
            </a:r>
            <a:r>
              <a:rPr lang="en-US" b="1" dirty="0"/>
              <a:t>logical </a:t>
            </a:r>
            <a:r>
              <a:rPr lang="en-US" b="1" dirty="0" smtClean="0"/>
              <a:t>connections </a:t>
            </a:r>
            <a:r>
              <a:rPr lang="en-US" dirty="0"/>
              <a:t>between the premises and the </a:t>
            </a:r>
            <a:r>
              <a:rPr lang="en-US" dirty="0" smtClean="0"/>
              <a:t>conclusion.</a:t>
            </a:r>
            <a:endParaRPr lang="en-US" dirty="0"/>
          </a:p>
          <a:p>
            <a:pPr marL="0" indent="0">
              <a:buNone/>
            </a:pPr>
            <a:endParaRPr lang="en-US" dirty="0"/>
          </a:p>
        </p:txBody>
      </p:sp>
    </p:spTree>
    <p:extLst>
      <p:ext uri="{BB962C8B-B14F-4D97-AF65-F5344CB8AC3E}">
        <p14:creationId xmlns:p14="http://schemas.microsoft.com/office/powerpoint/2010/main" val="25720630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VALIDITY</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Zach Blaesi has been alive for 80 years.</a:t>
            </a:r>
          </a:p>
          <a:p>
            <a:pPr marL="457200" indent="-457200">
              <a:buFont typeface="+mj-lt"/>
              <a:buAutoNum type="arabicParenR"/>
            </a:pPr>
            <a:r>
              <a:rPr lang="en-US" b="1" dirty="0">
                <a:solidFill>
                  <a:srgbClr val="0000FF"/>
                </a:solidFill>
              </a:rPr>
              <a:t>So: </a:t>
            </a:r>
            <a:r>
              <a:rPr lang="en-US" dirty="0" smtClean="0"/>
              <a:t>Zach Blaesi has been alive for </a:t>
            </a:r>
            <a:r>
              <a:rPr lang="en-US" b="1" u="sng" dirty="0"/>
              <a:t>more than </a:t>
            </a:r>
            <a:r>
              <a:rPr lang="en-US" b="1" u="sng" dirty="0" smtClean="0"/>
              <a:t>50 years.</a:t>
            </a:r>
          </a:p>
          <a:p>
            <a:pPr marL="0" indent="0">
              <a:buNone/>
            </a:pPr>
            <a:endParaRPr lang="en-US" dirty="0" smtClean="0"/>
          </a:p>
          <a:p>
            <a:r>
              <a:rPr lang="en-US" dirty="0"/>
              <a:t>We can determine whether an argument is valid without determining whether the premises and conclusion are </a:t>
            </a:r>
            <a:r>
              <a:rPr lang="en-US" b="1" dirty="0"/>
              <a:t>actually </a:t>
            </a:r>
            <a:r>
              <a:rPr lang="en-US" dirty="0"/>
              <a:t>true.</a:t>
            </a:r>
          </a:p>
          <a:p>
            <a:r>
              <a:rPr lang="en-US" dirty="0"/>
              <a:t>Validity concerns the </a:t>
            </a:r>
            <a:r>
              <a:rPr lang="en-US" b="1" dirty="0"/>
              <a:t>logical connections </a:t>
            </a:r>
            <a:r>
              <a:rPr lang="en-US" dirty="0"/>
              <a:t>between the premises and the conclusion.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41079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MODUS PONENS</a:t>
            </a:r>
            <a:endParaRPr lang="en-US" dirty="0"/>
          </a:p>
        </p:txBody>
      </p:sp>
      <p:sp>
        <p:nvSpPr>
          <p:cNvPr id="3" name="Content Placeholder 2"/>
          <p:cNvSpPr>
            <a:spLocks noGrp="1"/>
          </p:cNvSpPr>
          <p:nvPr>
            <p:ph idx="1"/>
          </p:nvPr>
        </p:nvSpPr>
        <p:spPr>
          <a:xfrm>
            <a:off x="457201" y="1600200"/>
            <a:ext cx="4363068" cy="4876800"/>
          </a:xfrm>
        </p:spPr>
        <p:txBody>
          <a:bodyPr/>
          <a:lstStyle/>
          <a:p>
            <a:pPr marL="457200" indent="-457200">
              <a:buFont typeface="+mj-lt"/>
              <a:buAutoNum type="arabicParenR"/>
            </a:pPr>
            <a:r>
              <a:rPr lang="en-US" dirty="0"/>
              <a:t>If pointless suffering exists, then </a:t>
            </a:r>
            <a:r>
              <a:rPr lang="en-US" dirty="0" smtClean="0"/>
              <a:t>a morally perfect, omnipotent, and omniscient God </a:t>
            </a:r>
            <a:r>
              <a:rPr lang="en-US" dirty="0"/>
              <a:t>does not exist.</a:t>
            </a:r>
          </a:p>
          <a:p>
            <a:pPr marL="457200" indent="-457200">
              <a:buFont typeface="+mj-lt"/>
              <a:buAutoNum type="arabicParenR"/>
            </a:pPr>
            <a:r>
              <a:rPr lang="en-US" dirty="0"/>
              <a:t>Pointless suffering exists.</a:t>
            </a:r>
          </a:p>
          <a:p>
            <a:pPr marL="457200" indent="-457200">
              <a:buFont typeface="+mj-lt"/>
              <a:buAutoNum type="arabicParenR"/>
            </a:pPr>
            <a:r>
              <a:rPr lang="en-US" b="1" dirty="0" smtClean="0">
                <a:solidFill>
                  <a:srgbClr val="0000FF"/>
                </a:solidFill>
              </a:rPr>
              <a:t>So: </a:t>
            </a:r>
            <a:r>
              <a:rPr lang="en-US" dirty="0" smtClean="0"/>
              <a:t>a morally perfect, omnipotent, and omniscient God does not exist.</a:t>
            </a:r>
            <a:endParaRPr lang="en-US" dirty="0"/>
          </a:p>
        </p:txBody>
      </p:sp>
      <p:sp>
        <p:nvSpPr>
          <p:cNvPr id="4" name="Content Placeholder 2"/>
          <p:cNvSpPr txBox="1">
            <a:spLocks/>
          </p:cNvSpPr>
          <p:nvPr/>
        </p:nvSpPr>
        <p:spPr>
          <a:xfrm>
            <a:off x="5210468" y="1600200"/>
            <a:ext cx="3933531"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buFont typeface="+mj-lt"/>
              <a:buAutoNum type="arabicParenR"/>
            </a:pPr>
            <a:r>
              <a:rPr lang="en-US" dirty="0" smtClean="0"/>
              <a:t>If P, then Q.</a:t>
            </a:r>
          </a:p>
          <a:p>
            <a:pPr marL="457200" indent="-457200">
              <a:buFont typeface="+mj-lt"/>
              <a:buAutoNum type="arabicParenR"/>
            </a:pPr>
            <a:r>
              <a:rPr lang="en-US" dirty="0" smtClean="0"/>
              <a:t>P.</a:t>
            </a:r>
          </a:p>
          <a:p>
            <a:pPr marL="457200" indent="-457200">
              <a:buFont typeface="+mj-lt"/>
              <a:buAutoNum type="arabicParenR"/>
            </a:pPr>
            <a:r>
              <a:rPr lang="en-US" b="1" dirty="0">
                <a:solidFill>
                  <a:srgbClr val="0000FF"/>
                </a:solidFill>
              </a:rPr>
              <a:t>So: </a:t>
            </a:r>
            <a:r>
              <a:rPr lang="en-US" dirty="0" smtClean="0"/>
              <a:t>Q.</a:t>
            </a:r>
            <a:endParaRPr lang="en-US" dirty="0"/>
          </a:p>
        </p:txBody>
      </p:sp>
    </p:spTree>
    <p:extLst>
      <p:ext uri="{BB962C8B-B14F-4D97-AF65-F5344CB8AC3E}">
        <p14:creationId xmlns:p14="http://schemas.microsoft.com/office/powerpoint/2010/main" val="17384769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MODUS TOLLENS</a:t>
            </a:r>
            <a:endParaRPr lang="en-US" dirty="0"/>
          </a:p>
        </p:txBody>
      </p:sp>
      <p:sp>
        <p:nvSpPr>
          <p:cNvPr id="3" name="Content Placeholder 2"/>
          <p:cNvSpPr>
            <a:spLocks noGrp="1"/>
          </p:cNvSpPr>
          <p:nvPr>
            <p:ph idx="1"/>
          </p:nvPr>
        </p:nvSpPr>
        <p:spPr>
          <a:xfrm>
            <a:off x="457201" y="1600200"/>
            <a:ext cx="4363068" cy="4876800"/>
          </a:xfrm>
        </p:spPr>
        <p:txBody>
          <a:bodyPr/>
          <a:lstStyle/>
          <a:p>
            <a:pPr marL="457200" indent="-457200">
              <a:buFont typeface="+mj-lt"/>
              <a:buAutoNum type="arabicParenR"/>
            </a:pPr>
            <a:r>
              <a:rPr lang="en-US" dirty="0"/>
              <a:t>If God does not exist, </a:t>
            </a:r>
            <a:r>
              <a:rPr lang="en-US" dirty="0" smtClean="0"/>
              <a:t>then objective </a:t>
            </a:r>
            <a:r>
              <a:rPr lang="en-US" dirty="0"/>
              <a:t>moral values do not exist</a:t>
            </a:r>
            <a:r>
              <a:rPr lang="en-US" dirty="0" smtClean="0"/>
              <a:t>.</a:t>
            </a:r>
          </a:p>
          <a:p>
            <a:pPr marL="457200" indent="-457200">
              <a:buFont typeface="+mj-lt"/>
              <a:buAutoNum type="arabicParenR"/>
            </a:pPr>
            <a:r>
              <a:rPr lang="en-US" dirty="0" smtClean="0"/>
              <a:t>Objective moral values do exist.</a:t>
            </a:r>
            <a:endParaRPr lang="en-US" dirty="0"/>
          </a:p>
          <a:p>
            <a:pPr marL="457200" indent="-457200">
              <a:buFont typeface="+mj-lt"/>
              <a:buAutoNum type="arabicParenR"/>
            </a:pPr>
            <a:r>
              <a:rPr lang="en-US" b="1" dirty="0" smtClean="0">
                <a:solidFill>
                  <a:srgbClr val="0000FF"/>
                </a:solidFill>
              </a:rPr>
              <a:t>So: </a:t>
            </a:r>
            <a:r>
              <a:rPr lang="en-US" dirty="0" smtClean="0"/>
              <a:t>God exists.</a:t>
            </a:r>
            <a:endParaRPr lang="en-US" dirty="0"/>
          </a:p>
        </p:txBody>
      </p:sp>
      <p:sp>
        <p:nvSpPr>
          <p:cNvPr id="4" name="Content Placeholder 2"/>
          <p:cNvSpPr txBox="1">
            <a:spLocks/>
          </p:cNvSpPr>
          <p:nvPr/>
        </p:nvSpPr>
        <p:spPr>
          <a:xfrm>
            <a:off x="5210468" y="1600200"/>
            <a:ext cx="3933531" cy="144365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buFont typeface="+mj-lt"/>
              <a:buAutoNum type="arabicParenR"/>
            </a:pPr>
            <a:r>
              <a:rPr lang="en-US" dirty="0" smtClean="0"/>
              <a:t>If P, then Q.</a:t>
            </a:r>
          </a:p>
          <a:p>
            <a:pPr marL="457200" indent="-457200">
              <a:buFont typeface="+mj-lt"/>
              <a:buAutoNum type="arabicParenR"/>
            </a:pPr>
            <a:r>
              <a:rPr lang="en-US" dirty="0" smtClean="0"/>
              <a:t>¬Q.</a:t>
            </a:r>
          </a:p>
          <a:p>
            <a:pPr marL="457200" indent="-457200">
              <a:buFont typeface="+mj-lt"/>
              <a:buAutoNum type="arabicParenR"/>
            </a:pPr>
            <a:r>
              <a:rPr lang="en-US" b="1" dirty="0" smtClean="0">
                <a:solidFill>
                  <a:srgbClr val="0000FF"/>
                </a:solidFill>
              </a:rPr>
              <a:t>So: </a:t>
            </a:r>
            <a:r>
              <a:rPr lang="en-US" dirty="0"/>
              <a:t>¬P</a:t>
            </a:r>
            <a:r>
              <a:rPr lang="en-US" dirty="0" smtClean="0"/>
              <a:t>.</a:t>
            </a:r>
          </a:p>
          <a:p>
            <a:pPr marL="0" indent="0">
              <a:buNone/>
            </a:pPr>
            <a:endParaRPr lang="en-US" dirty="0" smtClean="0"/>
          </a:p>
          <a:p>
            <a:pPr marL="457200" indent="-457200">
              <a:buFont typeface="+mj-lt"/>
              <a:buAutoNum type="arabicParenR"/>
            </a:pPr>
            <a:endParaRPr lang="en-US" dirty="0"/>
          </a:p>
        </p:txBody>
      </p:sp>
      <p:sp>
        <p:nvSpPr>
          <p:cNvPr id="6" name="Content Placeholder 2"/>
          <p:cNvSpPr txBox="1">
            <a:spLocks/>
          </p:cNvSpPr>
          <p:nvPr/>
        </p:nvSpPr>
        <p:spPr>
          <a:xfrm>
            <a:off x="5210469" y="3231109"/>
            <a:ext cx="3933531" cy="144365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buFont typeface="+mj-lt"/>
              <a:buAutoNum type="arabicParenR"/>
            </a:pPr>
            <a:r>
              <a:rPr lang="en-US" dirty="0" smtClean="0"/>
              <a:t>If ¬P, then </a:t>
            </a:r>
            <a:r>
              <a:rPr lang="en-US" dirty="0"/>
              <a:t>¬Q</a:t>
            </a:r>
            <a:r>
              <a:rPr lang="en-US" dirty="0" smtClean="0"/>
              <a:t>.</a:t>
            </a:r>
          </a:p>
          <a:p>
            <a:pPr marL="457200" indent="-457200">
              <a:buFont typeface="+mj-lt"/>
              <a:buAutoNum type="arabicParenR"/>
            </a:pPr>
            <a:r>
              <a:rPr lang="en-US" dirty="0" smtClean="0"/>
              <a:t>¬</a:t>
            </a:r>
            <a:r>
              <a:rPr lang="en-US" dirty="0"/>
              <a:t>¬</a:t>
            </a:r>
            <a:r>
              <a:rPr lang="en-US" dirty="0" smtClean="0"/>
              <a:t>Q.</a:t>
            </a:r>
          </a:p>
          <a:p>
            <a:pPr marL="457200" indent="-457200">
              <a:buFont typeface="+mj-lt"/>
              <a:buAutoNum type="arabicParenR"/>
            </a:pPr>
            <a:r>
              <a:rPr lang="en-US" b="1" dirty="0" smtClean="0">
                <a:solidFill>
                  <a:srgbClr val="0000FF"/>
                </a:solidFill>
              </a:rPr>
              <a:t>So: </a:t>
            </a:r>
            <a:r>
              <a:rPr lang="en-US" dirty="0" smtClean="0"/>
              <a:t>¬</a:t>
            </a:r>
            <a:r>
              <a:rPr lang="en-US" dirty="0"/>
              <a:t>¬</a:t>
            </a:r>
            <a:r>
              <a:rPr lang="en-US" dirty="0" smtClean="0"/>
              <a:t>P.</a:t>
            </a:r>
          </a:p>
          <a:p>
            <a:pPr marL="0" indent="0">
              <a:buNone/>
            </a:pPr>
            <a:endParaRPr lang="en-US" dirty="0" smtClean="0"/>
          </a:p>
          <a:p>
            <a:pPr marL="457200" indent="-457200">
              <a:buFont typeface="+mj-lt"/>
              <a:buAutoNum type="arabicParenR"/>
            </a:pPr>
            <a:endParaRPr lang="en-US" dirty="0"/>
          </a:p>
        </p:txBody>
      </p:sp>
    </p:spTree>
    <p:extLst>
      <p:ext uri="{BB962C8B-B14F-4D97-AF65-F5344CB8AC3E}">
        <p14:creationId xmlns:p14="http://schemas.microsoft.com/office/powerpoint/2010/main" val="20791503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AFFIRMING THE CONSEQUENT</a:t>
            </a:r>
            <a:endParaRPr lang="en-US" dirty="0"/>
          </a:p>
        </p:txBody>
      </p:sp>
      <p:sp>
        <p:nvSpPr>
          <p:cNvPr id="4" name="Content Placeholder 2"/>
          <p:cNvSpPr txBox="1">
            <a:spLocks/>
          </p:cNvSpPr>
          <p:nvPr/>
        </p:nvSpPr>
        <p:spPr>
          <a:xfrm>
            <a:off x="457200" y="1600200"/>
            <a:ext cx="3968898" cy="360510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buFont typeface="+mj-lt"/>
              <a:buAutoNum type="arabicParenR"/>
            </a:pPr>
            <a:r>
              <a:rPr lang="en-US" dirty="0"/>
              <a:t>If you’re in </a:t>
            </a:r>
            <a:r>
              <a:rPr lang="en-US" dirty="0" smtClean="0"/>
              <a:t>WAG 101, </a:t>
            </a:r>
            <a:r>
              <a:rPr lang="en-US" dirty="0"/>
              <a:t>then you’re on UT campus.</a:t>
            </a:r>
          </a:p>
          <a:p>
            <a:pPr marL="457200" indent="-457200">
              <a:buFont typeface="+mj-lt"/>
              <a:buAutoNum type="arabicParenR"/>
            </a:pPr>
            <a:r>
              <a:rPr lang="en-US" dirty="0"/>
              <a:t>You’re on UT campus.</a:t>
            </a:r>
          </a:p>
          <a:p>
            <a:pPr marL="457200" indent="-457200">
              <a:buFont typeface="+mj-lt"/>
              <a:buAutoNum type="arabicParenR"/>
            </a:pPr>
            <a:r>
              <a:rPr lang="en-US" b="1" dirty="0">
                <a:solidFill>
                  <a:srgbClr val="0000FF"/>
                </a:solidFill>
              </a:rPr>
              <a:t>So: </a:t>
            </a:r>
            <a:r>
              <a:rPr lang="en-US" dirty="0"/>
              <a:t>You’re in </a:t>
            </a:r>
            <a:r>
              <a:rPr lang="en-US" dirty="0" smtClean="0"/>
              <a:t>WAG 101.</a:t>
            </a:r>
            <a:endParaRPr lang="en-US" dirty="0"/>
          </a:p>
        </p:txBody>
      </p:sp>
      <p:pic>
        <p:nvPicPr>
          <p:cNvPr id="5" name="Picture 4" descr="stock-illustration-49952734-x-red-cross-handwritten.jpg"/>
          <p:cNvPicPr>
            <a:picLocks noChangeAspect="1"/>
          </p:cNvPicPr>
          <p:nvPr/>
        </p:nvPicPr>
        <p:blipFill rotWithShape="1">
          <a:blip r:embed="rId2">
            <a:extLst>
              <a:ext uri="{28A0092B-C50C-407E-A947-70E740481C1C}">
                <a14:useLocalDpi xmlns:a14="http://schemas.microsoft.com/office/drawing/2010/main" val="0"/>
              </a:ext>
            </a:extLst>
          </a:blip>
          <a:srcRect l="6337" r="7179"/>
          <a:stretch/>
        </p:blipFill>
        <p:spPr>
          <a:xfrm>
            <a:off x="4041142" y="1524000"/>
            <a:ext cx="1017535" cy="1176558"/>
          </a:xfrm>
          <a:prstGeom prst="rect">
            <a:avLst/>
          </a:prstGeom>
        </p:spPr>
      </p:pic>
      <p:pic>
        <p:nvPicPr>
          <p:cNvPr id="7" name="Picture 6" descr="wag_101_vu_f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9268" y="1600200"/>
            <a:ext cx="3543275" cy="2657456"/>
          </a:xfrm>
          <a:prstGeom prst="rect">
            <a:avLst/>
          </a:prstGeom>
        </p:spPr>
      </p:pic>
    </p:spTree>
    <p:extLst>
      <p:ext uri="{BB962C8B-B14F-4D97-AF65-F5344CB8AC3E}">
        <p14:creationId xmlns:p14="http://schemas.microsoft.com/office/powerpoint/2010/main" val="424514588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19375</TotalTime>
  <Words>1898</Words>
  <Application>Microsoft Macintosh PowerPoint</Application>
  <PresentationFormat>On-screen Show (4:3)</PresentationFormat>
  <Paragraphs>190</Paragraphs>
  <Slides>31</Slides>
  <Notes>19</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Clarity</vt:lpstr>
      <vt:lpstr>Deductive arguments</vt:lpstr>
      <vt:lpstr>VALIDITY</vt:lpstr>
      <vt:lpstr>VALIDITY </vt:lpstr>
      <vt:lpstr>VALIDITY </vt:lpstr>
      <vt:lpstr>VALIDITY</vt:lpstr>
      <vt:lpstr>VALIDITY</vt:lpstr>
      <vt:lpstr>MODUS PONENS</vt:lpstr>
      <vt:lpstr>MODUS TOLLENS</vt:lpstr>
      <vt:lpstr>AFFIRMING THE CONSEQUENT</vt:lpstr>
      <vt:lpstr>DENYING THE ANTECEDENT</vt:lpstr>
      <vt:lpstr>INVALIDITY </vt:lpstr>
      <vt:lpstr>SOUNDNESS</vt:lpstr>
      <vt:lpstr>MISLEADING LANGUAGE</vt:lpstr>
      <vt:lpstr>inductive arguments</vt:lpstr>
      <vt:lpstr>INDUCTIVE ARGUMENTATION</vt:lpstr>
      <vt:lpstr>INDUCTIVE ARGUMENTATION</vt:lpstr>
      <vt:lpstr>INDUCTIVE ARGUMENTATION</vt:lpstr>
      <vt:lpstr>INDUCTIVE STRENGTH</vt:lpstr>
      <vt:lpstr>DEFEASABILITY / AMPLIATIVITY</vt:lpstr>
      <vt:lpstr>DEFEASABILITY / AMPLIATIVITY</vt:lpstr>
      <vt:lpstr>DEFEASABILITY / AMPLIATIVITY</vt:lpstr>
      <vt:lpstr>DEFEASABILITY / AMPLIATIVITY</vt:lpstr>
      <vt:lpstr>COGENCY</vt:lpstr>
      <vt:lpstr>MISLEADING LANGUAGE</vt:lpstr>
      <vt:lpstr>ARGUMENT BY ANALOGY</vt:lpstr>
      <vt:lpstr>INFERENCE TO THE BEST EXPLANATION</vt:lpstr>
      <vt:lpstr>INFERENCE TO THE BEST EXPLANATION</vt:lpstr>
      <vt:lpstr>THEORETICAL VIRTUES</vt:lpstr>
      <vt:lpstr>THEORETICAL VIRTUES</vt:lpstr>
      <vt:lpstr>THEORETICAL VIRTUES</vt:lpstr>
      <vt:lpstr>THEORETICAL VIRTUES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566</cp:revision>
  <dcterms:created xsi:type="dcterms:W3CDTF">2016-04-06T08:49:02Z</dcterms:created>
  <dcterms:modified xsi:type="dcterms:W3CDTF">2019-10-11T16:31:48Z</dcterms:modified>
</cp:coreProperties>
</file>