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322" r:id="rId3"/>
    <p:sldId id="325" r:id="rId4"/>
    <p:sldId id="407" r:id="rId5"/>
    <p:sldId id="402" r:id="rId6"/>
    <p:sldId id="344" r:id="rId7"/>
    <p:sldId id="343" r:id="rId8"/>
    <p:sldId id="345" r:id="rId9"/>
    <p:sldId id="319" r:id="rId10"/>
    <p:sldId id="346" r:id="rId11"/>
    <p:sldId id="349" r:id="rId12"/>
    <p:sldId id="350" r:id="rId13"/>
    <p:sldId id="403" r:id="rId14"/>
    <p:sldId id="348" r:id="rId15"/>
    <p:sldId id="351" r:id="rId16"/>
    <p:sldId id="354" r:id="rId17"/>
    <p:sldId id="326" r:id="rId18"/>
    <p:sldId id="404" r:id="rId19"/>
    <p:sldId id="406" r:id="rId20"/>
    <p:sldId id="352" r:id="rId21"/>
    <p:sldId id="355" r:id="rId22"/>
    <p:sldId id="356" r:id="rId23"/>
    <p:sldId id="357" r:id="rId24"/>
    <p:sldId id="368" r:id="rId25"/>
    <p:sldId id="386" r:id="rId26"/>
    <p:sldId id="360" r:id="rId27"/>
    <p:sldId id="3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 autoAdjust="0"/>
    <p:restoredTop sz="67517" autoAdjust="0"/>
  </p:normalViewPr>
  <p:slideViewPr>
    <p:cSldViewPr snapToGrid="0" snapToObjects="1">
      <p:cViewPr>
        <p:scale>
          <a:sx n="63" d="100"/>
          <a:sy n="63" d="100"/>
        </p:scale>
        <p:origin x="-8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5C21-09F6-8747-A488-1AA892EEEB6D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A182-F080-BA40-A1F2-AB9B5BAA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Surveillance camera example: https://</a:t>
            </a:r>
            <a:r>
              <a:rPr lang="en-US" dirty="0" err="1" smtClean="0"/>
              <a:t>www.washingtonpost.com</a:t>
            </a:r>
            <a:r>
              <a:rPr lang="en-US" dirty="0" smtClean="0"/>
              <a:t>/news/true-crime/</a:t>
            </a:r>
            <a:r>
              <a:rPr lang="en-US" dirty="0" err="1" smtClean="0"/>
              <a:t>wp</a:t>
            </a:r>
            <a:r>
              <a:rPr lang="en-US" dirty="0" smtClean="0"/>
              <a:t>/2017/08/04/its-extremely-creepy-camera-catches-man-sneaking-into-attic/?</a:t>
            </a:r>
            <a:r>
              <a:rPr lang="en-US" dirty="0" err="1" smtClean="0"/>
              <a:t>utm_term</a:t>
            </a:r>
            <a:r>
              <a:rPr lang="en-US" dirty="0" smtClean="0"/>
              <a:t>=.e44f82698a3e</a:t>
            </a:r>
          </a:p>
          <a:p>
            <a:pPr marL="171450" indent="-171450">
              <a:buFont typeface="Arial"/>
              <a:buChar char="•"/>
            </a:pPr>
            <a:r>
              <a:rPr lang="en-US" i="1" dirty="0" smtClean="0"/>
              <a:t>One Nation Under God</a:t>
            </a:r>
            <a:r>
              <a:rPr lang="en-US" i="0" dirty="0" smtClean="0"/>
              <a:t>, Jon McNaughton</a:t>
            </a:r>
            <a:r>
              <a:rPr lang="en-US" i="0" baseline="0" dirty="0" smtClean="0"/>
              <a:t> – </a:t>
            </a:r>
            <a:r>
              <a:rPr lang="en-US" i="0" dirty="0" smtClean="0"/>
              <a:t>http://</a:t>
            </a:r>
            <a:r>
              <a:rPr lang="en-US" i="0" dirty="0" err="1" smtClean="0"/>
              <a:t>jonmcnaughton.com</a:t>
            </a:r>
            <a:r>
              <a:rPr lang="en-US" i="0" dirty="0" smtClean="0"/>
              <a:t>/one-nation-under-god-52-x-72/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Lumiere</a:t>
            </a:r>
            <a:r>
              <a:rPr lang="en-US" dirty="0" smtClean="0"/>
              <a:t> Brothers -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=4nj0vEO4Q6s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Chaplin scene -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=kPcEFHA3X0c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Premise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8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Give</a:t>
            </a:r>
            <a:r>
              <a:rPr lang="en-US" baseline="0" dirty="0" smtClean="0"/>
              <a:t> example of hand/finger example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Landscape painting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</a:t>
            </a:r>
            <a:r>
              <a:rPr lang="en-US" baseline="0" dirty="0" smtClean="0"/>
              <a:t> intentionality at all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Wouldn’t be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i="1" dirty="0" smtClean="0"/>
              <a:t>Venus and Cupid with a Satyr</a:t>
            </a:r>
            <a:r>
              <a:rPr lang="en-US" i="0" baseline="0" dirty="0" smtClean="0"/>
              <a:t> by Antonio </a:t>
            </a:r>
            <a:r>
              <a:rPr lang="en-US" i="0" baseline="0" dirty="0" err="1" smtClean="0"/>
              <a:t>Allegri</a:t>
            </a:r>
            <a:r>
              <a:rPr lang="en-US" i="0" baseline="0" dirty="0" smtClean="0"/>
              <a:t> da Correggio.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Connect to Bazin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4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1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9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Mistakes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Akin to a mirror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Show Bergman clip: 1:07:58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6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1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1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Mention</a:t>
            </a:r>
            <a:r>
              <a:rPr lang="en-US" baseline="0" dirty="0" smtClean="0"/>
              <a:t> that this will come up again in Walton’s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2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8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Show </a:t>
            </a:r>
            <a:r>
              <a:rPr lang="en-US" i="0" dirty="0" smtClean="0"/>
              <a:t>Jon McNaughton example – Utah based artist, prints available for $130.</a:t>
            </a:r>
            <a:r>
              <a:rPr lang="en-US" i="0" baseline="0" dirty="0" smtClean="0"/>
              <a:t> – </a:t>
            </a:r>
            <a:r>
              <a:rPr lang="en-US" i="0" dirty="0" smtClean="0"/>
              <a:t>http://</a:t>
            </a:r>
            <a:r>
              <a:rPr lang="en-US" i="0" dirty="0" err="1" smtClean="0"/>
              <a:t>jonmcnaughton.com</a:t>
            </a:r>
            <a:r>
              <a:rPr lang="en-US" i="0" dirty="0" smtClean="0"/>
              <a:t>/one-nation-under-god-52-x-72/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Show surveillance</a:t>
            </a:r>
            <a:r>
              <a:rPr lang="en-US" baseline="0" dirty="0" smtClean="0"/>
              <a:t> camera example.</a:t>
            </a:r>
            <a:endParaRPr lang="en-US" i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“This debate, moreover, was (and remains) a philosophical one, because it presupposes views about what is required of an object, if it is to be legitimately classified or categorized as an instance of the concept of art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(7).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analogy with the question, “Who is the author?”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– the skeptic argues: no. 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Show Chaplin clip.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1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Transition: so why think that film</a:t>
            </a:r>
            <a:r>
              <a:rPr lang="en-US" baseline="0" dirty="0" smtClean="0"/>
              <a:t> can’t be art?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Arguments</a:t>
            </a:r>
            <a:r>
              <a:rPr lang="en-US" baseline="0" dirty="0" smtClean="0"/>
              <a:t> focus on the first premise.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Second premise is just assumed.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Start</a:t>
            </a:r>
            <a:r>
              <a:rPr lang="en-US" baseline="0" dirty="0" smtClean="0"/>
              <a:t> with premises (1) and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October 13,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October 13,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200" dirty="0" smtClean="0"/>
              <a:t>FILM AS ART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PHL 317K</a:t>
            </a:r>
          </a:p>
          <a:p>
            <a:r>
              <a:rPr lang="en-US" dirty="0" smtClean="0"/>
              <a:t>Fall 2017</a:t>
            </a:r>
            <a:endParaRPr lang="en-US" dirty="0"/>
          </a:p>
        </p:txBody>
      </p:sp>
      <p:pic>
        <p:nvPicPr>
          <p:cNvPr id="5" name="Picture 4" descr="2010+New+Yorker+Festival+Vampire+Revival+1bgZIrQyYBmx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0" y="-84646"/>
            <a:ext cx="5288111" cy="7005208"/>
          </a:xfrm>
          <a:prstGeom prst="rect">
            <a:avLst/>
          </a:prstGeom>
        </p:spPr>
      </p:pic>
      <p:pic>
        <p:nvPicPr>
          <p:cNvPr id="7" name="Picture 6" descr="bf3008841c2eaf48e1cdb6d0809cec76.jpg"/>
          <p:cNvPicPr>
            <a:picLocks noChangeAspect="1"/>
          </p:cNvPicPr>
          <p:nvPr/>
        </p:nvPicPr>
        <p:blipFill>
          <a:blip r:embed="rId4" cstate="print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11" y="-84646"/>
            <a:ext cx="9256861" cy="69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2"/>
    </mc:Choice>
    <mc:Fallback xmlns="">
      <p:transition xmlns:p14="http://schemas.microsoft.com/office/powerpoint/2010/main" advTm="9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all" dirty="0" smtClean="0"/>
              <a:t>The causation argument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dirty="0"/>
              <a:t>If something is art, then </a:t>
            </a:r>
            <a:r>
              <a:rPr lang="en-US" dirty="0" smtClean="0"/>
              <a:t>it belongs to a medium that necessarily involves </a:t>
            </a:r>
            <a:r>
              <a:rPr lang="en-US" dirty="0"/>
              <a:t>the expression of thought. 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/>
              <a:t>If </a:t>
            </a:r>
            <a:r>
              <a:rPr lang="en-US" dirty="0" smtClean="0"/>
              <a:t>a work belongs to a medium that necessarily </a:t>
            </a:r>
            <a:r>
              <a:rPr lang="en-US" dirty="0"/>
              <a:t>involves the expression of thought</a:t>
            </a:r>
            <a:r>
              <a:rPr lang="en-US" dirty="0" smtClean="0"/>
              <a:t>, then it belongs to a medium that necessarily has a </a:t>
            </a:r>
            <a:r>
              <a:rPr lang="en-US" dirty="0"/>
              <a:t>mental </a:t>
            </a:r>
            <a:r>
              <a:rPr lang="en-US" dirty="0" smtClean="0"/>
              <a:t>dimension</a:t>
            </a:r>
            <a:r>
              <a:rPr lang="en-US" dirty="0"/>
              <a:t> </a:t>
            </a:r>
            <a:r>
              <a:rPr lang="en-US" dirty="0" smtClean="0"/>
              <a:t>(also </a:t>
            </a:r>
            <a:r>
              <a:rPr lang="en-US" dirty="0"/>
              <a:t>known as </a:t>
            </a:r>
            <a:r>
              <a:rPr lang="en-US" dirty="0" smtClean="0"/>
              <a:t>intentionality). </a:t>
            </a:r>
            <a:endParaRPr lang="en-US" dirty="0"/>
          </a:p>
          <a:p>
            <a:pPr marL="457200" lvl="0" indent="-457200">
              <a:buFont typeface="+mj-lt"/>
              <a:buAutoNum type="arabicParenR"/>
            </a:pPr>
            <a:r>
              <a:rPr lang="en-US" dirty="0"/>
              <a:t>Intentionality is not </a:t>
            </a:r>
            <a:r>
              <a:rPr lang="en-US" dirty="0" smtClean="0"/>
              <a:t>a necessary </a:t>
            </a:r>
            <a:r>
              <a:rPr lang="en-US" dirty="0"/>
              <a:t>feature of photography. 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>
                <a:solidFill>
                  <a:srgbClr val="0000FF"/>
                </a:solidFill>
              </a:rPr>
              <a:t>So:</a:t>
            </a:r>
            <a:r>
              <a:rPr lang="en-US" dirty="0" smtClean="0"/>
              <a:t> no photograph is a work of art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304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EXPRESSIVISM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 is a work of art </a:t>
            </a:r>
            <a:r>
              <a:rPr lang="en-US" b="1" dirty="0" smtClean="0"/>
              <a:t>only if</a:t>
            </a:r>
            <a:r>
              <a:rPr lang="en-US" dirty="0" smtClean="0"/>
              <a:t> X is the expression of </a:t>
            </a:r>
            <a:r>
              <a:rPr lang="en-US" b="1" dirty="0" smtClean="0">
                <a:solidFill>
                  <a:srgbClr val="0000FF"/>
                </a:solidFill>
              </a:rPr>
              <a:t>thought</a:t>
            </a:r>
            <a:r>
              <a:rPr lang="en-US" dirty="0" smtClean="0"/>
              <a:t>.</a:t>
            </a:r>
            <a:endParaRPr lang="en-US" b="1" dirty="0"/>
          </a:p>
          <a:p>
            <a:r>
              <a:rPr lang="en-US" dirty="0" smtClean="0"/>
              <a:t>Thought is understood broadly to include </a:t>
            </a:r>
            <a:r>
              <a:rPr lang="en-US" b="1" dirty="0" smtClean="0"/>
              <a:t>ideas</a:t>
            </a:r>
            <a:r>
              <a:rPr lang="en-US" dirty="0" smtClean="0"/>
              <a:t>, </a:t>
            </a:r>
            <a:r>
              <a:rPr lang="en-US" b="1" dirty="0" smtClean="0"/>
              <a:t>feelings</a:t>
            </a:r>
            <a:r>
              <a:rPr lang="en-US" dirty="0" smtClean="0"/>
              <a:t>, </a:t>
            </a:r>
            <a:r>
              <a:rPr lang="en-US" b="1" dirty="0" smtClean="0"/>
              <a:t>attitudes</a:t>
            </a:r>
            <a:r>
              <a:rPr lang="en-US" dirty="0" smtClean="0"/>
              <a:t>, </a:t>
            </a:r>
            <a:r>
              <a:rPr lang="en-US" b="1" dirty="0" smtClean="0"/>
              <a:t>points of view</a:t>
            </a:r>
            <a:r>
              <a:rPr lang="en-US" dirty="0" smtClean="0"/>
              <a:t>, or the </a:t>
            </a:r>
            <a:r>
              <a:rPr lang="en-US" b="1" dirty="0" smtClean="0"/>
              <a:t>articulation of a formal conception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phenomena involve </a:t>
            </a:r>
            <a:r>
              <a:rPr lang="en-US" b="1" dirty="0">
                <a:solidFill>
                  <a:srgbClr val="0000FF"/>
                </a:solidFill>
              </a:rPr>
              <a:t>intentionality</a:t>
            </a:r>
            <a:r>
              <a:rPr lang="en-US" dirty="0"/>
              <a:t> (or </a:t>
            </a:r>
            <a:r>
              <a:rPr lang="en-US" b="1" dirty="0">
                <a:solidFill>
                  <a:srgbClr val="0000FF"/>
                </a:solidFill>
              </a:rPr>
              <a:t>aboutness</a:t>
            </a:r>
            <a:r>
              <a:rPr lang="en-US" dirty="0"/>
              <a:t>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08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is </a:t>
            </a:r>
            <a:r>
              <a:rPr lang="en-US" b="1" dirty="0" smtClean="0">
                <a:solidFill>
                  <a:srgbClr val="0000FF"/>
                </a:solidFill>
              </a:rPr>
              <a:t>intentional </a:t>
            </a:r>
            <a:r>
              <a:rPr lang="en-US" dirty="0" smtClean="0"/>
              <a:t>if and only if X is </a:t>
            </a:r>
            <a:r>
              <a:rPr lang="en-US" b="1" dirty="0" smtClean="0">
                <a:solidFill>
                  <a:srgbClr val="0000FF"/>
                </a:solidFill>
              </a:rPr>
              <a:t>about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b="1" dirty="0">
                <a:solidFill>
                  <a:srgbClr val="0000FF"/>
                </a:solidFill>
              </a:rPr>
              <a:t>directed at</a:t>
            </a:r>
            <a:r>
              <a:rPr lang="en-US" dirty="0" smtClean="0"/>
              <a:t>) something. </a:t>
            </a:r>
          </a:p>
          <a:p>
            <a:r>
              <a:rPr lang="en-US" dirty="0" smtClean="0"/>
              <a:t>Derived intentionality is the product of minds: if a sign or symbol has intentional features, that is usually because someone </a:t>
            </a:r>
            <a:r>
              <a:rPr lang="en-US" b="1" dirty="0" smtClean="0"/>
              <a:t>intended </a:t>
            </a:r>
            <a:r>
              <a:rPr lang="en-US" dirty="0" smtClean="0"/>
              <a:t>that sign or symbol to be </a:t>
            </a:r>
            <a:r>
              <a:rPr lang="en-US" b="1" dirty="0" smtClean="0"/>
              <a:t>about </a:t>
            </a:r>
            <a:r>
              <a:rPr lang="en-US" dirty="0" smtClean="0"/>
              <a:t>something.</a:t>
            </a:r>
          </a:p>
          <a:p>
            <a:r>
              <a:rPr lang="en-US" dirty="0" smtClean="0"/>
              <a:t>A mark of intentionality is </a:t>
            </a:r>
            <a:r>
              <a:rPr lang="en-US" b="1" dirty="0" smtClean="0">
                <a:solidFill>
                  <a:srgbClr val="0000FF"/>
                </a:solidFill>
              </a:rPr>
              <a:t>referential opacity</a:t>
            </a:r>
            <a:r>
              <a:rPr lang="en-US" dirty="0" smtClean="0"/>
              <a:t>: from the fact that X is about Y, we cannot infer that there exists a Y such that X is about </a:t>
            </a:r>
            <a:r>
              <a:rPr lang="en-US" b="1" dirty="0" smtClean="0"/>
              <a:t>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2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Minimal </a:t>
            </a:r>
            <a:r>
              <a:rPr lang="en-US" dirty="0"/>
              <a:t>expressivism proposes intentionality as a </a:t>
            </a:r>
            <a:r>
              <a:rPr lang="en-US" dirty="0" smtClean="0"/>
              <a:t>________________ </a:t>
            </a:r>
            <a:r>
              <a:rPr lang="en-US" dirty="0"/>
              <a:t>for counting as art.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/>
              <a:t>A necessary condition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/>
              <a:t>A sufficient condition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/>
              <a:t>Both a necessary and sufficient condition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90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1450" indent="-171450"/>
            <a:r>
              <a:rPr lang="en-US" dirty="0"/>
              <a:t>WHY MINIMAL EXPRESSIVISM?</a:t>
            </a:r>
          </a:p>
        </p:txBody>
      </p:sp>
      <p:pic>
        <p:nvPicPr>
          <p:cNvPr id="4" name="Content Placeholder 3" descr="28127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88" r="-19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250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MINIMAL EXPRESSIVISM?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Painting is a paradigmatic artistic medium.</a:t>
            </a:r>
          </a:p>
          <a:p>
            <a:r>
              <a:rPr lang="en-US" dirty="0" smtClean="0"/>
              <a:t>All </a:t>
            </a:r>
            <a:r>
              <a:rPr lang="en-US" dirty="0"/>
              <a:t>paintings </a:t>
            </a:r>
            <a:r>
              <a:rPr lang="en-US" dirty="0" smtClean="0"/>
              <a:t>have the property of intentionality: they are about something.</a:t>
            </a:r>
          </a:p>
          <a:p>
            <a:r>
              <a:rPr lang="en-US" dirty="0" smtClean="0"/>
              <a:t>This is because each painter intends his or her painting to be about something.</a:t>
            </a:r>
          </a:p>
          <a:p>
            <a:r>
              <a:rPr lang="en-US" dirty="0"/>
              <a:t>They </a:t>
            </a:r>
            <a:r>
              <a:rPr lang="en-US" dirty="0" smtClean="0"/>
              <a:t>are also </a:t>
            </a:r>
            <a:r>
              <a:rPr lang="en-US" dirty="0"/>
              <a:t>referentially opaque.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6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MINIMAL EXPRESSIVISM?</a:t>
            </a:r>
          </a:p>
        </p:txBody>
      </p:sp>
      <p:pic>
        <p:nvPicPr>
          <p:cNvPr id="6" name="Picture 5" descr="Vénus_et_l'Amour_découverts_par_un_satyre,_Corrège_(Louvre_INV_42)_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38" y="1434051"/>
            <a:ext cx="3402524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Premise (3): </a:t>
            </a:r>
            <a:r>
              <a:rPr lang="en-US" dirty="0" smtClean="0"/>
              <a:t>Intentionality </a:t>
            </a:r>
            <a:r>
              <a:rPr lang="en-US" dirty="0"/>
              <a:t>is not a necessary feature of photography. </a:t>
            </a:r>
            <a:endParaRPr lang="en-US" dirty="0" smtClean="0"/>
          </a:p>
          <a:p>
            <a:r>
              <a:rPr lang="en-US" dirty="0" smtClean="0"/>
              <a:t>Photographs (motion pictures) </a:t>
            </a:r>
            <a:r>
              <a:rPr lang="en-US" dirty="0"/>
              <a:t>are the causal consequences of a series of physio-chemical </a:t>
            </a:r>
            <a:r>
              <a:rPr lang="en-US" dirty="0" smtClean="0"/>
              <a:t>processes that unfold in accord with brute laws of nature. </a:t>
            </a:r>
          </a:p>
          <a:p>
            <a:r>
              <a:rPr lang="en-US" dirty="0"/>
              <a:t>Given the nature of photographic technology, it is possible for there to be photographs that do not involve any human agency at all.</a:t>
            </a:r>
          </a:p>
          <a:p>
            <a:r>
              <a:rPr lang="en-US" dirty="0"/>
              <a:t>Such photographs wouldn’t express any thoughts whatsoever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1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that photographs are the products of </a:t>
            </a:r>
            <a:r>
              <a:rPr lang="en-US" b="1" dirty="0" smtClean="0"/>
              <a:t>causal processes</a:t>
            </a:r>
            <a:r>
              <a:rPr lang="en-US" dirty="0" smtClean="0"/>
              <a:t>, they are </a:t>
            </a:r>
            <a:r>
              <a:rPr lang="en-US" b="1" dirty="0" smtClean="0"/>
              <a:t>referentially transparent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From</a:t>
            </a:r>
            <a:r>
              <a:rPr lang="en-US" b="1" dirty="0" smtClean="0"/>
              <a:t> </a:t>
            </a:r>
            <a:r>
              <a:rPr lang="en-US" dirty="0" smtClean="0"/>
              <a:t>the fact that X is a photograph, we can </a:t>
            </a:r>
            <a:r>
              <a:rPr lang="en-US" b="1" dirty="0" smtClean="0"/>
              <a:t>always</a:t>
            </a:r>
            <a:r>
              <a:rPr lang="en-US" dirty="0" smtClean="0"/>
              <a:t> infer that there was a Y such that X is a photograph of Y.</a:t>
            </a:r>
            <a:endParaRPr lang="en-US" b="1" dirty="0" smtClean="0"/>
          </a:p>
          <a:p>
            <a:r>
              <a:rPr lang="en-US" dirty="0" smtClean="0"/>
              <a:t>This is at least some evidence that they are not </a:t>
            </a:r>
            <a:r>
              <a:rPr lang="en-US" b="1" dirty="0" smtClean="0"/>
              <a:t>intentional </a:t>
            </a:r>
            <a:r>
              <a:rPr lang="en-US" dirty="0" smtClean="0"/>
              <a:t>in the relevant sense.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5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all" dirty="0" smtClean="0"/>
              <a:t>The causation argument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dirty="0"/>
              <a:t>If something is art, then </a:t>
            </a:r>
            <a:r>
              <a:rPr lang="en-US" dirty="0" smtClean="0"/>
              <a:t>it belongs to a medium that necessarily involves </a:t>
            </a:r>
            <a:r>
              <a:rPr lang="en-US" dirty="0"/>
              <a:t>the expression of thought. 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dirty="0"/>
              <a:t>If </a:t>
            </a:r>
            <a:r>
              <a:rPr lang="en-US" dirty="0" smtClean="0"/>
              <a:t>a work belongs to a medium that necessarily </a:t>
            </a:r>
            <a:r>
              <a:rPr lang="en-US" dirty="0"/>
              <a:t>involves the expression of thought</a:t>
            </a:r>
            <a:r>
              <a:rPr lang="en-US" dirty="0" smtClean="0"/>
              <a:t>, then it belongs to a medium that necessarily has a </a:t>
            </a:r>
            <a:r>
              <a:rPr lang="en-US" dirty="0"/>
              <a:t>mental </a:t>
            </a:r>
            <a:r>
              <a:rPr lang="en-US" dirty="0" smtClean="0"/>
              <a:t>dimension</a:t>
            </a:r>
            <a:r>
              <a:rPr lang="en-US" dirty="0"/>
              <a:t> </a:t>
            </a:r>
            <a:r>
              <a:rPr lang="en-US" dirty="0" smtClean="0"/>
              <a:t>(also </a:t>
            </a:r>
            <a:r>
              <a:rPr lang="en-US" dirty="0"/>
              <a:t>known as </a:t>
            </a:r>
            <a:r>
              <a:rPr lang="en-US" dirty="0" smtClean="0"/>
              <a:t>intentionality). </a:t>
            </a:r>
            <a:endParaRPr lang="en-US" dirty="0"/>
          </a:p>
          <a:p>
            <a:pPr marL="457200" lvl="0" indent="-457200">
              <a:buFont typeface="+mj-lt"/>
              <a:buAutoNum type="arabicParenR"/>
            </a:pPr>
            <a:r>
              <a:rPr lang="en-US" dirty="0"/>
              <a:t>Intentionality is not </a:t>
            </a:r>
            <a:r>
              <a:rPr lang="en-US" dirty="0" smtClean="0"/>
              <a:t>a necessary </a:t>
            </a:r>
            <a:r>
              <a:rPr lang="en-US" dirty="0"/>
              <a:t>feature of photography. 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>
                <a:solidFill>
                  <a:srgbClr val="0000FF"/>
                </a:solidFill>
              </a:rPr>
              <a:t>So:</a:t>
            </a:r>
            <a:r>
              <a:rPr lang="en-US" dirty="0" smtClean="0"/>
              <a:t> no photograph is a work of art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5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skeptical arguments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keptic.jpg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7" l="0" r="100000">
                        <a14:foregroundMark x1="42391" y1="78474" x2="42391" y2="78474"/>
                        <a14:foregroundMark x1="43095" y1="71313" x2="43095" y2="71313"/>
                        <a14:foregroundMark x1="53517" y1="66198" x2="53517" y2="66198"/>
                        <a14:foregroundMark x1="49680" y1="45610" x2="49680" y2="45610"/>
                        <a14:foregroundMark x1="53133" y1="36104" x2="53133" y2="36104"/>
                        <a14:foregroundMark x1="44821" y1="95610" x2="44821" y2="95610"/>
                        <a14:foregroundMark x1="43095" y1="84271" x2="43095" y2="84271"/>
                        <a14:foregroundMark x1="35102" y1="82864" x2="35102" y2="82864"/>
                        <a14:foregroundMark x1="46867" y1="85422" x2="46867" y2="85422"/>
                        <a14:foregroundMark x1="39962" y1="82651" x2="39962" y2="82651"/>
                        <a14:foregroundMark x1="14258" y1="92370" x2="14258" y2="92370"/>
                        <a14:foregroundMark x1="67391" y1="82651" x2="67391" y2="82651"/>
                        <a14:foregroundMark x1="30563" y1="86573" x2="30563" y2="86573"/>
                        <a14:foregroundMark x1="35102" y1="79412" x2="35102" y2="79412"/>
                        <a14:foregroundMark x1="32673" y1="85891" x2="32673" y2="85891"/>
                        <a14:backgroundMark x1="29540" y1="88406" x2="29540" y2="88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590" y="0"/>
            <a:ext cx="457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CONTROL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a photograph is a work of art, then it expresses thought.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it expresses thought, then it belongs to a medium that affords an artist a high level of control.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Photography is not a medium that affords an artist a high level of control.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>
                <a:solidFill>
                  <a:srgbClr val="0000FF"/>
                </a:solidFill>
              </a:rPr>
              <a:t>So:</a:t>
            </a:r>
            <a:r>
              <a:rPr lang="en-US" dirty="0" smtClean="0"/>
              <a:t> no photograph is a work of art.</a:t>
            </a:r>
          </a:p>
        </p:txBody>
      </p:sp>
    </p:spTree>
    <p:extLst>
      <p:ext uri="{BB962C8B-B14F-4D97-AF65-F5344CB8AC3E}">
        <p14:creationId xmlns:p14="http://schemas.microsoft.com/office/powerpoint/2010/main" val="242472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Premise (2): </a:t>
            </a:r>
            <a:r>
              <a:rPr lang="en-US" dirty="0"/>
              <a:t>If </a:t>
            </a:r>
            <a:r>
              <a:rPr lang="en-US" dirty="0" smtClean="0"/>
              <a:t>a work expresses </a:t>
            </a:r>
            <a:r>
              <a:rPr lang="en-US" dirty="0"/>
              <a:t>thought, then it belongs to a medium that affords an artist a high level of </a:t>
            </a:r>
            <a:r>
              <a:rPr lang="en-US" dirty="0" smtClean="0"/>
              <a:t>control.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86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Premise (3): </a:t>
            </a:r>
            <a:r>
              <a:rPr lang="en-US" dirty="0"/>
              <a:t>Photography is not a medium that affords an artist a high level of control.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9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cap="all" dirty="0" smtClean="0"/>
              <a:t>The Aesthetic Interest Argument</a:t>
            </a:r>
            <a:endParaRPr lang="en-US" sz="34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If something is a work of art, then it is the kind of thing that can command aesthetic interest.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P</a:t>
            </a:r>
            <a:r>
              <a:rPr lang="en-US" dirty="0" smtClean="0"/>
              <a:t>hotographs are not the kinds of things that can command aesthetic interest.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>
                <a:solidFill>
                  <a:srgbClr val="0000FF"/>
                </a:solidFill>
              </a:rPr>
              <a:t>So: </a:t>
            </a:r>
            <a:r>
              <a:rPr lang="en-US" dirty="0" smtClean="0"/>
              <a:t>no photograph is a work of art. 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(1)</a:t>
            </a:r>
            <a:endParaRPr lang="en-US" dirty="0"/>
          </a:p>
        </p:txBody>
      </p:sp>
      <p:pic>
        <p:nvPicPr>
          <p:cNvPr id="6" name="Picture 5" descr="gahan-wilson-my-novel-is-not-a-doorstop-new-yorker-cartoon_a-l-9180439-841944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556" r="6713" b="4629"/>
          <a:stretch/>
        </p:blipFill>
        <p:spPr>
          <a:xfrm>
            <a:off x="2205038" y="1768497"/>
            <a:ext cx="4733925" cy="49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Mirrors are not the kinds of things that can command </a:t>
            </a:r>
            <a:r>
              <a:rPr lang="en-US"/>
              <a:t>aesthetic </a:t>
            </a:r>
            <a:r>
              <a:rPr lang="en-US" smtClean="0"/>
              <a:t>interest.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Photographs are </a:t>
            </a:r>
            <a:r>
              <a:rPr lang="en-US" dirty="0" smtClean="0"/>
              <a:t>relevantly similar to mirrors (e.g., </a:t>
            </a:r>
            <a:r>
              <a:rPr lang="en-US" dirty="0"/>
              <a:t>in that </a:t>
            </a:r>
            <a:r>
              <a:rPr lang="en-US" dirty="0" smtClean="0"/>
              <a:t>they are both </a:t>
            </a:r>
            <a:r>
              <a:rPr lang="en-US" b="1" dirty="0" smtClean="0"/>
              <a:t>transparent</a:t>
            </a:r>
            <a:r>
              <a:rPr lang="en-US" dirty="0" smtClean="0"/>
              <a:t>).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b="1" dirty="0">
                <a:solidFill>
                  <a:srgbClr val="0000FF"/>
                </a:solidFill>
              </a:rPr>
              <a:t>So: </a:t>
            </a:r>
            <a:r>
              <a:rPr lang="en-US" dirty="0"/>
              <a:t>photographs are not the kinds of things that can command aesthetic interest.</a:t>
            </a:r>
          </a:p>
        </p:txBody>
      </p:sp>
    </p:spTree>
    <p:extLst>
      <p:ext uri="{BB962C8B-B14F-4D97-AF65-F5344CB8AC3E}">
        <p14:creationId xmlns:p14="http://schemas.microsoft.com/office/powerpoint/2010/main" val="127850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(2)</a:t>
            </a:r>
            <a:endParaRPr lang="en-US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9" b="15740"/>
          <a:stretch/>
        </p:blipFill>
        <p:spPr>
          <a:xfrm>
            <a:off x="238125" y="1889125"/>
            <a:ext cx="8686800" cy="44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 (2)</a:t>
            </a:r>
            <a:endParaRPr lang="en-US" dirty="0"/>
          </a:p>
        </p:txBody>
      </p:sp>
      <p:pic>
        <p:nvPicPr>
          <p:cNvPr id="5" name="Picture 4" descr="Lange-MigrantMother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96" y="1524000"/>
            <a:ext cx="3981209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Can</a:t>
            </a:r>
            <a:r>
              <a:rPr lang="en-US" dirty="0" smtClean="0"/>
              <a:t> film be art?</a:t>
            </a:r>
          </a:p>
          <a:p>
            <a:r>
              <a:rPr lang="en-US" dirty="0" smtClean="0"/>
              <a:t>Are </a:t>
            </a:r>
            <a:r>
              <a:rPr lang="en-US" b="1" dirty="0" smtClean="0"/>
              <a:t>all </a:t>
            </a:r>
            <a:r>
              <a:rPr lang="en-US" dirty="0" smtClean="0"/>
              <a:t>films works of art?</a:t>
            </a:r>
          </a:p>
          <a:p>
            <a:r>
              <a:rPr lang="en-US" dirty="0" smtClean="0"/>
              <a:t>Are </a:t>
            </a:r>
            <a:r>
              <a:rPr lang="en-US" b="1" dirty="0" smtClean="0"/>
              <a:t>some </a:t>
            </a:r>
            <a:r>
              <a:rPr lang="en-US" dirty="0" smtClean="0"/>
              <a:t>films works of 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2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new readings for Friday</a:t>
            </a:r>
          </a:p>
          <a:p>
            <a:r>
              <a:rPr lang="en-US" dirty="0" smtClean="0"/>
              <a:t>Update to Matthew’s </a:t>
            </a:r>
            <a:r>
              <a:rPr lang="en-US" dirty="0"/>
              <a:t>office hours: MF 10:00–11:</a:t>
            </a:r>
            <a:r>
              <a:rPr lang="en-US" dirty="0" smtClean="0"/>
              <a:t>00 </a:t>
            </a:r>
            <a:r>
              <a:rPr lang="en-US" cap="small" dirty="0" smtClean="0"/>
              <a:t>am</a:t>
            </a:r>
            <a:endParaRPr lang="en-US" cap="small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54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film be art? 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Picture 3" descr="Screen Shot 2018-01-29 at 6.10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94" y="2880315"/>
            <a:ext cx="5279612" cy="38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EXPLANATION</a:t>
            </a:r>
            <a:endParaRPr lang="en-US" dirty="0"/>
          </a:p>
        </p:txBody>
      </p:sp>
      <p:pic>
        <p:nvPicPr>
          <p:cNvPr id="4" name="Content Placeholder 3" descr="207322_1909786176939_2653208_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0" r="-6250"/>
          <a:stretch>
            <a:fillRect/>
          </a:stretch>
        </p:blipFill>
        <p:spPr>
          <a:xfrm>
            <a:off x="1019175" y="2494955"/>
            <a:ext cx="7105650" cy="4210755"/>
          </a:xfrm>
        </p:spPr>
      </p:pic>
      <p:sp>
        <p:nvSpPr>
          <p:cNvPr id="5" name="TextBox 4"/>
          <p:cNvSpPr txBox="1"/>
          <p:nvPr/>
        </p:nvSpPr>
        <p:spPr>
          <a:xfrm>
            <a:off x="1348421" y="1492250"/>
            <a:ext cx="6524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“[I]f </a:t>
            </a:r>
            <a:r>
              <a:rPr lang="en-US" dirty="0"/>
              <a:t>photography be not quite art, that is precisely because the element of nature in it remains more or less unconquered and </a:t>
            </a:r>
            <a:r>
              <a:rPr lang="en-US" dirty="0" smtClean="0"/>
              <a:t>ineradicable” – </a:t>
            </a:r>
            <a:r>
              <a:rPr lang="en-US" dirty="0"/>
              <a:t>Benedetto Croce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EXPLANATION</a:t>
            </a:r>
            <a:endParaRPr lang="en-US" dirty="0"/>
          </a:p>
        </p:txBody>
      </p:sp>
      <p:pic>
        <p:nvPicPr>
          <p:cNvPr id="4" name="Content Placeholder 3" descr="IMG_2039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17795"/>
          <a:stretch/>
        </p:blipFill>
        <p:spPr>
          <a:xfrm rot="16200000">
            <a:off x="2135187" y="1712913"/>
            <a:ext cx="4873626" cy="4876801"/>
          </a:xfrm>
        </p:spPr>
      </p:pic>
    </p:spTree>
    <p:extLst>
      <p:ext uri="{BB962C8B-B14F-4D97-AF65-F5344CB8AC3E}">
        <p14:creationId xmlns:p14="http://schemas.microsoft.com/office/powerpoint/2010/main" val="178710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on-fiction films cannot be art, because they do not involve artistic expression at all.</a:t>
            </a:r>
          </a:p>
          <a:p>
            <a:r>
              <a:rPr lang="en-US" dirty="0" smtClean="0"/>
              <a:t>Fiction films involve artistic expression, but they are not works of art themselves; they are merely </a:t>
            </a:r>
            <a:r>
              <a:rPr lang="en-US" b="1" dirty="0" smtClean="0"/>
              <a:t>recordings </a:t>
            </a:r>
            <a:r>
              <a:rPr lang="en-US" dirty="0" smtClean="0"/>
              <a:t>or </a:t>
            </a:r>
            <a:r>
              <a:rPr lang="en-US" b="1" dirty="0" smtClean="0"/>
              <a:t>preservations </a:t>
            </a:r>
            <a:r>
              <a:rPr lang="en-US" dirty="0" smtClean="0"/>
              <a:t>of</a:t>
            </a:r>
            <a:r>
              <a:rPr lang="en-US" b="1" dirty="0" smtClean="0"/>
              <a:t> </a:t>
            </a:r>
            <a:r>
              <a:rPr lang="en-US" dirty="0" smtClean="0"/>
              <a:t>art (e.g., </a:t>
            </a:r>
            <a:r>
              <a:rPr lang="en-US" b="1" dirty="0" smtClean="0"/>
              <a:t>dramatic art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1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Photography is not art.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 film is at best a photographic recording of a work of dramatic art.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Therefore, film itself is not art.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4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10317</TotalTime>
  <Words>1240</Words>
  <Application>Microsoft Macintosh PowerPoint</Application>
  <PresentationFormat>On-screen Show (4:3)</PresentationFormat>
  <Paragraphs>134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FILM AS ART</vt:lpstr>
      <vt:lpstr>skeptical arguments</vt:lpstr>
      <vt:lpstr>THE QUESTION </vt:lpstr>
      <vt:lpstr>NOTIFICATIONS </vt:lpstr>
      <vt:lpstr>POLL</vt:lpstr>
      <vt:lpstr>ALTERNATIVE EXPLANATION</vt:lpstr>
      <vt:lpstr>ALTERNATIVE EXPLANATION</vt:lpstr>
      <vt:lpstr>ALTERNATIVE EXPLANATION</vt:lpstr>
      <vt:lpstr>THE MASTER ARGUMENT</vt:lpstr>
      <vt:lpstr>The causation argument</vt:lpstr>
      <vt:lpstr>MINIMAL EXPRESSIVISM</vt:lpstr>
      <vt:lpstr>INTENTIONALITY </vt:lpstr>
      <vt:lpstr>POLL</vt:lpstr>
      <vt:lpstr>WHY MINIMAL EXPRESSIVISM?</vt:lpstr>
      <vt:lpstr>WHY MINIMAL EXPRESSIVISM?</vt:lpstr>
      <vt:lpstr>WHY MINIMAL EXPRESSIVISM?</vt:lpstr>
      <vt:lpstr>PREMISE (3)</vt:lpstr>
      <vt:lpstr>PREMISE (3) </vt:lpstr>
      <vt:lpstr>The causation argument</vt:lpstr>
      <vt:lpstr>THE CONTROL ARGUMENT</vt:lpstr>
      <vt:lpstr>PREMISE (2)</vt:lpstr>
      <vt:lpstr>PREMISE (3)</vt:lpstr>
      <vt:lpstr>The Aesthetic Interest Argument</vt:lpstr>
      <vt:lpstr>PREMISE (1)</vt:lpstr>
      <vt:lpstr>PREMISE (2)</vt:lpstr>
      <vt:lpstr>PREMISE (2)</vt:lpstr>
      <vt:lpstr>PREMISE (2)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Bleson</dc:creator>
  <cp:lastModifiedBy>Zach Bleson</cp:lastModifiedBy>
  <cp:revision>416</cp:revision>
  <dcterms:created xsi:type="dcterms:W3CDTF">2016-04-06T08:49:02Z</dcterms:created>
  <dcterms:modified xsi:type="dcterms:W3CDTF">2019-10-13T07:09:31Z</dcterms:modified>
</cp:coreProperties>
</file>