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1"/>
  </p:notesMasterIdLst>
  <p:sldIdLst>
    <p:sldId id="388" r:id="rId2"/>
    <p:sldId id="494" r:id="rId3"/>
    <p:sldId id="535" r:id="rId4"/>
    <p:sldId id="567" r:id="rId5"/>
    <p:sldId id="534" r:id="rId6"/>
    <p:sldId id="536" r:id="rId7"/>
    <p:sldId id="538" r:id="rId8"/>
    <p:sldId id="539" r:id="rId9"/>
    <p:sldId id="545" r:id="rId10"/>
    <p:sldId id="547" r:id="rId11"/>
    <p:sldId id="541" r:id="rId12"/>
    <p:sldId id="568" r:id="rId13"/>
    <p:sldId id="550" r:id="rId14"/>
    <p:sldId id="551" r:id="rId15"/>
    <p:sldId id="553" r:id="rId16"/>
    <p:sldId id="571" r:id="rId17"/>
    <p:sldId id="556" r:id="rId18"/>
    <p:sldId id="560" r:id="rId19"/>
    <p:sldId id="572" r:id="rId20"/>
    <p:sldId id="573" r:id="rId21"/>
    <p:sldId id="574" r:id="rId22"/>
    <p:sldId id="575" r:id="rId23"/>
    <p:sldId id="576" r:id="rId24"/>
    <p:sldId id="577" r:id="rId25"/>
    <p:sldId id="578" r:id="rId26"/>
    <p:sldId id="579" r:id="rId27"/>
    <p:sldId id="580" r:id="rId28"/>
    <p:sldId id="581" r:id="rId29"/>
    <p:sldId id="5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2" autoAdjust="0"/>
    <p:restoredTop sz="75195" autoAdjust="0"/>
  </p:normalViewPr>
  <p:slideViewPr>
    <p:cSldViewPr snapToGrid="0" snapToObjects="1">
      <p:cViewPr>
        <p:scale>
          <a:sx n="94" d="100"/>
          <a:sy n="94" d="100"/>
        </p:scale>
        <p:origin x="-8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E323F-F317-B74C-B415-6F946BD031C4}"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41AECF85-3487-DA42-82F7-771DC828DD5C}">
      <dgm:prSet phldrT="[Text]" custT="1"/>
      <dgm:spPr/>
      <dgm:t>
        <a:bodyPr/>
        <a:lstStyle/>
        <a:p>
          <a:r>
            <a:rPr lang="en-US" sz="1800" b="0" dirty="0" smtClean="0"/>
            <a:t>Do moral judgments purport to describe the world?</a:t>
          </a:r>
          <a:endParaRPr lang="en-US" sz="1800" b="0" dirty="0"/>
        </a:p>
      </dgm:t>
    </dgm:pt>
    <dgm:pt modelId="{5326C0B0-DF5B-CD4C-9760-DDBE4F054F3A}" type="parTrans" cxnId="{662E2282-F098-8B40-9A06-B5CCD9B7DDB5}">
      <dgm:prSet/>
      <dgm:spPr/>
      <dgm:t>
        <a:bodyPr/>
        <a:lstStyle/>
        <a:p>
          <a:endParaRPr lang="en-US"/>
        </a:p>
      </dgm:t>
    </dgm:pt>
    <dgm:pt modelId="{FA924397-25FE-3542-A95C-AD64E18AD64A}" type="sibTrans" cxnId="{662E2282-F098-8B40-9A06-B5CCD9B7DDB5}">
      <dgm:prSet/>
      <dgm:spPr/>
      <dgm:t>
        <a:bodyPr/>
        <a:lstStyle/>
        <a:p>
          <a:endParaRPr lang="en-US"/>
        </a:p>
      </dgm:t>
    </dgm:pt>
    <dgm:pt modelId="{9971AD12-6A43-8F4F-9EA5-6A4C1B4DA48E}" type="asst">
      <dgm:prSet custT="1"/>
      <dgm:spPr/>
      <dgm:t>
        <a:bodyPr/>
        <a:lstStyle/>
        <a:p>
          <a:r>
            <a:rPr lang="en-US" sz="1800" b="0" dirty="0" smtClean="0"/>
            <a:t>Are at least some of them (mind-independently) true and known?</a:t>
          </a:r>
          <a:endParaRPr lang="en-US" sz="1800" b="0" dirty="0"/>
        </a:p>
      </dgm:t>
    </dgm:pt>
    <dgm:pt modelId="{AEEC7596-746B-7343-B7B1-DDFFA46177A8}" type="parTrans" cxnId="{EE42DA90-4E43-C141-8786-688E53A982AC}">
      <dgm:prSet/>
      <dgm:spPr/>
      <dgm:t>
        <a:bodyPr/>
        <a:lstStyle/>
        <a:p>
          <a:endParaRPr lang="en-US"/>
        </a:p>
      </dgm:t>
    </dgm:pt>
    <dgm:pt modelId="{294CFC60-598F-DD43-9F82-EB218C2F7BC5}" type="sibTrans" cxnId="{EE42DA90-4E43-C141-8786-688E53A982AC}">
      <dgm:prSet/>
      <dgm:spPr/>
      <dgm:t>
        <a:bodyPr/>
        <a:lstStyle/>
        <a:p>
          <a:endParaRPr lang="en-US"/>
        </a:p>
      </dgm:t>
    </dgm:pt>
    <dgm:pt modelId="{1C836212-E9FB-6244-B9E5-CE0DB5F5EB76}" type="asst">
      <dgm:prSet custT="1"/>
      <dgm:spPr/>
      <dgm:t>
        <a:bodyPr/>
        <a:lstStyle/>
        <a:p>
          <a:r>
            <a:rPr lang="en-US" sz="1800" b="1" kern="1200" dirty="0" smtClean="0">
              <a:solidFill>
                <a:srgbClr val="0000FF"/>
              </a:solidFill>
              <a:latin typeface="+mn-lt"/>
              <a:ea typeface="+mn-ea"/>
              <a:cs typeface="+mn-cs"/>
            </a:rPr>
            <a:t>Moral realism</a:t>
          </a:r>
          <a:endParaRPr lang="en-US" sz="1800" b="1" kern="1200" dirty="0">
            <a:solidFill>
              <a:srgbClr val="0000FF"/>
            </a:solidFill>
            <a:latin typeface="+mn-lt"/>
            <a:ea typeface="+mn-ea"/>
            <a:cs typeface="+mn-cs"/>
          </a:endParaRPr>
        </a:p>
      </dgm:t>
    </dgm:pt>
    <dgm:pt modelId="{69EAEB37-5E3A-854E-B579-EB1728AD3F9F}" type="parTrans" cxnId="{D876F746-283B-D34D-846D-E711DC4D08C8}">
      <dgm:prSet/>
      <dgm:spPr/>
      <dgm:t>
        <a:bodyPr/>
        <a:lstStyle/>
        <a:p>
          <a:endParaRPr lang="en-US"/>
        </a:p>
      </dgm:t>
    </dgm:pt>
    <dgm:pt modelId="{03C66039-8275-0F49-ACE0-B4846E5B0FBF}" type="sibTrans" cxnId="{D876F746-283B-D34D-846D-E711DC4D08C8}">
      <dgm:prSet/>
      <dgm:spPr/>
      <dgm:t>
        <a:bodyPr/>
        <a:lstStyle/>
        <a:p>
          <a:endParaRPr lang="en-US"/>
        </a:p>
      </dgm:t>
    </dgm:pt>
    <dgm:pt modelId="{2A0EFDF1-12CF-494A-BE36-92B57E5EF710}" type="asst">
      <dgm:prSet custT="1"/>
      <dgm:spPr/>
      <dgm:t>
        <a:bodyPr/>
        <a:lstStyle/>
        <a:p>
          <a:r>
            <a:rPr lang="en-US" sz="1800" b="1" kern="1200" dirty="0" smtClean="0">
              <a:solidFill>
                <a:srgbClr val="0000FF"/>
              </a:solidFill>
              <a:latin typeface="+mn-lt"/>
              <a:ea typeface="+mn-ea"/>
              <a:cs typeface="+mn-cs"/>
            </a:rPr>
            <a:t>Moral error theory</a:t>
          </a:r>
          <a:endParaRPr lang="en-US" sz="1800" b="1" kern="1200" dirty="0">
            <a:solidFill>
              <a:srgbClr val="0000FF"/>
            </a:solidFill>
            <a:latin typeface="+mn-lt"/>
            <a:ea typeface="+mn-ea"/>
            <a:cs typeface="+mn-cs"/>
          </a:endParaRPr>
        </a:p>
      </dgm:t>
    </dgm:pt>
    <dgm:pt modelId="{DBD35968-739B-5641-A2BB-CD5DC842CD77}" type="parTrans" cxnId="{3FBEC11F-286F-BE44-8D51-64EBE7AAD698}">
      <dgm:prSet/>
      <dgm:spPr>
        <a:ln>
          <a:solidFill>
            <a:srgbClr val="FF0000"/>
          </a:solidFill>
        </a:ln>
      </dgm:spPr>
      <dgm:t>
        <a:bodyPr/>
        <a:lstStyle/>
        <a:p>
          <a:endParaRPr lang="en-US"/>
        </a:p>
      </dgm:t>
    </dgm:pt>
    <dgm:pt modelId="{A7F60123-DBE1-9145-8AB9-21AF6585EA1D}" type="sibTrans" cxnId="{3FBEC11F-286F-BE44-8D51-64EBE7AAD698}">
      <dgm:prSet/>
      <dgm:spPr/>
      <dgm:t>
        <a:bodyPr/>
        <a:lstStyle/>
        <a:p>
          <a:endParaRPr lang="en-US"/>
        </a:p>
      </dgm:t>
    </dgm:pt>
    <dgm:pt modelId="{081E8725-0F79-914F-A1FF-EEB9AEF8938C}" type="asst">
      <dgm:prSet custT="1"/>
      <dgm:spPr/>
      <dgm:t>
        <a:bodyPr/>
        <a:lstStyle/>
        <a:p>
          <a:r>
            <a:rPr lang="en-US" sz="1800" b="0" smtClean="0"/>
            <a:t>Are moral facts natural </a:t>
          </a:r>
          <a:r>
            <a:rPr lang="en-US" sz="1800" b="0" dirty="0" smtClean="0"/>
            <a:t>facts?</a:t>
          </a:r>
          <a:endParaRPr lang="en-US" sz="1800" b="0" dirty="0"/>
        </a:p>
      </dgm:t>
    </dgm:pt>
    <dgm:pt modelId="{EC47FD73-2DF9-0544-94AD-12BFCC5BF78B}" type="parTrans" cxnId="{BF085CCA-472D-524D-B12A-C716904645F7}">
      <dgm:prSet/>
      <dgm:spPr/>
      <dgm:t>
        <a:bodyPr/>
        <a:lstStyle/>
        <a:p>
          <a:endParaRPr lang="en-US"/>
        </a:p>
      </dgm:t>
    </dgm:pt>
    <dgm:pt modelId="{AADC22ED-EF3A-F340-AE4C-95BD73CC8A20}" type="sibTrans" cxnId="{BF085CCA-472D-524D-B12A-C716904645F7}">
      <dgm:prSet/>
      <dgm:spPr/>
      <dgm:t>
        <a:bodyPr/>
        <a:lstStyle/>
        <a:p>
          <a:endParaRPr lang="en-US"/>
        </a:p>
      </dgm:t>
    </dgm:pt>
    <dgm:pt modelId="{97E4ABC7-EA34-9445-9F43-363489935ED0}" type="asst">
      <dgm:prSet custT="1"/>
      <dgm:spPr/>
      <dgm:t>
        <a:bodyPr/>
        <a:lstStyle/>
        <a:p>
          <a:r>
            <a:rPr lang="en-US" sz="1800" b="1" kern="1200" dirty="0" smtClean="0">
              <a:solidFill>
                <a:srgbClr val="0000FF"/>
              </a:solidFill>
              <a:latin typeface="+mn-lt"/>
              <a:ea typeface="+mn-ea"/>
              <a:cs typeface="+mn-cs"/>
            </a:rPr>
            <a:t>Naturalism</a:t>
          </a:r>
          <a:endParaRPr lang="en-US" sz="1800" b="1" kern="1200" dirty="0">
            <a:solidFill>
              <a:srgbClr val="0000FF"/>
            </a:solidFill>
            <a:latin typeface="+mn-lt"/>
            <a:ea typeface="+mn-ea"/>
            <a:cs typeface="+mn-cs"/>
          </a:endParaRPr>
        </a:p>
      </dgm:t>
    </dgm:pt>
    <dgm:pt modelId="{7E384FD1-FD95-5C43-810E-67CFFA04B0E1}" type="parTrans" cxnId="{A505434A-3B15-4C4A-BD80-86A1661885D2}">
      <dgm:prSet/>
      <dgm:spPr/>
      <dgm:t>
        <a:bodyPr/>
        <a:lstStyle/>
        <a:p>
          <a:endParaRPr lang="en-US"/>
        </a:p>
      </dgm:t>
    </dgm:pt>
    <dgm:pt modelId="{1FCE0011-F295-3645-A15E-18A6521BBE39}" type="sibTrans" cxnId="{A505434A-3B15-4C4A-BD80-86A1661885D2}">
      <dgm:prSet/>
      <dgm:spPr/>
      <dgm:t>
        <a:bodyPr/>
        <a:lstStyle/>
        <a:p>
          <a:endParaRPr lang="en-US"/>
        </a:p>
      </dgm:t>
    </dgm:pt>
    <dgm:pt modelId="{AEE60F25-E49F-4E49-B2DA-951E600C8FC2}" type="asst">
      <dgm:prSet custT="1"/>
      <dgm:spPr/>
      <dgm:t>
        <a:bodyPr/>
        <a:lstStyle/>
        <a:p>
          <a:r>
            <a:rPr lang="en-US" sz="1800" b="1" kern="1200" dirty="0" smtClean="0">
              <a:solidFill>
                <a:srgbClr val="0000FF"/>
              </a:solidFill>
              <a:latin typeface="+mn-lt"/>
              <a:ea typeface="+mn-ea"/>
              <a:cs typeface="+mn-cs"/>
            </a:rPr>
            <a:t>Non-naturalism</a:t>
          </a:r>
          <a:endParaRPr lang="en-US" sz="1800" b="1" kern="1200" dirty="0">
            <a:solidFill>
              <a:srgbClr val="0000FF"/>
            </a:solidFill>
            <a:latin typeface="+mn-lt"/>
            <a:ea typeface="+mn-ea"/>
            <a:cs typeface="+mn-cs"/>
          </a:endParaRPr>
        </a:p>
      </dgm:t>
    </dgm:pt>
    <dgm:pt modelId="{C783F107-8151-1447-950E-D3153985AC8C}" type="parTrans" cxnId="{374BDDBE-BAD2-5C44-93DC-63C5EC92ADCD}">
      <dgm:prSet/>
      <dgm:spPr>
        <a:ln>
          <a:solidFill>
            <a:srgbClr val="FF0000"/>
          </a:solidFill>
        </a:ln>
      </dgm:spPr>
      <dgm:t>
        <a:bodyPr/>
        <a:lstStyle/>
        <a:p>
          <a:endParaRPr lang="en-US"/>
        </a:p>
      </dgm:t>
    </dgm:pt>
    <dgm:pt modelId="{E411E13B-E302-BF49-821F-88D507920487}" type="sibTrans" cxnId="{374BDDBE-BAD2-5C44-93DC-63C5EC92ADCD}">
      <dgm:prSet/>
      <dgm:spPr/>
      <dgm:t>
        <a:bodyPr/>
        <a:lstStyle/>
        <a:p>
          <a:endParaRPr lang="en-US"/>
        </a:p>
      </dgm:t>
    </dgm:pt>
    <dgm:pt modelId="{09407221-F868-7D46-BE19-037BE9AC4429}" type="asst">
      <dgm:prSet custT="1"/>
      <dgm:spPr/>
      <dgm:t>
        <a:bodyPr/>
        <a:lstStyle/>
        <a:p>
          <a:r>
            <a:rPr lang="en-US" sz="1800" b="1" kern="1200" dirty="0" smtClean="0">
              <a:solidFill>
                <a:srgbClr val="0000FF"/>
              </a:solidFill>
              <a:latin typeface="+mn-lt"/>
              <a:ea typeface="+mn-ea"/>
              <a:cs typeface="+mn-cs"/>
            </a:rPr>
            <a:t>Cognitivism</a:t>
          </a:r>
          <a:endParaRPr lang="en-US" sz="1800" b="1" kern="1200" dirty="0">
            <a:solidFill>
              <a:srgbClr val="0000FF"/>
            </a:solidFill>
            <a:latin typeface="+mn-lt"/>
            <a:ea typeface="+mn-ea"/>
            <a:cs typeface="+mn-cs"/>
          </a:endParaRPr>
        </a:p>
      </dgm:t>
    </dgm:pt>
    <dgm:pt modelId="{06605393-E7DC-8A48-AB2F-39D3B99065E3}" type="parTrans" cxnId="{1ABA07D0-D8A0-F840-A2BC-F0429DA91EFC}">
      <dgm:prSet/>
      <dgm:spPr/>
      <dgm:t>
        <a:bodyPr/>
        <a:lstStyle/>
        <a:p>
          <a:endParaRPr lang="en-US"/>
        </a:p>
      </dgm:t>
    </dgm:pt>
    <dgm:pt modelId="{6D496363-9221-4741-865D-9F442FB7EC88}" type="sibTrans" cxnId="{1ABA07D0-D8A0-F840-A2BC-F0429DA91EFC}">
      <dgm:prSet/>
      <dgm:spPr/>
      <dgm:t>
        <a:bodyPr/>
        <a:lstStyle/>
        <a:p>
          <a:endParaRPr lang="en-US"/>
        </a:p>
      </dgm:t>
    </dgm:pt>
    <dgm:pt modelId="{0569132D-B4C0-D14F-B05F-D87706BECC4D}" type="asst">
      <dgm:prSet custT="1"/>
      <dgm:spPr/>
      <dgm:t>
        <a:bodyPr/>
        <a:lstStyle/>
        <a:p>
          <a:r>
            <a:rPr lang="en-US" sz="1800" b="1" kern="1200" dirty="0" smtClean="0">
              <a:solidFill>
                <a:srgbClr val="0000FF"/>
              </a:solidFill>
              <a:latin typeface="+mn-lt"/>
              <a:ea typeface="+mn-ea"/>
              <a:cs typeface="+mn-cs"/>
            </a:rPr>
            <a:t>Non-cognitivism</a:t>
          </a:r>
          <a:endParaRPr lang="en-US" sz="1800" b="1" kern="1200" dirty="0">
            <a:solidFill>
              <a:srgbClr val="0000FF"/>
            </a:solidFill>
            <a:latin typeface="+mn-lt"/>
            <a:ea typeface="+mn-ea"/>
            <a:cs typeface="+mn-cs"/>
          </a:endParaRPr>
        </a:p>
      </dgm:t>
    </dgm:pt>
    <dgm:pt modelId="{1E24A894-B4DF-014E-B176-96B6292DB88F}" type="sibTrans" cxnId="{0CAE1605-C6CC-4F41-9F20-BEE01B9BFB8F}">
      <dgm:prSet/>
      <dgm:spPr/>
      <dgm:t>
        <a:bodyPr/>
        <a:lstStyle/>
        <a:p>
          <a:endParaRPr lang="en-US"/>
        </a:p>
      </dgm:t>
    </dgm:pt>
    <dgm:pt modelId="{4B341957-F0D8-7744-AB3E-826C8B68EE5F}" type="parTrans" cxnId="{0CAE1605-C6CC-4F41-9F20-BEE01B9BFB8F}">
      <dgm:prSet/>
      <dgm:spPr>
        <a:ln>
          <a:solidFill>
            <a:srgbClr val="FF0000"/>
          </a:solidFill>
        </a:ln>
      </dgm:spPr>
      <dgm:t>
        <a:bodyPr/>
        <a:lstStyle/>
        <a:p>
          <a:endParaRPr lang="en-US"/>
        </a:p>
      </dgm:t>
    </dgm:pt>
    <dgm:pt modelId="{EEB9B4C5-0E7B-3A46-B26C-7B94E8A44822}" type="asst">
      <dgm:prSet custT="1"/>
      <dgm:spPr/>
      <dgm:t>
        <a:bodyPr/>
        <a:lstStyle/>
        <a:p>
          <a:r>
            <a:rPr lang="en-US" sz="1800" b="1" kern="1200" dirty="0" smtClean="0">
              <a:solidFill>
                <a:srgbClr val="0000FF"/>
              </a:solidFill>
              <a:latin typeface="+mn-lt"/>
              <a:ea typeface="+mn-ea"/>
              <a:cs typeface="+mn-cs"/>
            </a:rPr>
            <a:t>Emotivism</a:t>
          </a:r>
          <a:endParaRPr lang="en-US" sz="1800" b="1" kern="1200" dirty="0">
            <a:solidFill>
              <a:srgbClr val="0000FF"/>
            </a:solidFill>
            <a:latin typeface="+mn-lt"/>
            <a:ea typeface="+mn-ea"/>
            <a:cs typeface="+mn-cs"/>
          </a:endParaRPr>
        </a:p>
      </dgm:t>
    </dgm:pt>
    <dgm:pt modelId="{26F47191-5FDD-204F-B14F-3CB61512AFD9}" type="sibTrans" cxnId="{962CBDFA-8331-CE48-AF71-1E3D1F512AA7}">
      <dgm:prSet/>
      <dgm:spPr/>
      <dgm:t>
        <a:bodyPr/>
        <a:lstStyle/>
        <a:p>
          <a:endParaRPr lang="en-US"/>
        </a:p>
      </dgm:t>
    </dgm:pt>
    <dgm:pt modelId="{76091C1E-C6E8-504A-B71F-D5A338A68626}" type="parTrans" cxnId="{962CBDFA-8331-CE48-AF71-1E3D1F512AA7}">
      <dgm:prSet/>
      <dgm:spPr/>
      <dgm:t>
        <a:bodyPr/>
        <a:lstStyle/>
        <a:p>
          <a:endParaRPr lang="en-US"/>
        </a:p>
      </dgm:t>
    </dgm:pt>
    <dgm:pt modelId="{6BFCE6BC-FAA0-CB41-B573-D3E90578F1D8}" type="asst">
      <dgm:prSet custT="1"/>
      <dgm:spPr/>
      <dgm:t>
        <a:bodyPr/>
        <a:lstStyle/>
        <a:p>
          <a:r>
            <a:rPr lang="en-US" sz="1800" b="0" dirty="0" smtClean="0"/>
            <a:t>Should we continue using moral sentences?</a:t>
          </a:r>
          <a:endParaRPr lang="en-US" sz="1800" b="0" dirty="0"/>
        </a:p>
      </dgm:t>
    </dgm:pt>
    <dgm:pt modelId="{1DD2B3A9-77E0-1645-A33B-2D22C5D73C5B}" type="parTrans" cxnId="{EECA3BEA-D218-5249-AB7F-03BA7C82970D}">
      <dgm:prSet/>
      <dgm:spPr/>
      <dgm:t>
        <a:bodyPr/>
        <a:lstStyle/>
        <a:p>
          <a:endParaRPr lang="en-US"/>
        </a:p>
      </dgm:t>
    </dgm:pt>
    <dgm:pt modelId="{2B7FC7D7-1BEC-C642-A54B-BB12B4C0DD82}" type="sibTrans" cxnId="{EECA3BEA-D218-5249-AB7F-03BA7C82970D}">
      <dgm:prSet/>
      <dgm:spPr/>
      <dgm:t>
        <a:bodyPr/>
        <a:lstStyle/>
        <a:p>
          <a:endParaRPr lang="en-US"/>
        </a:p>
      </dgm:t>
    </dgm:pt>
    <dgm:pt modelId="{45840E4C-3B47-E147-B5AB-20348E14FD43}" type="asst">
      <dgm:prSet custT="1"/>
      <dgm:spPr/>
      <dgm:t>
        <a:bodyPr/>
        <a:lstStyle/>
        <a:p>
          <a:r>
            <a:rPr lang="en-US" sz="1800" b="1" kern="1200" dirty="0" smtClean="0">
              <a:solidFill>
                <a:srgbClr val="0000FF"/>
              </a:solidFill>
              <a:latin typeface="+mn-lt"/>
              <a:ea typeface="+mn-ea"/>
              <a:cs typeface="+mn-cs"/>
            </a:rPr>
            <a:t>Fictionalism</a:t>
          </a:r>
          <a:endParaRPr lang="en-US" sz="1800" b="1" kern="1200" dirty="0">
            <a:solidFill>
              <a:srgbClr val="0000FF"/>
            </a:solidFill>
            <a:latin typeface="+mn-lt"/>
            <a:ea typeface="+mn-ea"/>
            <a:cs typeface="+mn-cs"/>
          </a:endParaRPr>
        </a:p>
      </dgm:t>
    </dgm:pt>
    <dgm:pt modelId="{C69C06BC-5E8F-924D-A1A1-7471A8B5D67E}" type="parTrans" cxnId="{405B1D39-5615-6B41-8FFA-95D56B3CF79B}">
      <dgm:prSet/>
      <dgm:spPr/>
      <dgm:t>
        <a:bodyPr/>
        <a:lstStyle/>
        <a:p>
          <a:endParaRPr lang="en-US"/>
        </a:p>
      </dgm:t>
    </dgm:pt>
    <dgm:pt modelId="{6827F748-4588-054A-B624-8BF671EC70DE}" type="sibTrans" cxnId="{405B1D39-5615-6B41-8FFA-95D56B3CF79B}">
      <dgm:prSet/>
      <dgm:spPr/>
      <dgm:t>
        <a:bodyPr/>
        <a:lstStyle/>
        <a:p>
          <a:endParaRPr lang="en-US"/>
        </a:p>
      </dgm:t>
    </dgm:pt>
    <dgm:pt modelId="{68B7B638-7C80-E042-A12F-F912FF38935E}" type="asst">
      <dgm:prSet custT="1"/>
      <dgm:spPr/>
      <dgm:t>
        <a:bodyPr/>
        <a:lstStyle/>
        <a:p>
          <a:r>
            <a:rPr lang="en-US" sz="1800" b="1" kern="1200" dirty="0" smtClean="0">
              <a:solidFill>
                <a:srgbClr val="0000FF"/>
              </a:solidFill>
              <a:latin typeface="+mn-lt"/>
              <a:ea typeface="+mn-ea"/>
              <a:cs typeface="+mn-cs"/>
            </a:rPr>
            <a:t>Eliminativism</a:t>
          </a:r>
          <a:endParaRPr lang="en-US" sz="1800" b="1" kern="1200" dirty="0">
            <a:solidFill>
              <a:srgbClr val="0000FF"/>
            </a:solidFill>
            <a:latin typeface="+mn-lt"/>
            <a:ea typeface="+mn-ea"/>
            <a:cs typeface="+mn-cs"/>
          </a:endParaRPr>
        </a:p>
      </dgm:t>
    </dgm:pt>
    <dgm:pt modelId="{4BDDA912-10A1-A24E-8A9E-A597A024EBF9}" type="sibTrans" cxnId="{05E4030A-4B4E-CA4E-BF51-66DDF37DDE02}">
      <dgm:prSet/>
      <dgm:spPr/>
      <dgm:t>
        <a:bodyPr/>
        <a:lstStyle/>
        <a:p>
          <a:endParaRPr lang="en-US"/>
        </a:p>
      </dgm:t>
    </dgm:pt>
    <dgm:pt modelId="{2286E67E-C8F3-3743-9D23-E1AA99164E72}" type="parTrans" cxnId="{05E4030A-4B4E-CA4E-BF51-66DDF37DDE02}">
      <dgm:prSet/>
      <dgm:spPr>
        <a:ln>
          <a:solidFill>
            <a:srgbClr val="FF0000"/>
          </a:solidFill>
        </a:ln>
      </dgm:spPr>
      <dgm:t>
        <a:bodyPr/>
        <a:lstStyle/>
        <a:p>
          <a:endParaRPr lang="en-US"/>
        </a:p>
      </dgm:t>
    </dgm:pt>
    <dgm:pt modelId="{77AA8D4C-7524-FD40-B8A9-698F12EF9866}" type="pres">
      <dgm:prSet presAssocID="{C83E323F-F317-B74C-B415-6F946BD031C4}" presName="hierChild1" presStyleCnt="0">
        <dgm:presLayoutVars>
          <dgm:chPref val="1"/>
          <dgm:dir/>
          <dgm:animOne val="branch"/>
          <dgm:animLvl val="lvl"/>
          <dgm:resizeHandles/>
        </dgm:presLayoutVars>
      </dgm:prSet>
      <dgm:spPr/>
      <dgm:t>
        <a:bodyPr/>
        <a:lstStyle/>
        <a:p>
          <a:endParaRPr lang="en-US"/>
        </a:p>
      </dgm:t>
    </dgm:pt>
    <dgm:pt modelId="{CFE068BD-8474-1841-89DF-1EA2AD8438DC}" type="pres">
      <dgm:prSet presAssocID="{41AECF85-3487-DA42-82F7-771DC828DD5C}" presName="hierRoot1" presStyleCnt="0"/>
      <dgm:spPr/>
    </dgm:pt>
    <dgm:pt modelId="{3C47589E-42D3-2440-A71C-35DCA8E9CFA6}" type="pres">
      <dgm:prSet presAssocID="{41AECF85-3487-DA42-82F7-771DC828DD5C}" presName="composite" presStyleCnt="0"/>
      <dgm:spPr/>
    </dgm:pt>
    <dgm:pt modelId="{1DC970C1-C403-5240-B22F-5A99F8354270}" type="pres">
      <dgm:prSet presAssocID="{41AECF85-3487-DA42-82F7-771DC828DD5C}" presName="background" presStyleLbl="node0" presStyleIdx="0" presStyleCnt="1"/>
      <dgm:spPr/>
    </dgm:pt>
    <dgm:pt modelId="{B8585332-2DE4-3147-A635-124B4DB9F1FD}" type="pres">
      <dgm:prSet presAssocID="{41AECF85-3487-DA42-82F7-771DC828DD5C}" presName="text" presStyleLbl="fgAcc0" presStyleIdx="0" presStyleCnt="1" custScaleX="204007" custLinFactNeighborX="19120" custLinFactNeighborY="-17076">
        <dgm:presLayoutVars>
          <dgm:chPref val="3"/>
        </dgm:presLayoutVars>
      </dgm:prSet>
      <dgm:spPr/>
      <dgm:t>
        <a:bodyPr/>
        <a:lstStyle/>
        <a:p>
          <a:endParaRPr lang="en-US"/>
        </a:p>
      </dgm:t>
    </dgm:pt>
    <dgm:pt modelId="{773F5A22-2639-0F45-AF99-D8CF3AE9EADC}" type="pres">
      <dgm:prSet presAssocID="{41AECF85-3487-DA42-82F7-771DC828DD5C}" presName="hierChild2" presStyleCnt="0"/>
      <dgm:spPr/>
    </dgm:pt>
    <dgm:pt modelId="{8B6E1549-6884-A54F-82A8-018092CC6040}" type="pres">
      <dgm:prSet presAssocID="{06605393-E7DC-8A48-AB2F-39D3B99065E3}" presName="Name10" presStyleLbl="parChTrans1D2" presStyleIdx="0" presStyleCnt="2"/>
      <dgm:spPr/>
      <dgm:t>
        <a:bodyPr/>
        <a:lstStyle/>
        <a:p>
          <a:endParaRPr lang="en-US"/>
        </a:p>
      </dgm:t>
    </dgm:pt>
    <dgm:pt modelId="{D325DFF1-C626-C143-8C62-B2E5CA693318}" type="pres">
      <dgm:prSet presAssocID="{09407221-F868-7D46-BE19-037BE9AC4429}" presName="hierRoot2" presStyleCnt="0"/>
      <dgm:spPr/>
    </dgm:pt>
    <dgm:pt modelId="{063E6745-8C10-5149-A2A1-A04F6E82B77E}" type="pres">
      <dgm:prSet presAssocID="{09407221-F868-7D46-BE19-037BE9AC4429}" presName="composite2" presStyleCnt="0"/>
      <dgm:spPr/>
    </dgm:pt>
    <dgm:pt modelId="{65173241-F040-5940-AAA7-3EA119D6DB6D}" type="pres">
      <dgm:prSet presAssocID="{09407221-F868-7D46-BE19-037BE9AC4429}" presName="background2" presStyleLbl="asst1" presStyleIdx="0" presStyleCnt="12"/>
      <dgm:spPr/>
    </dgm:pt>
    <dgm:pt modelId="{0E3272CE-5243-604E-AAD2-ECB8F7CEEEC0}" type="pres">
      <dgm:prSet presAssocID="{09407221-F868-7D46-BE19-037BE9AC4429}" presName="text2" presStyleLbl="fgAcc2" presStyleIdx="0" presStyleCnt="2" custScaleX="131899" custLinFactNeighborX="-6554" custLinFactNeighborY="-9284">
        <dgm:presLayoutVars>
          <dgm:chPref val="3"/>
        </dgm:presLayoutVars>
      </dgm:prSet>
      <dgm:spPr/>
      <dgm:t>
        <a:bodyPr/>
        <a:lstStyle/>
        <a:p>
          <a:endParaRPr lang="en-US"/>
        </a:p>
      </dgm:t>
    </dgm:pt>
    <dgm:pt modelId="{5CAB4AC8-BB20-E848-B0D4-416B1BE641B5}" type="pres">
      <dgm:prSet presAssocID="{09407221-F868-7D46-BE19-037BE9AC4429}" presName="hierChild3" presStyleCnt="0"/>
      <dgm:spPr/>
    </dgm:pt>
    <dgm:pt modelId="{0B030F32-AB87-2540-86A1-1C742A42CDEC}" type="pres">
      <dgm:prSet presAssocID="{AEEC7596-746B-7343-B7B1-DDFFA46177A8}" presName="Name17" presStyleLbl="parChTrans1D3" presStyleIdx="0" presStyleCnt="2"/>
      <dgm:spPr/>
      <dgm:t>
        <a:bodyPr/>
        <a:lstStyle/>
        <a:p>
          <a:endParaRPr lang="en-US"/>
        </a:p>
      </dgm:t>
    </dgm:pt>
    <dgm:pt modelId="{17BFF778-82B8-9840-ACD8-DD44F37B17A3}" type="pres">
      <dgm:prSet presAssocID="{9971AD12-6A43-8F4F-9EA5-6A4C1B4DA48E}" presName="hierRoot3" presStyleCnt="0"/>
      <dgm:spPr/>
    </dgm:pt>
    <dgm:pt modelId="{85FB92C7-E08E-134D-913A-0205B12C5B02}" type="pres">
      <dgm:prSet presAssocID="{9971AD12-6A43-8F4F-9EA5-6A4C1B4DA48E}" presName="composite3" presStyleCnt="0"/>
      <dgm:spPr/>
    </dgm:pt>
    <dgm:pt modelId="{28DE3361-DDA4-B24D-BD2C-2ACD70904946}" type="pres">
      <dgm:prSet presAssocID="{9971AD12-6A43-8F4F-9EA5-6A4C1B4DA48E}" presName="background3" presStyleLbl="asst1" presStyleIdx="1" presStyleCnt="12"/>
      <dgm:spPr/>
    </dgm:pt>
    <dgm:pt modelId="{2F26E36E-E02C-3748-BB14-34003F38CCFD}" type="pres">
      <dgm:prSet presAssocID="{9971AD12-6A43-8F4F-9EA5-6A4C1B4DA48E}" presName="text3" presStyleLbl="fgAcc3" presStyleIdx="0" presStyleCnt="2" custScaleX="303041" custLinFactNeighborX="-6554" custLinFactNeighborY="-15289">
        <dgm:presLayoutVars>
          <dgm:chPref val="3"/>
        </dgm:presLayoutVars>
      </dgm:prSet>
      <dgm:spPr/>
      <dgm:t>
        <a:bodyPr/>
        <a:lstStyle/>
        <a:p>
          <a:endParaRPr lang="en-US"/>
        </a:p>
      </dgm:t>
    </dgm:pt>
    <dgm:pt modelId="{E4B6BBB7-D2BE-5646-BBEF-B1EE04703C2E}" type="pres">
      <dgm:prSet presAssocID="{9971AD12-6A43-8F4F-9EA5-6A4C1B4DA48E}" presName="hierChild4" presStyleCnt="0"/>
      <dgm:spPr/>
    </dgm:pt>
    <dgm:pt modelId="{C4F56546-DD8C-BC41-95CF-95940FD2DD33}" type="pres">
      <dgm:prSet presAssocID="{69EAEB37-5E3A-854E-B579-EB1728AD3F9F}" presName="Name23" presStyleLbl="parChTrans1D4" presStyleIdx="0" presStyleCnt="8"/>
      <dgm:spPr/>
      <dgm:t>
        <a:bodyPr/>
        <a:lstStyle/>
        <a:p>
          <a:endParaRPr lang="en-US"/>
        </a:p>
      </dgm:t>
    </dgm:pt>
    <dgm:pt modelId="{E7370D20-C7D0-5443-8C22-8FED3750D56D}" type="pres">
      <dgm:prSet presAssocID="{1C836212-E9FB-6244-B9E5-CE0DB5F5EB76}" presName="hierRoot4" presStyleCnt="0"/>
      <dgm:spPr/>
    </dgm:pt>
    <dgm:pt modelId="{E1CAC602-A18E-A144-B2DB-0FB061665CAA}" type="pres">
      <dgm:prSet presAssocID="{1C836212-E9FB-6244-B9E5-CE0DB5F5EB76}" presName="composite4" presStyleCnt="0"/>
      <dgm:spPr/>
    </dgm:pt>
    <dgm:pt modelId="{72A70946-2FA4-5D4D-A9D1-CA2E82C9D11D}" type="pres">
      <dgm:prSet presAssocID="{1C836212-E9FB-6244-B9E5-CE0DB5F5EB76}" presName="background4" presStyleLbl="asst1" presStyleIdx="2" presStyleCnt="12"/>
      <dgm:spPr/>
    </dgm:pt>
    <dgm:pt modelId="{28C8282F-A5F0-464E-9C92-72BB3FD87CED}" type="pres">
      <dgm:prSet presAssocID="{1C836212-E9FB-6244-B9E5-CE0DB5F5EB76}" presName="text4" presStyleLbl="fgAcc4" presStyleIdx="0" presStyleCnt="8" custScaleX="150925" custLinFactNeighborX="4734" custLinFactNeighborY="-11712">
        <dgm:presLayoutVars>
          <dgm:chPref val="3"/>
        </dgm:presLayoutVars>
      </dgm:prSet>
      <dgm:spPr/>
      <dgm:t>
        <a:bodyPr/>
        <a:lstStyle/>
        <a:p>
          <a:endParaRPr lang="en-US"/>
        </a:p>
      </dgm:t>
    </dgm:pt>
    <dgm:pt modelId="{3BE4308B-3045-AC45-B9D0-DE4FDB6F1BCF}" type="pres">
      <dgm:prSet presAssocID="{1C836212-E9FB-6244-B9E5-CE0DB5F5EB76}" presName="hierChild5" presStyleCnt="0"/>
      <dgm:spPr/>
    </dgm:pt>
    <dgm:pt modelId="{DB352BE4-D73C-4646-BCA3-6E7BD54E66CA}" type="pres">
      <dgm:prSet presAssocID="{EC47FD73-2DF9-0544-94AD-12BFCC5BF78B}" presName="Name23" presStyleLbl="parChTrans1D4" presStyleIdx="1" presStyleCnt="8"/>
      <dgm:spPr/>
      <dgm:t>
        <a:bodyPr/>
        <a:lstStyle/>
        <a:p>
          <a:endParaRPr lang="en-US"/>
        </a:p>
      </dgm:t>
    </dgm:pt>
    <dgm:pt modelId="{1C08558C-1939-0344-A38B-A32EE3A089B6}" type="pres">
      <dgm:prSet presAssocID="{081E8725-0F79-914F-A1FF-EEB9AEF8938C}" presName="hierRoot4" presStyleCnt="0"/>
      <dgm:spPr/>
    </dgm:pt>
    <dgm:pt modelId="{40BB11A8-897C-A74F-93F1-C52135B22761}" type="pres">
      <dgm:prSet presAssocID="{081E8725-0F79-914F-A1FF-EEB9AEF8938C}" presName="composite4" presStyleCnt="0"/>
      <dgm:spPr/>
    </dgm:pt>
    <dgm:pt modelId="{4D7F1486-F67C-804C-953A-6E73073CCCB3}" type="pres">
      <dgm:prSet presAssocID="{081E8725-0F79-914F-A1FF-EEB9AEF8938C}" presName="background4" presStyleLbl="asst1" presStyleIdx="3" presStyleCnt="12"/>
      <dgm:spPr/>
    </dgm:pt>
    <dgm:pt modelId="{03626E65-9575-4F46-90FB-10CE38378A5E}" type="pres">
      <dgm:prSet presAssocID="{081E8725-0F79-914F-A1FF-EEB9AEF8938C}" presName="text4" presStyleLbl="fgAcc4" presStyleIdx="1" presStyleCnt="8" custScaleX="296687" custLinFactNeighborX="-33120" custLinFactNeighborY="-20096">
        <dgm:presLayoutVars>
          <dgm:chPref val="3"/>
        </dgm:presLayoutVars>
      </dgm:prSet>
      <dgm:spPr/>
      <dgm:t>
        <a:bodyPr/>
        <a:lstStyle/>
        <a:p>
          <a:endParaRPr lang="en-US"/>
        </a:p>
      </dgm:t>
    </dgm:pt>
    <dgm:pt modelId="{51A33ECF-E61C-9E44-989F-B874E75AD4B6}" type="pres">
      <dgm:prSet presAssocID="{081E8725-0F79-914F-A1FF-EEB9AEF8938C}" presName="hierChild5" presStyleCnt="0"/>
      <dgm:spPr/>
    </dgm:pt>
    <dgm:pt modelId="{32C04B76-66FE-C946-B731-35F6F76CEDFE}" type="pres">
      <dgm:prSet presAssocID="{7E384FD1-FD95-5C43-810E-67CFFA04B0E1}" presName="Name23" presStyleLbl="parChTrans1D4" presStyleIdx="2" presStyleCnt="8"/>
      <dgm:spPr/>
      <dgm:t>
        <a:bodyPr/>
        <a:lstStyle/>
        <a:p>
          <a:endParaRPr lang="en-US"/>
        </a:p>
      </dgm:t>
    </dgm:pt>
    <dgm:pt modelId="{A4A07C5C-FD91-BC41-BFE9-05A61B54BF17}" type="pres">
      <dgm:prSet presAssocID="{97E4ABC7-EA34-9445-9F43-363489935ED0}" presName="hierRoot4" presStyleCnt="0"/>
      <dgm:spPr/>
    </dgm:pt>
    <dgm:pt modelId="{9C571BED-335C-524B-BC9D-D5B4DF691DC5}" type="pres">
      <dgm:prSet presAssocID="{97E4ABC7-EA34-9445-9F43-363489935ED0}" presName="composite4" presStyleCnt="0"/>
      <dgm:spPr/>
    </dgm:pt>
    <dgm:pt modelId="{9BDA63AC-9916-4547-9293-C1B0FA3F28F9}" type="pres">
      <dgm:prSet presAssocID="{97E4ABC7-EA34-9445-9F43-363489935ED0}" presName="background4" presStyleLbl="asst1" presStyleIdx="4" presStyleCnt="12"/>
      <dgm:spPr/>
    </dgm:pt>
    <dgm:pt modelId="{50B13F81-9853-D64F-97C4-2DA616D233B2}" type="pres">
      <dgm:prSet presAssocID="{97E4ABC7-EA34-9445-9F43-363489935ED0}" presName="text4" presStyleLbl="fgAcc4" presStyleIdx="2" presStyleCnt="8" custScaleX="119786" custLinFactNeighborX="-22973" custLinFactNeighborY="-16090">
        <dgm:presLayoutVars>
          <dgm:chPref val="3"/>
        </dgm:presLayoutVars>
      </dgm:prSet>
      <dgm:spPr/>
      <dgm:t>
        <a:bodyPr/>
        <a:lstStyle/>
        <a:p>
          <a:endParaRPr lang="en-US"/>
        </a:p>
      </dgm:t>
    </dgm:pt>
    <dgm:pt modelId="{03B429E6-B706-C549-8BE1-C26EC1AC9929}" type="pres">
      <dgm:prSet presAssocID="{97E4ABC7-EA34-9445-9F43-363489935ED0}" presName="hierChild5" presStyleCnt="0"/>
      <dgm:spPr/>
    </dgm:pt>
    <dgm:pt modelId="{81EBD99A-842C-5B4C-AA4A-FF3D322D1E45}" type="pres">
      <dgm:prSet presAssocID="{C783F107-8151-1447-950E-D3153985AC8C}" presName="Name23" presStyleLbl="parChTrans1D4" presStyleIdx="3" presStyleCnt="8"/>
      <dgm:spPr/>
      <dgm:t>
        <a:bodyPr/>
        <a:lstStyle/>
        <a:p>
          <a:endParaRPr lang="en-US"/>
        </a:p>
      </dgm:t>
    </dgm:pt>
    <dgm:pt modelId="{43D29922-7BDC-5A4D-9D44-6C2ED71D44D4}" type="pres">
      <dgm:prSet presAssocID="{AEE60F25-E49F-4E49-B2DA-951E600C8FC2}" presName="hierRoot4" presStyleCnt="0"/>
      <dgm:spPr/>
    </dgm:pt>
    <dgm:pt modelId="{C0FA46F4-B239-4146-9151-CCE5D8DE6528}" type="pres">
      <dgm:prSet presAssocID="{AEE60F25-E49F-4E49-B2DA-951E600C8FC2}" presName="composite4" presStyleCnt="0"/>
      <dgm:spPr/>
    </dgm:pt>
    <dgm:pt modelId="{E6B3CD18-A5DE-C948-89EE-F422ADF1372A}" type="pres">
      <dgm:prSet presAssocID="{AEE60F25-E49F-4E49-B2DA-951E600C8FC2}" presName="background4" presStyleLbl="asst1" presStyleIdx="5" presStyleCnt="12"/>
      <dgm:spPr/>
    </dgm:pt>
    <dgm:pt modelId="{CD0B5EDB-FB16-AB4E-9A68-470C2E64A309}" type="pres">
      <dgm:prSet presAssocID="{AEE60F25-E49F-4E49-B2DA-951E600C8FC2}" presName="text4" presStyleLbl="fgAcc4" presStyleIdx="3" presStyleCnt="8" custScaleX="169382" custLinFactNeighborX="-20865" custLinFactNeighborY="-17750">
        <dgm:presLayoutVars>
          <dgm:chPref val="3"/>
        </dgm:presLayoutVars>
      </dgm:prSet>
      <dgm:spPr/>
      <dgm:t>
        <a:bodyPr/>
        <a:lstStyle/>
        <a:p>
          <a:endParaRPr lang="en-US"/>
        </a:p>
      </dgm:t>
    </dgm:pt>
    <dgm:pt modelId="{D872F27E-FED6-614C-B9A8-4E0179F81D79}" type="pres">
      <dgm:prSet presAssocID="{AEE60F25-E49F-4E49-B2DA-951E600C8FC2}" presName="hierChild5" presStyleCnt="0"/>
      <dgm:spPr/>
    </dgm:pt>
    <dgm:pt modelId="{856D6D9A-2F3A-A149-8BF4-38564C6D273D}" type="pres">
      <dgm:prSet presAssocID="{DBD35968-739B-5641-A2BB-CD5DC842CD77}" presName="Name23" presStyleLbl="parChTrans1D4" presStyleIdx="4" presStyleCnt="8"/>
      <dgm:spPr/>
      <dgm:t>
        <a:bodyPr/>
        <a:lstStyle/>
        <a:p>
          <a:endParaRPr lang="en-US"/>
        </a:p>
      </dgm:t>
    </dgm:pt>
    <dgm:pt modelId="{227B3D1B-76BE-4B4B-9FE9-5BC3D650A063}" type="pres">
      <dgm:prSet presAssocID="{2A0EFDF1-12CF-494A-BE36-92B57E5EF710}" presName="hierRoot4" presStyleCnt="0"/>
      <dgm:spPr/>
    </dgm:pt>
    <dgm:pt modelId="{BEDDE933-025B-5444-BDC9-83F740172704}" type="pres">
      <dgm:prSet presAssocID="{2A0EFDF1-12CF-494A-BE36-92B57E5EF710}" presName="composite4" presStyleCnt="0"/>
      <dgm:spPr/>
    </dgm:pt>
    <dgm:pt modelId="{DEB04E5C-0A09-3745-BB0E-BABFD3D51E5E}" type="pres">
      <dgm:prSet presAssocID="{2A0EFDF1-12CF-494A-BE36-92B57E5EF710}" presName="background4" presStyleLbl="asst1" presStyleIdx="6" presStyleCnt="12"/>
      <dgm:spPr/>
    </dgm:pt>
    <dgm:pt modelId="{78A3238C-33E9-EE46-A25A-3DB16A9B4694}" type="pres">
      <dgm:prSet presAssocID="{2A0EFDF1-12CF-494A-BE36-92B57E5EF710}" presName="text4" presStyleLbl="fgAcc4" presStyleIdx="4" presStyleCnt="8" custScaleX="221961" custLinFactNeighborX="2842" custLinFactNeighborY="-14193">
        <dgm:presLayoutVars>
          <dgm:chPref val="3"/>
        </dgm:presLayoutVars>
      </dgm:prSet>
      <dgm:spPr/>
      <dgm:t>
        <a:bodyPr/>
        <a:lstStyle/>
        <a:p>
          <a:endParaRPr lang="en-US"/>
        </a:p>
      </dgm:t>
    </dgm:pt>
    <dgm:pt modelId="{00640EA8-6266-E346-B885-C129245DB66A}" type="pres">
      <dgm:prSet presAssocID="{2A0EFDF1-12CF-494A-BE36-92B57E5EF710}" presName="hierChild5" presStyleCnt="0"/>
      <dgm:spPr/>
    </dgm:pt>
    <dgm:pt modelId="{8F59017B-EC1F-8844-BD27-6B7D26DE5A1C}" type="pres">
      <dgm:prSet presAssocID="{1DD2B3A9-77E0-1645-A33B-2D22C5D73C5B}" presName="Name23" presStyleLbl="parChTrans1D4" presStyleIdx="5" presStyleCnt="8"/>
      <dgm:spPr/>
      <dgm:t>
        <a:bodyPr/>
        <a:lstStyle/>
        <a:p>
          <a:endParaRPr lang="en-US"/>
        </a:p>
      </dgm:t>
    </dgm:pt>
    <dgm:pt modelId="{32AF03AE-8CB9-9240-B27C-5C7E2AF3638B}" type="pres">
      <dgm:prSet presAssocID="{6BFCE6BC-FAA0-CB41-B573-D3E90578F1D8}" presName="hierRoot4" presStyleCnt="0"/>
      <dgm:spPr/>
    </dgm:pt>
    <dgm:pt modelId="{9E80FEFC-2BA6-BF4B-A75E-93D695641377}" type="pres">
      <dgm:prSet presAssocID="{6BFCE6BC-FAA0-CB41-B573-D3E90578F1D8}" presName="composite4" presStyleCnt="0"/>
      <dgm:spPr/>
    </dgm:pt>
    <dgm:pt modelId="{D68326EA-1172-9940-9B77-50114893F0D1}" type="pres">
      <dgm:prSet presAssocID="{6BFCE6BC-FAA0-CB41-B573-D3E90578F1D8}" presName="background4" presStyleLbl="asst1" presStyleIdx="7" presStyleCnt="12"/>
      <dgm:spPr/>
    </dgm:pt>
    <dgm:pt modelId="{960103BD-E4E5-F443-A37C-8AF3AA6E9F04}" type="pres">
      <dgm:prSet presAssocID="{6BFCE6BC-FAA0-CB41-B573-D3E90578F1D8}" presName="text4" presStyleLbl="fgAcc4" presStyleIdx="5" presStyleCnt="8" custScaleX="241464" custLinFactNeighborX="48920" custLinFactNeighborY="-18353">
        <dgm:presLayoutVars>
          <dgm:chPref val="3"/>
        </dgm:presLayoutVars>
      </dgm:prSet>
      <dgm:spPr/>
      <dgm:t>
        <a:bodyPr/>
        <a:lstStyle/>
        <a:p>
          <a:endParaRPr lang="en-US"/>
        </a:p>
      </dgm:t>
    </dgm:pt>
    <dgm:pt modelId="{DE1F234A-B63B-DE47-AB2F-5199AEB8F087}" type="pres">
      <dgm:prSet presAssocID="{6BFCE6BC-FAA0-CB41-B573-D3E90578F1D8}" presName="hierChild5" presStyleCnt="0"/>
      <dgm:spPr/>
    </dgm:pt>
    <dgm:pt modelId="{502A9421-B67E-AC41-A872-2943A4A5E094}" type="pres">
      <dgm:prSet presAssocID="{C69C06BC-5E8F-924D-A1A1-7471A8B5D67E}" presName="Name23" presStyleLbl="parChTrans1D4" presStyleIdx="6" presStyleCnt="8"/>
      <dgm:spPr/>
      <dgm:t>
        <a:bodyPr/>
        <a:lstStyle/>
        <a:p>
          <a:endParaRPr lang="en-US"/>
        </a:p>
      </dgm:t>
    </dgm:pt>
    <dgm:pt modelId="{E5F0ABA0-1D81-6B41-9470-0211E161CD0F}" type="pres">
      <dgm:prSet presAssocID="{45840E4C-3B47-E147-B5AB-20348E14FD43}" presName="hierRoot4" presStyleCnt="0"/>
      <dgm:spPr/>
    </dgm:pt>
    <dgm:pt modelId="{BA9BA786-9F2D-D246-A747-174B3B3E7894}" type="pres">
      <dgm:prSet presAssocID="{45840E4C-3B47-E147-B5AB-20348E14FD43}" presName="composite4" presStyleCnt="0"/>
      <dgm:spPr/>
    </dgm:pt>
    <dgm:pt modelId="{5984E490-2B5F-AF42-96FE-CA732306C3E8}" type="pres">
      <dgm:prSet presAssocID="{45840E4C-3B47-E147-B5AB-20348E14FD43}" presName="background4" presStyleLbl="asst1" presStyleIdx="8" presStyleCnt="12"/>
      <dgm:spPr/>
    </dgm:pt>
    <dgm:pt modelId="{D859DEA2-A828-284F-867C-8C646C1FA72E}" type="pres">
      <dgm:prSet presAssocID="{45840E4C-3B47-E147-B5AB-20348E14FD43}" presName="text4" presStyleLbl="fgAcc4" presStyleIdx="6" presStyleCnt="8" custScaleX="143261" custLinFactNeighborX="48920" custLinFactNeighborY="-18353">
        <dgm:presLayoutVars>
          <dgm:chPref val="3"/>
        </dgm:presLayoutVars>
      </dgm:prSet>
      <dgm:spPr/>
      <dgm:t>
        <a:bodyPr/>
        <a:lstStyle/>
        <a:p>
          <a:endParaRPr lang="en-US"/>
        </a:p>
      </dgm:t>
    </dgm:pt>
    <dgm:pt modelId="{7227FBB3-7060-5847-903B-25AF54257EC2}" type="pres">
      <dgm:prSet presAssocID="{45840E4C-3B47-E147-B5AB-20348E14FD43}" presName="hierChild5" presStyleCnt="0"/>
      <dgm:spPr/>
    </dgm:pt>
    <dgm:pt modelId="{83E4836E-816F-AD4F-8763-8998E6AC338D}" type="pres">
      <dgm:prSet presAssocID="{2286E67E-C8F3-3743-9D23-E1AA99164E72}" presName="Name23" presStyleLbl="parChTrans1D4" presStyleIdx="7" presStyleCnt="8"/>
      <dgm:spPr/>
      <dgm:t>
        <a:bodyPr/>
        <a:lstStyle/>
        <a:p>
          <a:endParaRPr lang="en-US"/>
        </a:p>
      </dgm:t>
    </dgm:pt>
    <dgm:pt modelId="{34C56896-3F76-6C48-BD69-E673D4A1201D}" type="pres">
      <dgm:prSet presAssocID="{68B7B638-7C80-E042-A12F-F912FF38935E}" presName="hierRoot4" presStyleCnt="0"/>
      <dgm:spPr/>
    </dgm:pt>
    <dgm:pt modelId="{E7C879B2-9E56-C444-B499-4D637A922260}" type="pres">
      <dgm:prSet presAssocID="{68B7B638-7C80-E042-A12F-F912FF38935E}" presName="composite4" presStyleCnt="0"/>
      <dgm:spPr/>
    </dgm:pt>
    <dgm:pt modelId="{CA873D66-EAFA-AF4E-978B-1B81A27E6E85}" type="pres">
      <dgm:prSet presAssocID="{68B7B638-7C80-E042-A12F-F912FF38935E}" presName="background4" presStyleLbl="asst1" presStyleIdx="9" presStyleCnt="12"/>
      <dgm:spPr/>
    </dgm:pt>
    <dgm:pt modelId="{7647B88A-052C-1F4F-94A0-FCE1884D72DE}" type="pres">
      <dgm:prSet presAssocID="{68B7B638-7C80-E042-A12F-F912FF38935E}" presName="text4" presStyleLbl="fgAcc4" presStyleIdx="7" presStyleCnt="8" custScaleX="149757" custLinFactNeighborX="50780" custLinFactNeighborY="-19560">
        <dgm:presLayoutVars>
          <dgm:chPref val="3"/>
        </dgm:presLayoutVars>
      </dgm:prSet>
      <dgm:spPr/>
      <dgm:t>
        <a:bodyPr/>
        <a:lstStyle/>
        <a:p>
          <a:endParaRPr lang="en-US"/>
        </a:p>
      </dgm:t>
    </dgm:pt>
    <dgm:pt modelId="{7F628EBB-F804-E342-86C1-631031A4EAFB}" type="pres">
      <dgm:prSet presAssocID="{68B7B638-7C80-E042-A12F-F912FF38935E}" presName="hierChild5" presStyleCnt="0"/>
      <dgm:spPr/>
    </dgm:pt>
    <dgm:pt modelId="{DDA30CCA-48BF-0A45-948F-CC0A7DE136DB}" type="pres">
      <dgm:prSet presAssocID="{4B341957-F0D8-7744-AB3E-826C8B68EE5F}" presName="Name10" presStyleLbl="parChTrans1D2" presStyleIdx="1" presStyleCnt="2"/>
      <dgm:spPr/>
      <dgm:t>
        <a:bodyPr/>
        <a:lstStyle/>
        <a:p>
          <a:endParaRPr lang="en-US"/>
        </a:p>
      </dgm:t>
    </dgm:pt>
    <dgm:pt modelId="{D07D2C28-2B5A-324E-9C07-934C6CF444E5}" type="pres">
      <dgm:prSet presAssocID="{0569132D-B4C0-D14F-B05F-D87706BECC4D}" presName="hierRoot2" presStyleCnt="0"/>
      <dgm:spPr/>
    </dgm:pt>
    <dgm:pt modelId="{59B54F96-1216-5642-8CAA-20BB24B75CB4}" type="pres">
      <dgm:prSet presAssocID="{0569132D-B4C0-D14F-B05F-D87706BECC4D}" presName="composite2" presStyleCnt="0"/>
      <dgm:spPr/>
    </dgm:pt>
    <dgm:pt modelId="{D2E85CC3-3AD4-ED40-9B33-6B30E2B4E759}" type="pres">
      <dgm:prSet presAssocID="{0569132D-B4C0-D14F-B05F-D87706BECC4D}" presName="background2" presStyleLbl="asst1" presStyleIdx="10" presStyleCnt="12"/>
      <dgm:spPr/>
    </dgm:pt>
    <dgm:pt modelId="{936FB1F1-80E3-6445-8D1B-2E65EF4C3645}" type="pres">
      <dgm:prSet presAssocID="{0569132D-B4C0-D14F-B05F-D87706BECC4D}" presName="text2" presStyleLbl="fgAcc2" presStyleIdx="1" presStyleCnt="2" custScaleX="182648" custLinFactNeighborX="64436" custLinFactNeighborY="-11516">
        <dgm:presLayoutVars>
          <dgm:chPref val="3"/>
        </dgm:presLayoutVars>
      </dgm:prSet>
      <dgm:spPr/>
      <dgm:t>
        <a:bodyPr/>
        <a:lstStyle/>
        <a:p>
          <a:endParaRPr lang="en-US"/>
        </a:p>
      </dgm:t>
    </dgm:pt>
    <dgm:pt modelId="{852A487E-30E3-6D43-BC61-6A1C87D80F7D}" type="pres">
      <dgm:prSet presAssocID="{0569132D-B4C0-D14F-B05F-D87706BECC4D}" presName="hierChild3" presStyleCnt="0"/>
      <dgm:spPr/>
    </dgm:pt>
    <dgm:pt modelId="{B968DADB-42F4-874A-8B81-7BB79F46E3AB}" type="pres">
      <dgm:prSet presAssocID="{76091C1E-C6E8-504A-B71F-D5A338A68626}" presName="Name17" presStyleLbl="parChTrans1D3" presStyleIdx="1" presStyleCnt="2"/>
      <dgm:spPr/>
      <dgm:t>
        <a:bodyPr/>
        <a:lstStyle/>
        <a:p>
          <a:endParaRPr lang="en-US"/>
        </a:p>
      </dgm:t>
    </dgm:pt>
    <dgm:pt modelId="{EDA82C1A-AD56-5549-9C12-B64255700BB1}" type="pres">
      <dgm:prSet presAssocID="{EEB9B4C5-0E7B-3A46-B26C-7B94E8A44822}" presName="hierRoot3" presStyleCnt="0"/>
      <dgm:spPr/>
    </dgm:pt>
    <dgm:pt modelId="{E5A78C32-32BB-8C4A-8794-DF1F2896B7A8}" type="pres">
      <dgm:prSet presAssocID="{EEB9B4C5-0E7B-3A46-B26C-7B94E8A44822}" presName="composite3" presStyleCnt="0"/>
      <dgm:spPr/>
    </dgm:pt>
    <dgm:pt modelId="{E716891E-65ED-F248-AB66-7420973EBAE8}" type="pres">
      <dgm:prSet presAssocID="{EEB9B4C5-0E7B-3A46-B26C-7B94E8A44822}" presName="background3" presStyleLbl="asst1" presStyleIdx="11" presStyleCnt="12"/>
      <dgm:spPr/>
    </dgm:pt>
    <dgm:pt modelId="{35DB416B-A046-4747-BC9D-06DE976CCCF1}" type="pres">
      <dgm:prSet presAssocID="{EEB9B4C5-0E7B-3A46-B26C-7B94E8A44822}" presName="text3" presStyleLbl="fgAcc3" presStyleIdx="1" presStyleCnt="2" custScaleX="127289" custLinFactNeighborX="88929" custLinFactNeighborY="-18576">
        <dgm:presLayoutVars>
          <dgm:chPref val="3"/>
        </dgm:presLayoutVars>
      </dgm:prSet>
      <dgm:spPr/>
      <dgm:t>
        <a:bodyPr/>
        <a:lstStyle/>
        <a:p>
          <a:endParaRPr lang="en-US"/>
        </a:p>
      </dgm:t>
    </dgm:pt>
    <dgm:pt modelId="{0AA7474C-A7FA-F742-8589-04FF1EDB50EB}" type="pres">
      <dgm:prSet presAssocID="{EEB9B4C5-0E7B-3A46-B26C-7B94E8A44822}" presName="hierChild4" presStyleCnt="0"/>
      <dgm:spPr/>
    </dgm:pt>
  </dgm:ptLst>
  <dgm:cxnLst>
    <dgm:cxn modelId="{06F80D33-E012-0048-A6C9-2494786576F5}" type="presOf" srcId="{06605393-E7DC-8A48-AB2F-39D3B99065E3}" destId="{8B6E1549-6884-A54F-82A8-018092CC6040}" srcOrd="0" destOrd="0" presId="urn:microsoft.com/office/officeart/2005/8/layout/hierarchy1"/>
    <dgm:cxn modelId="{61D21ABE-BCED-EF46-A142-5A5E8710D939}" type="presOf" srcId="{AEE60F25-E49F-4E49-B2DA-951E600C8FC2}" destId="{CD0B5EDB-FB16-AB4E-9A68-470C2E64A309}" srcOrd="0" destOrd="0" presId="urn:microsoft.com/office/officeart/2005/8/layout/hierarchy1"/>
    <dgm:cxn modelId="{BF085CCA-472D-524D-B12A-C716904645F7}" srcId="{1C836212-E9FB-6244-B9E5-CE0DB5F5EB76}" destId="{081E8725-0F79-914F-A1FF-EEB9AEF8938C}" srcOrd="0" destOrd="0" parTransId="{EC47FD73-2DF9-0544-94AD-12BFCC5BF78B}" sibTransId="{AADC22ED-EF3A-F340-AE4C-95BD73CC8A20}"/>
    <dgm:cxn modelId="{FDB65D13-2F22-E24C-B3FC-7CFF66F0D526}" type="presOf" srcId="{C83E323F-F317-B74C-B415-6F946BD031C4}" destId="{77AA8D4C-7524-FD40-B8A9-698F12EF9866}" srcOrd="0" destOrd="0" presId="urn:microsoft.com/office/officeart/2005/8/layout/hierarchy1"/>
    <dgm:cxn modelId="{05E4030A-4B4E-CA4E-BF51-66DDF37DDE02}" srcId="{6BFCE6BC-FAA0-CB41-B573-D3E90578F1D8}" destId="{68B7B638-7C80-E042-A12F-F912FF38935E}" srcOrd="1" destOrd="0" parTransId="{2286E67E-C8F3-3743-9D23-E1AA99164E72}" sibTransId="{4BDDA912-10A1-A24E-8A9E-A597A024EBF9}"/>
    <dgm:cxn modelId="{D876F746-283B-D34D-846D-E711DC4D08C8}" srcId="{9971AD12-6A43-8F4F-9EA5-6A4C1B4DA48E}" destId="{1C836212-E9FB-6244-B9E5-CE0DB5F5EB76}" srcOrd="0" destOrd="0" parTransId="{69EAEB37-5E3A-854E-B579-EB1728AD3F9F}" sibTransId="{03C66039-8275-0F49-ACE0-B4846E5B0FBF}"/>
    <dgm:cxn modelId="{55A3FFE5-6422-4243-A025-ED4582C0DCFD}" type="presOf" srcId="{41AECF85-3487-DA42-82F7-771DC828DD5C}" destId="{B8585332-2DE4-3147-A635-124B4DB9F1FD}" srcOrd="0" destOrd="0" presId="urn:microsoft.com/office/officeart/2005/8/layout/hierarchy1"/>
    <dgm:cxn modelId="{F4B74EB6-423F-284F-BB98-14809530ED74}" type="presOf" srcId="{4B341957-F0D8-7744-AB3E-826C8B68EE5F}" destId="{DDA30CCA-48BF-0A45-948F-CC0A7DE136DB}" srcOrd="0" destOrd="0" presId="urn:microsoft.com/office/officeart/2005/8/layout/hierarchy1"/>
    <dgm:cxn modelId="{EECA3BEA-D218-5249-AB7F-03BA7C82970D}" srcId="{2A0EFDF1-12CF-494A-BE36-92B57E5EF710}" destId="{6BFCE6BC-FAA0-CB41-B573-D3E90578F1D8}" srcOrd="0" destOrd="0" parTransId="{1DD2B3A9-77E0-1645-A33B-2D22C5D73C5B}" sibTransId="{2B7FC7D7-1BEC-C642-A54B-BB12B4C0DD82}"/>
    <dgm:cxn modelId="{962CBDFA-8331-CE48-AF71-1E3D1F512AA7}" srcId="{0569132D-B4C0-D14F-B05F-D87706BECC4D}" destId="{EEB9B4C5-0E7B-3A46-B26C-7B94E8A44822}" srcOrd="0" destOrd="0" parTransId="{76091C1E-C6E8-504A-B71F-D5A338A68626}" sibTransId="{26F47191-5FDD-204F-B14F-3CB61512AFD9}"/>
    <dgm:cxn modelId="{0EA44AB7-101B-4040-949E-ABA6B5EFFB2D}" type="presOf" srcId="{7E384FD1-FD95-5C43-810E-67CFFA04B0E1}" destId="{32C04B76-66FE-C946-B731-35F6F76CEDFE}" srcOrd="0" destOrd="0" presId="urn:microsoft.com/office/officeart/2005/8/layout/hierarchy1"/>
    <dgm:cxn modelId="{0CAE1605-C6CC-4F41-9F20-BEE01B9BFB8F}" srcId="{41AECF85-3487-DA42-82F7-771DC828DD5C}" destId="{0569132D-B4C0-D14F-B05F-D87706BECC4D}" srcOrd="1" destOrd="0" parTransId="{4B341957-F0D8-7744-AB3E-826C8B68EE5F}" sibTransId="{1E24A894-B4DF-014E-B176-96B6292DB88F}"/>
    <dgm:cxn modelId="{073F0239-0091-D044-8305-B5F4D72511C6}" type="presOf" srcId="{9971AD12-6A43-8F4F-9EA5-6A4C1B4DA48E}" destId="{2F26E36E-E02C-3748-BB14-34003F38CCFD}" srcOrd="0" destOrd="0" presId="urn:microsoft.com/office/officeart/2005/8/layout/hierarchy1"/>
    <dgm:cxn modelId="{0262DCC5-15F1-FE4C-932F-C96A76F69309}" type="presOf" srcId="{081E8725-0F79-914F-A1FF-EEB9AEF8938C}" destId="{03626E65-9575-4F46-90FB-10CE38378A5E}" srcOrd="0" destOrd="0" presId="urn:microsoft.com/office/officeart/2005/8/layout/hierarchy1"/>
    <dgm:cxn modelId="{707F7264-F7B8-4547-A383-996501374145}" type="presOf" srcId="{68B7B638-7C80-E042-A12F-F912FF38935E}" destId="{7647B88A-052C-1F4F-94A0-FCE1884D72DE}" srcOrd="0" destOrd="0" presId="urn:microsoft.com/office/officeart/2005/8/layout/hierarchy1"/>
    <dgm:cxn modelId="{690F2CEF-EDCD-8547-BC2E-7A53E7307E4B}" type="presOf" srcId="{6BFCE6BC-FAA0-CB41-B573-D3E90578F1D8}" destId="{960103BD-E4E5-F443-A37C-8AF3AA6E9F04}" srcOrd="0" destOrd="0" presId="urn:microsoft.com/office/officeart/2005/8/layout/hierarchy1"/>
    <dgm:cxn modelId="{EE42DA90-4E43-C141-8786-688E53A982AC}" srcId="{09407221-F868-7D46-BE19-037BE9AC4429}" destId="{9971AD12-6A43-8F4F-9EA5-6A4C1B4DA48E}" srcOrd="0" destOrd="0" parTransId="{AEEC7596-746B-7343-B7B1-DDFFA46177A8}" sibTransId="{294CFC60-598F-DD43-9F82-EB218C2F7BC5}"/>
    <dgm:cxn modelId="{374BDDBE-BAD2-5C44-93DC-63C5EC92ADCD}" srcId="{081E8725-0F79-914F-A1FF-EEB9AEF8938C}" destId="{AEE60F25-E49F-4E49-B2DA-951E600C8FC2}" srcOrd="1" destOrd="0" parTransId="{C783F107-8151-1447-950E-D3153985AC8C}" sibTransId="{E411E13B-E302-BF49-821F-88D507920487}"/>
    <dgm:cxn modelId="{2D276183-EE35-E54C-925E-A2453ADB7F98}" type="presOf" srcId="{97E4ABC7-EA34-9445-9F43-363489935ED0}" destId="{50B13F81-9853-D64F-97C4-2DA616D233B2}" srcOrd="0" destOrd="0" presId="urn:microsoft.com/office/officeart/2005/8/layout/hierarchy1"/>
    <dgm:cxn modelId="{9B801F5E-39FE-9447-A624-F0804ED0192C}" type="presOf" srcId="{45840E4C-3B47-E147-B5AB-20348E14FD43}" destId="{D859DEA2-A828-284F-867C-8C646C1FA72E}" srcOrd="0" destOrd="0" presId="urn:microsoft.com/office/officeart/2005/8/layout/hierarchy1"/>
    <dgm:cxn modelId="{8F769EAC-29E6-F547-A06D-C5874B88D78B}" type="presOf" srcId="{1C836212-E9FB-6244-B9E5-CE0DB5F5EB76}" destId="{28C8282F-A5F0-464E-9C92-72BB3FD87CED}" srcOrd="0" destOrd="0" presId="urn:microsoft.com/office/officeart/2005/8/layout/hierarchy1"/>
    <dgm:cxn modelId="{93CBD782-A57E-4C4A-BCFE-455B899E304D}" type="presOf" srcId="{C783F107-8151-1447-950E-D3153985AC8C}" destId="{81EBD99A-842C-5B4C-AA4A-FF3D322D1E45}" srcOrd="0" destOrd="0" presId="urn:microsoft.com/office/officeart/2005/8/layout/hierarchy1"/>
    <dgm:cxn modelId="{42144A00-039E-714A-92AE-E6349974DCA8}" type="presOf" srcId="{0569132D-B4C0-D14F-B05F-D87706BECC4D}" destId="{936FB1F1-80E3-6445-8D1B-2E65EF4C3645}" srcOrd="0" destOrd="0" presId="urn:microsoft.com/office/officeart/2005/8/layout/hierarchy1"/>
    <dgm:cxn modelId="{5C4BF5B7-80EC-AC46-ADF3-26F9B4BE07C6}" type="presOf" srcId="{2286E67E-C8F3-3743-9D23-E1AA99164E72}" destId="{83E4836E-816F-AD4F-8763-8998E6AC338D}" srcOrd="0" destOrd="0" presId="urn:microsoft.com/office/officeart/2005/8/layout/hierarchy1"/>
    <dgm:cxn modelId="{3FBEC11F-286F-BE44-8D51-64EBE7AAD698}" srcId="{9971AD12-6A43-8F4F-9EA5-6A4C1B4DA48E}" destId="{2A0EFDF1-12CF-494A-BE36-92B57E5EF710}" srcOrd="1" destOrd="0" parTransId="{DBD35968-739B-5641-A2BB-CD5DC842CD77}" sibTransId="{A7F60123-DBE1-9145-8AB9-21AF6585EA1D}"/>
    <dgm:cxn modelId="{E0431686-10BB-D048-8A34-B9AA6A8F2573}" type="presOf" srcId="{C69C06BC-5E8F-924D-A1A1-7471A8B5D67E}" destId="{502A9421-B67E-AC41-A872-2943A4A5E094}" srcOrd="0" destOrd="0" presId="urn:microsoft.com/office/officeart/2005/8/layout/hierarchy1"/>
    <dgm:cxn modelId="{A505434A-3B15-4C4A-BD80-86A1661885D2}" srcId="{081E8725-0F79-914F-A1FF-EEB9AEF8938C}" destId="{97E4ABC7-EA34-9445-9F43-363489935ED0}" srcOrd="0" destOrd="0" parTransId="{7E384FD1-FD95-5C43-810E-67CFFA04B0E1}" sibTransId="{1FCE0011-F295-3645-A15E-18A6521BBE39}"/>
    <dgm:cxn modelId="{77FC6980-4F16-C540-BF85-20DE51906FB8}" type="presOf" srcId="{1DD2B3A9-77E0-1645-A33B-2D22C5D73C5B}" destId="{8F59017B-EC1F-8844-BD27-6B7D26DE5A1C}" srcOrd="0" destOrd="0" presId="urn:microsoft.com/office/officeart/2005/8/layout/hierarchy1"/>
    <dgm:cxn modelId="{9BDE9F68-944D-8B4A-B6B0-E6238DAB942D}" type="presOf" srcId="{09407221-F868-7D46-BE19-037BE9AC4429}" destId="{0E3272CE-5243-604E-AAD2-ECB8F7CEEEC0}" srcOrd="0" destOrd="0" presId="urn:microsoft.com/office/officeart/2005/8/layout/hierarchy1"/>
    <dgm:cxn modelId="{405B1D39-5615-6B41-8FFA-95D56B3CF79B}" srcId="{6BFCE6BC-FAA0-CB41-B573-D3E90578F1D8}" destId="{45840E4C-3B47-E147-B5AB-20348E14FD43}" srcOrd="0" destOrd="0" parTransId="{C69C06BC-5E8F-924D-A1A1-7471A8B5D67E}" sibTransId="{6827F748-4588-054A-B624-8BF671EC70DE}"/>
    <dgm:cxn modelId="{B29CA37D-BE95-5746-8676-5B6282F2F4FA}" type="presOf" srcId="{EEB9B4C5-0E7B-3A46-B26C-7B94E8A44822}" destId="{35DB416B-A046-4747-BC9D-06DE976CCCF1}" srcOrd="0" destOrd="0" presId="urn:microsoft.com/office/officeart/2005/8/layout/hierarchy1"/>
    <dgm:cxn modelId="{1A6C4233-BC7A-3D46-B775-B57C26F8609F}" type="presOf" srcId="{76091C1E-C6E8-504A-B71F-D5A338A68626}" destId="{B968DADB-42F4-874A-8B81-7BB79F46E3AB}" srcOrd="0" destOrd="0" presId="urn:microsoft.com/office/officeart/2005/8/layout/hierarchy1"/>
    <dgm:cxn modelId="{069410D2-4583-B941-B2B4-B2C2AD57945D}" type="presOf" srcId="{2A0EFDF1-12CF-494A-BE36-92B57E5EF710}" destId="{78A3238C-33E9-EE46-A25A-3DB16A9B4694}" srcOrd="0" destOrd="0" presId="urn:microsoft.com/office/officeart/2005/8/layout/hierarchy1"/>
    <dgm:cxn modelId="{1ABA07D0-D8A0-F840-A2BC-F0429DA91EFC}" srcId="{41AECF85-3487-DA42-82F7-771DC828DD5C}" destId="{09407221-F868-7D46-BE19-037BE9AC4429}" srcOrd="0" destOrd="0" parTransId="{06605393-E7DC-8A48-AB2F-39D3B99065E3}" sibTransId="{6D496363-9221-4741-865D-9F442FB7EC88}"/>
    <dgm:cxn modelId="{943A2ECB-E399-7E41-8C63-7C92D6150A15}" type="presOf" srcId="{AEEC7596-746B-7343-B7B1-DDFFA46177A8}" destId="{0B030F32-AB87-2540-86A1-1C742A42CDEC}" srcOrd="0" destOrd="0" presId="urn:microsoft.com/office/officeart/2005/8/layout/hierarchy1"/>
    <dgm:cxn modelId="{4BAAC11F-DECF-F04E-A5E3-EEBA2EFD84A0}" type="presOf" srcId="{69EAEB37-5E3A-854E-B579-EB1728AD3F9F}" destId="{C4F56546-DD8C-BC41-95CF-95940FD2DD33}" srcOrd="0" destOrd="0" presId="urn:microsoft.com/office/officeart/2005/8/layout/hierarchy1"/>
    <dgm:cxn modelId="{662E2282-F098-8B40-9A06-B5CCD9B7DDB5}" srcId="{C83E323F-F317-B74C-B415-6F946BD031C4}" destId="{41AECF85-3487-DA42-82F7-771DC828DD5C}" srcOrd="0" destOrd="0" parTransId="{5326C0B0-DF5B-CD4C-9760-DDBE4F054F3A}" sibTransId="{FA924397-25FE-3542-A95C-AD64E18AD64A}"/>
    <dgm:cxn modelId="{3FDD9B62-A514-B841-9B2C-38D77845AB26}" type="presOf" srcId="{EC47FD73-2DF9-0544-94AD-12BFCC5BF78B}" destId="{DB352BE4-D73C-4646-BCA3-6E7BD54E66CA}" srcOrd="0" destOrd="0" presId="urn:microsoft.com/office/officeart/2005/8/layout/hierarchy1"/>
    <dgm:cxn modelId="{386A4D17-D751-A94F-95D3-F71EB084BFCB}" type="presOf" srcId="{DBD35968-739B-5641-A2BB-CD5DC842CD77}" destId="{856D6D9A-2F3A-A149-8BF4-38564C6D273D}" srcOrd="0" destOrd="0" presId="urn:microsoft.com/office/officeart/2005/8/layout/hierarchy1"/>
    <dgm:cxn modelId="{524F5DE4-A8A8-1E40-8BD9-F54BB927D420}" type="presParOf" srcId="{77AA8D4C-7524-FD40-B8A9-698F12EF9866}" destId="{CFE068BD-8474-1841-89DF-1EA2AD8438DC}" srcOrd="0" destOrd="0" presId="urn:microsoft.com/office/officeart/2005/8/layout/hierarchy1"/>
    <dgm:cxn modelId="{3253F81E-670E-C141-8530-11A4081E233C}" type="presParOf" srcId="{CFE068BD-8474-1841-89DF-1EA2AD8438DC}" destId="{3C47589E-42D3-2440-A71C-35DCA8E9CFA6}" srcOrd="0" destOrd="0" presId="urn:microsoft.com/office/officeart/2005/8/layout/hierarchy1"/>
    <dgm:cxn modelId="{AF38781C-56D8-E346-BAC6-5587ADEF3DEE}" type="presParOf" srcId="{3C47589E-42D3-2440-A71C-35DCA8E9CFA6}" destId="{1DC970C1-C403-5240-B22F-5A99F8354270}" srcOrd="0" destOrd="0" presId="urn:microsoft.com/office/officeart/2005/8/layout/hierarchy1"/>
    <dgm:cxn modelId="{1E17F856-2972-F549-BBB7-834D203DDE7A}" type="presParOf" srcId="{3C47589E-42D3-2440-A71C-35DCA8E9CFA6}" destId="{B8585332-2DE4-3147-A635-124B4DB9F1FD}" srcOrd="1" destOrd="0" presId="urn:microsoft.com/office/officeart/2005/8/layout/hierarchy1"/>
    <dgm:cxn modelId="{B0B40B38-0452-264B-91CD-FF09CE6B4519}" type="presParOf" srcId="{CFE068BD-8474-1841-89DF-1EA2AD8438DC}" destId="{773F5A22-2639-0F45-AF99-D8CF3AE9EADC}" srcOrd="1" destOrd="0" presId="urn:microsoft.com/office/officeart/2005/8/layout/hierarchy1"/>
    <dgm:cxn modelId="{EB6941AF-E48E-6E4B-B6CF-B91A9376FA2B}" type="presParOf" srcId="{773F5A22-2639-0F45-AF99-D8CF3AE9EADC}" destId="{8B6E1549-6884-A54F-82A8-018092CC6040}" srcOrd="0" destOrd="0" presId="urn:microsoft.com/office/officeart/2005/8/layout/hierarchy1"/>
    <dgm:cxn modelId="{21B9D049-4F7B-934C-800D-CF9335A57AD5}" type="presParOf" srcId="{773F5A22-2639-0F45-AF99-D8CF3AE9EADC}" destId="{D325DFF1-C626-C143-8C62-B2E5CA693318}" srcOrd="1" destOrd="0" presId="urn:microsoft.com/office/officeart/2005/8/layout/hierarchy1"/>
    <dgm:cxn modelId="{7CE68529-E9C6-E94A-A96B-3D3D10A5CFF8}" type="presParOf" srcId="{D325DFF1-C626-C143-8C62-B2E5CA693318}" destId="{063E6745-8C10-5149-A2A1-A04F6E82B77E}" srcOrd="0" destOrd="0" presId="urn:microsoft.com/office/officeart/2005/8/layout/hierarchy1"/>
    <dgm:cxn modelId="{BB25AD60-9F99-6842-A552-AE9339D3D52B}" type="presParOf" srcId="{063E6745-8C10-5149-A2A1-A04F6E82B77E}" destId="{65173241-F040-5940-AAA7-3EA119D6DB6D}" srcOrd="0" destOrd="0" presId="urn:microsoft.com/office/officeart/2005/8/layout/hierarchy1"/>
    <dgm:cxn modelId="{C52C7F58-B733-B24E-A477-033DF30A20D6}" type="presParOf" srcId="{063E6745-8C10-5149-A2A1-A04F6E82B77E}" destId="{0E3272CE-5243-604E-AAD2-ECB8F7CEEEC0}" srcOrd="1" destOrd="0" presId="urn:microsoft.com/office/officeart/2005/8/layout/hierarchy1"/>
    <dgm:cxn modelId="{220A92D1-2E09-2447-BB8C-8974C0529EB9}" type="presParOf" srcId="{D325DFF1-C626-C143-8C62-B2E5CA693318}" destId="{5CAB4AC8-BB20-E848-B0D4-416B1BE641B5}" srcOrd="1" destOrd="0" presId="urn:microsoft.com/office/officeart/2005/8/layout/hierarchy1"/>
    <dgm:cxn modelId="{C2F49277-504F-6C41-8C4A-2FB919AAAFB9}" type="presParOf" srcId="{5CAB4AC8-BB20-E848-B0D4-416B1BE641B5}" destId="{0B030F32-AB87-2540-86A1-1C742A42CDEC}" srcOrd="0" destOrd="0" presId="urn:microsoft.com/office/officeart/2005/8/layout/hierarchy1"/>
    <dgm:cxn modelId="{0D7810B1-82C3-3147-B1F0-731E0CED4154}" type="presParOf" srcId="{5CAB4AC8-BB20-E848-B0D4-416B1BE641B5}" destId="{17BFF778-82B8-9840-ACD8-DD44F37B17A3}" srcOrd="1" destOrd="0" presId="urn:microsoft.com/office/officeart/2005/8/layout/hierarchy1"/>
    <dgm:cxn modelId="{C4601A82-C176-3146-ADE7-3722A1BEAC3A}" type="presParOf" srcId="{17BFF778-82B8-9840-ACD8-DD44F37B17A3}" destId="{85FB92C7-E08E-134D-913A-0205B12C5B02}" srcOrd="0" destOrd="0" presId="urn:microsoft.com/office/officeart/2005/8/layout/hierarchy1"/>
    <dgm:cxn modelId="{4101A65C-0E34-B749-9AF7-C2F0822340AB}" type="presParOf" srcId="{85FB92C7-E08E-134D-913A-0205B12C5B02}" destId="{28DE3361-DDA4-B24D-BD2C-2ACD70904946}" srcOrd="0" destOrd="0" presId="urn:microsoft.com/office/officeart/2005/8/layout/hierarchy1"/>
    <dgm:cxn modelId="{05FA56A6-7337-EE42-82CC-513EC28B0169}" type="presParOf" srcId="{85FB92C7-E08E-134D-913A-0205B12C5B02}" destId="{2F26E36E-E02C-3748-BB14-34003F38CCFD}" srcOrd="1" destOrd="0" presId="urn:microsoft.com/office/officeart/2005/8/layout/hierarchy1"/>
    <dgm:cxn modelId="{389E4554-066A-144F-96AC-8C5DE2581D63}" type="presParOf" srcId="{17BFF778-82B8-9840-ACD8-DD44F37B17A3}" destId="{E4B6BBB7-D2BE-5646-BBEF-B1EE04703C2E}" srcOrd="1" destOrd="0" presId="urn:microsoft.com/office/officeart/2005/8/layout/hierarchy1"/>
    <dgm:cxn modelId="{1220850C-92A7-344A-B5EC-6D441335DA79}" type="presParOf" srcId="{E4B6BBB7-D2BE-5646-BBEF-B1EE04703C2E}" destId="{C4F56546-DD8C-BC41-95CF-95940FD2DD33}" srcOrd="0" destOrd="0" presId="urn:microsoft.com/office/officeart/2005/8/layout/hierarchy1"/>
    <dgm:cxn modelId="{F3A964A7-94A4-064B-9E00-6FBD2A977FDC}" type="presParOf" srcId="{E4B6BBB7-D2BE-5646-BBEF-B1EE04703C2E}" destId="{E7370D20-C7D0-5443-8C22-8FED3750D56D}" srcOrd="1" destOrd="0" presId="urn:microsoft.com/office/officeart/2005/8/layout/hierarchy1"/>
    <dgm:cxn modelId="{6F63525B-48CC-CF46-8B85-6FD5C1E1CE53}" type="presParOf" srcId="{E7370D20-C7D0-5443-8C22-8FED3750D56D}" destId="{E1CAC602-A18E-A144-B2DB-0FB061665CAA}" srcOrd="0" destOrd="0" presId="urn:microsoft.com/office/officeart/2005/8/layout/hierarchy1"/>
    <dgm:cxn modelId="{FDAB8B10-5C8E-794B-99C7-EC1F671CD373}" type="presParOf" srcId="{E1CAC602-A18E-A144-B2DB-0FB061665CAA}" destId="{72A70946-2FA4-5D4D-A9D1-CA2E82C9D11D}" srcOrd="0" destOrd="0" presId="urn:microsoft.com/office/officeart/2005/8/layout/hierarchy1"/>
    <dgm:cxn modelId="{33166A99-053E-C842-82CD-5A53A0842E65}" type="presParOf" srcId="{E1CAC602-A18E-A144-B2DB-0FB061665CAA}" destId="{28C8282F-A5F0-464E-9C92-72BB3FD87CED}" srcOrd="1" destOrd="0" presId="urn:microsoft.com/office/officeart/2005/8/layout/hierarchy1"/>
    <dgm:cxn modelId="{B86987EF-F204-814D-8FC3-20B441B43673}" type="presParOf" srcId="{E7370D20-C7D0-5443-8C22-8FED3750D56D}" destId="{3BE4308B-3045-AC45-B9D0-DE4FDB6F1BCF}" srcOrd="1" destOrd="0" presId="urn:microsoft.com/office/officeart/2005/8/layout/hierarchy1"/>
    <dgm:cxn modelId="{57EB6C24-69B6-254A-BD80-C2F6E9E9AD03}" type="presParOf" srcId="{3BE4308B-3045-AC45-B9D0-DE4FDB6F1BCF}" destId="{DB352BE4-D73C-4646-BCA3-6E7BD54E66CA}" srcOrd="0" destOrd="0" presId="urn:microsoft.com/office/officeart/2005/8/layout/hierarchy1"/>
    <dgm:cxn modelId="{BD811E2C-CCDB-CF43-955F-160CF0BD61E9}" type="presParOf" srcId="{3BE4308B-3045-AC45-B9D0-DE4FDB6F1BCF}" destId="{1C08558C-1939-0344-A38B-A32EE3A089B6}" srcOrd="1" destOrd="0" presId="urn:microsoft.com/office/officeart/2005/8/layout/hierarchy1"/>
    <dgm:cxn modelId="{F372828A-455B-FF4A-883F-F727A3F5C272}" type="presParOf" srcId="{1C08558C-1939-0344-A38B-A32EE3A089B6}" destId="{40BB11A8-897C-A74F-93F1-C52135B22761}" srcOrd="0" destOrd="0" presId="urn:microsoft.com/office/officeart/2005/8/layout/hierarchy1"/>
    <dgm:cxn modelId="{FA5D3B11-C9A2-7541-BA09-119BED13CE75}" type="presParOf" srcId="{40BB11A8-897C-A74F-93F1-C52135B22761}" destId="{4D7F1486-F67C-804C-953A-6E73073CCCB3}" srcOrd="0" destOrd="0" presId="urn:microsoft.com/office/officeart/2005/8/layout/hierarchy1"/>
    <dgm:cxn modelId="{207E24A3-9ADC-8040-8AE0-0D668CC5F96A}" type="presParOf" srcId="{40BB11A8-897C-A74F-93F1-C52135B22761}" destId="{03626E65-9575-4F46-90FB-10CE38378A5E}" srcOrd="1" destOrd="0" presId="urn:microsoft.com/office/officeart/2005/8/layout/hierarchy1"/>
    <dgm:cxn modelId="{590209AB-A1E5-B945-AAC7-E311B4372E5B}" type="presParOf" srcId="{1C08558C-1939-0344-A38B-A32EE3A089B6}" destId="{51A33ECF-E61C-9E44-989F-B874E75AD4B6}" srcOrd="1" destOrd="0" presId="urn:microsoft.com/office/officeart/2005/8/layout/hierarchy1"/>
    <dgm:cxn modelId="{2A3AEFE0-64AA-6241-ACA1-B687EA19170F}" type="presParOf" srcId="{51A33ECF-E61C-9E44-989F-B874E75AD4B6}" destId="{32C04B76-66FE-C946-B731-35F6F76CEDFE}" srcOrd="0" destOrd="0" presId="urn:microsoft.com/office/officeart/2005/8/layout/hierarchy1"/>
    <dgm:cxn modelId="{D66B767A-296D-804E-A59E-E921CEFF0929}" type="presParOf" srcId="{51A33ECF-E61C-9E44-989F-B874E75AD4B6}" destId="{A4A07C5C-FD91-BC41-BFE9-05A61B54BF17}" srcOrd="1" destOrd="0" presId="urn:microsoft.com/office/officeart/2005/8/layout/hierarchy1"/>
    <dgm:cxn modelId="{4488BE0B-B5E2-8E48-B967-A6FAC8FFF2E1}" type="presParOf" srcId="{A4A07C5C-FD91-BC41-BFE9-05A61B54BF17}" destId="{9C571BED-335C-524B-BC9D-D5B4DF691DC5}" srcOrd="0" destOrd="0" presId="urn:microsoft.com/office/officeart/2005/8/layout/hierarchy1"/>
    <dgm:cxn modelId="{5A2CB02D-DFE7-7942-9577-B3610680F29F}" type="presParOf" srcId="{9C571BED-335C-524B-BC9D-D5B4DF691DC5}" destId="{9BDA63AC-9916-4547-9293-C1B0FA3F28F9}" srcOrd="0" destOrd="0" presId="urn:microsoft.com/office/officeart/2005/8/layout/hierarchy1"/>
    <dgm:cxn modelId="{74EE4BDA-50FF-D64A-A775-B776FB1416F0}" type="presParOf" srcId="{9C571BED-335C-524B-BC9D-D5B4DF691DC5}" destId="{50B13F81-9853-D64F-97C4-2DA616D233B2}" srcOrd="1" destOrd="0" presId="urn:microsoft.com/office/officeart/2005/8/layout/hierarchy1"/>
    <dgm:cxn modelId="{A2DCCC60-559C-9441-8ED7-8719BCF541CD}" type="presParOf" srcId="{A4A07C5C-FD91-BC41-BFE9-05A61B54BF17}" destId="{03B429E6-B706-C549-8BE1-C26EC1AC9929}" srcOrd="1" destOrd="0" presId="urn:microsoft.com/office/officeart/2005/8/layout/hierarchy1"/>
    <dgm:cxn modelId="{EC9689AF-590C-3D46-9320-29C835B89F32}" type="presParOf" srcId="{51A33ECF-E61C-9E44-989F-B874E75AD4B6}" destId="{81EBD99A-842C-5B4C-AA4A-FF3D322D1E45}" srcOrd="2" destOrd="0" presId="urn:microsoft.com/office/officeart/2005/8/layout/hierarchy1"/>
    <dgm:cxn modelId="{AD2F9655-C37A-954D-A08F-9323A7A7B5FE}" type="presParOf" srcId="{51A33ECF-E61C-9E44-989F-B874E75AD4B6}" destId="{43D29922-7BDC-5A4D-9D44-6C2ED71D44D4}" srcOrd="3" destOrd="0" presId="urn:microsoft.com/office/officeart/2005/8/layout/hierarchy1"/>
    <dgm:cxn modelId="{4E0C2CE3-531C-C84A-AFD4-83DC7BD90AF2}" type="presParOf" srcId="{43D29922-7BDC-5A4D-9D44-6C2ED71D44D4}" destId="{C0FA46F4-B239-4146-9151-CCE5D8DE6528}" srcOrd="0" destOrd="0" presId="urn:microsoft.com/office/officeart/2005/8/layout/hierarchy1"/>
    <dgm:cxn modelId="{F8689ED5-DB9E-0642-B5E4-2A561B8BE7F6}" type="presParOf" srcId="{C0FA46F4-B239-4146-9151-CCE5D8DE6528}" destId="{E6B3CD18-A5DE-C948-89EE-F422ADF1372A}" srcOrd="0" destOrd="0" presId="urn:microsoft.com/office/officeart/2005/8/layout/hierarchy1"/>
    <dgm:cxn modelId="{7ED0AE75-EAB3-004C-8849-A5880BEB4BC8}" type="presParOf" srcId="{C0FA46F4-B239-4146-9151-CCE5D8DE6528}" destId="{CD0B5EDB-FB16-AB4E-9A68-470C2E64A309}" srcOrd="1" destOrd="0" presId="urn:microsoft.com/office/officeart/2005/8/layout/hierarchy1"/>
    <dgm:cxn modelId="{9BAFB3E5-29A1-D045-A9F2-CCBAAE282170}" type="presParOf" srcId="{43D29922-7BDC-5A4D-9D44-6C2ED71D44D4}" destId="{D872F27E-FED6-614C-B9A8-4E0179F81D79}" srcOrd="1" destOrd="0" presId="urn:microsoft.com/office/officeart/2005/8/layout/hierarchy1"/>
    <dgm:cxn modelId="{2D5A9B89-CEE3-EF47-883C-38FE3AA1A5F0}" type="presParOf" srcId="{E4B6BBB7-D2BE-5646-BBEF-B1EE04703C2E}" destId="{856D6D9A-2F3A-A149-8BF4-38564C6D273D}" srcOrd="2" destOrd="0" presId="urn:microsoft.com/office/officeart/2005/8/layout/hierarchy1"/>
    <dgm:cxn modelId="{572E3F72-E025-184D-B614-1E5A88DBCE66}" type="presParOf" srcId="{E4B6BBB7-D2BE-5646-BBEF-B1EE04703C2E}" destId="{227B3D1B-76BE-4B4B-9FE9-5BC3D650A063}" srcOrd="3" destOrd="0" presId="urn:microsoft.com/office/officeart/2005/8/layout/hierarchy1"/>
    <dgm:cxn modelId="{7F090380-D757-5848-B052-61D046BAB8F3}" type="presParOf" srcId="{227B3D1B-76BE-4B4B-9FE9-5BC3D650A063}" destId="{BEDDE933-025B-5444-BDC9-83F740172704}" srcOrd="0" destOrd="0" presId="urn:microsoft.com/office/officeart/2005/8/layout/hierarchy1"/>
    <dgm:cxn modelId="{5F63D529-91E3-8740-B388-4D3327D8BA62}" type="presParOf" srcId="{BEDDE933-025B-5444-BDC9-83F740172704}" destId="{DEB04E5C-0A09-3745-BB0E-BABFD3D51E5E}" srcOrd="0" destOrd="0" presId="urn:microsoft.com/office/officeart/2005/8/layout/hierarchy1"/>
    <dgm:cxn modelId="{50D8F781-9E36-D642-AF6D-0E1E331129C1}" type="presParOf" srcId="{BEDDE933-025B-5444-BDC9-83F740172704}" destId="{78A3238C-33E9-EE46-A25A-3DB16A9B4694}" srcOrd="1" destOrd="0" presId="urn:microsoft.com/office/officeart/2005/8/layout/hierarchy1"/>
    <dgm:cxn modelId="{F6837E19-6B73-8741-B841-688964FCE8FF}" type="presParOf" srcId="{227B3D1B-76BE-4B4B-9FE9-5BC3D650A063}" destId="{00640EA8-6266-E346-B885-C129245DB66A}" srcOrd="1" destOrd="0" presId="urn:microsoft.com/office/officeart/2005/8/layout/hierarchy1"/>
    <dgm:cxn modelId="{8599F932-7839-E941-84EB-56FC53BF732F}" type="presParOf" srcId="{00640EA8-6266-E346-B885-C129245DB66A}" destId="{8F59017B-EC1F-8844-BD27-6B7D26DE5A1C}" srcOrd="0" destOrd="0" presId="urn:microsoft.com/office/officeart/2005/8/layout/hierarchy1"/>
    <dgm:cxn modelId="{4758B128-55BD-C342-88A3-DEEA47C64E13}" type="presParOf" srcId="{00640EA8-6266-E346-B885-C129245DB66A}" destId="{32AF03AE-8CB9-9240-B27C-5C7E2AF3638B}" srcOrd="1" destOrd="0" presId="urn:microsoft.com/office/officeart/2005/8/layout/hierarchy1"/>
    <dgm:cxn modelId="{89B08D7D-12FD-B04F-9E62-13F67387F1F0}" type="presParOf" srcId="{32AF03AE-8CB9-9240-B27C-5C7E2AF3638B}" destId="{9E80FEFC-2BA6-BF4B-A75E-93D695641377}" srcOrd="0" destOrd="0" presId="urn:microsoft.com/office/officeart/2005/8/layout/hierarchy1"/>
    <dgm:cxn modelId="{78BB57D6-6566-0F4B-B4BF-BE4DB1B3A9FC}" type="presParOf" srcId="{9E80FEFC-2BA6-BF4B-A75E-93D695641377}" destId="{D68326EA-1172-9940-9B77-50114893F0D1}" srcOrd="0" destOrd="0" presId="urn:microsoft.com/office/officeart/2005/8/layout/hierarchy1"/>
    <dgm:cxn modelId="{D28CBC3B-F06D-9545-B36F-C002BD3FB112}" type="presParOf" srcId="{9E80FEFC-2BA6-BF4B-A75E-93D695641377}" destId="{960103BD-E4E5-F443-A37C-8AF3AA6E9F04}" srcOrd="1" destOrd="0" presId="urn:microsoft.com/office/officeart/2005/8/layout/hierarchy1"/>
    <dgm:cxn modelId="{E4920C6F-3EB7-6A47-B2D6-492282591C54}" type="presParOf" srcId="{32AF03AE-8CB9-9240-B27C-5C7E2AF3638B}" destId="{DE1F234A-B63B-DE47-AB2F-5199AEB8F087}" srcOrd="1" destOrd="0" presId="urn:microsoft.com/office/officeart/2005/8/layout/hierarchy1"/>
    <dgm:cxn modelId="{53FB9852-A6C7-0E41-9CE0-166C736ECA16}" type="presParOf" srcId="{DE1F234A-B63B-DE47-AB2F-5199AEB8F087}" destId="{502A9421-B67E-AC41-A872-2943A4A5E094}" srcOrd="0" destOrd="0" presId="urn:microsoft.com/office/officeart/2005/8/layout/hierarchy1"/>
    <dgm:cxn modelId="{A7D51161-9845-2349-AD92-BB6D3F04CC8F}" type="presParOf" srcId="{DE1F234A-B63B-DE47-AB2F-5199AEB8F087}" destId="{E5F0ABA0-1D81-6B41-9470-0211E161CD0F}" srcOrd="1" destOrd="0" presId="urn:microsoft.com/office/officeart/2005/8/layout/hierarchy1"/>
    <dgm:cxn modelId="{0BBE7CA2-9A5D-A246-B472-D58FC32DABDD}" type="presParOf" srcId="{E5F0ABA0-1D81-6B41-9470-0211E161CD0F}" destId="{BA9BA786-9F2D-D246-A747-174B3B3E7894}" srcOrd="0" destOrd="0" presId="urn:microsoft.com/office/officeart/2005/8/layout/hierarchy1"/>
    <dgm:cxn modelId="{C6779A60-7E4A-0D49-BE33-2C1F68E692E8}" type="presParOf" srcId="{BA9BA786-9F2D-D246-A747-174B3B3E7894}" destId="{5984E490-2B5F-AF42-96FE-CA732306C3E8}" srcOrd="0" destOrd="0" presId="urn:microsoft.com/office/officeart/2005/8/layout/hierarchy1"/>
    <dgm:cxn modelId="{C7423362-5A62-EA40-BE3B-F66D4E41C47B}" type="presParOf" srcId="{BA9BA786-9F2D-D246-A747-174B3B3E7894}" destId="{D859DEA2-A828-284F-867C-8C646C1FA72E}" srcOrd="1" destOrd="0" presId="urn:microsoft.com/office/officeart/2005/8/layout/hierarchy1"/>
    <dgm:cxn modelId="{BFF19DD1-1DC3-1040-B46C-4C32AF2FA54E}" type="presParOf" srcId="{E5F0ABA0-1D81-6B41-9470-0211E161CD0F}" destId="{7227FBB3-7060-5847-903B-25AF54257EC2}" srcOrd="1" destOrd="0" presId="urn:microsoft.com/office/officeart/2005/8/layout/hierarchy1"/>
    <dgm:cxn modelId="{064661EF-B5D3-674B-B33E-E91F182CE549}" type="presParOf" srcId="{DE1F234A-B63B-DE47-AB2F-5199AEB8F087}" destId="{83E4836E-816F-AD4F-8763-8998E6AC338D}" srcOrd="2" destOrd="0" presId="urn:microsoft.com/office/officeart/2005/8/layout/hierarchy1"/>
    <dgm:cxn modelId="{290DE112-32F9-5C45-BF09-DC50541EA276}" type="presParOf" srcId="{DE1F234A-B63B-DE47-AB2F-5199AEB8F087}" destId="{34C56896-3F76-6C48-BD69-E673D4A1201D}" srcOrd="3" destOrd="0" presId="urn:microsoft.com/office/officeart/2005/8/layout/hierarchy1"/>
    <dgm:cxn modelId="{6B23ACCF-CFF1-7C49-AE61-ED0CA3937437}" type="presParOf" srcId="{34C56896-3F76-6C48-BD69-E673D4A1201D}" destId="{E7C879B2-9E56-C444-B499-4D637A922260}" srcOrd="0" destOrd="0" presId="urn:microsoft.com/office/officeart/2005/8/layout/hierarchy1"/>
    <dgm:cxn modelId="{C21C8538-9372-914B-BCC7-6D1FF0BE30FE}" type="presParOf" srcId="{E7C879B2-9E56-C444-B499-4D637A922260}" destId="{CA873D66-EAFA-AF4E-978B-1B81A27E6E85}" srcOrd="0" destOrd="0" presId="urn:microsoft.com/office/officeart/2005/8/layout/hierarchy1"/>
    <dgm:cxn modelId="{A96F50AB-77EB-9844-899B-F4BCAF9A4832}" type="presParOf" srcId="{E7C879B2-9E56-C444-B499-4D637A922260}" destId="{7647B88A-052C-1F4F-94A0-FCE1884D72DE}" srcOrd="1" destOrd="0" presId="urn:microsoft.com/office/officeart/2005/8/layout/hierarchy1"/>
    <dgm:cxn modelId="{2CCE1E44-7317-ED4B-B905-B1642D9ED791}" type="presParOf" srcId="{34C56896-3F76-6C48-BD69-E673D4A1201D}" destId="{7F628EBB-F804-E342-86C1-631031A4EAFB}" srcOrd="1" destOrd="0" presId="urn:microsoft.com/office/officeart/2005/8/layout/hierarchy1"/>
    <dgm:cxn modelId="{E95907B7-7521-8346-8A92-4D3E8A6AE549}" type="presParOf" srcId="{773F5A22-2639-0F45-AF99-D8CF3AE9EADC}" destId="{DDA30CCA-48BF-0A45-948F-CC0A7DE136DB}" srcOrd="2" destOrd="0" presId="urn:microsoft.com/office/officeart/2005/8/layout/hierarchy1"/>
    <dgm:cxn modelId="{30866DE2-56D0-7441-96D6-7A0391D0D77D}" type="presParOf" srcId="{773F5A22-2639-0F45-AF99-D8CF3AE9EADC}" destId="{D07D2C28-2B5A-324E-9C07-934C6CF444E5}" srcOrd="3" destOrd="0" presId="urn:microsoft.com/office/officeart/2005/8/layout/hierarchy1"/>
    <dgm:cxn modelId="{26D04BF6-3C1C-BC42-8980-A3CED0039F89}" type="presParOf" srcId="{D07D2C28-2B5A-324E-9C07-934C6CF444E5}" destId="{59B54F96-1216-5642-8CAA-20BB24B75CB4}" srcOrd="0" destOrd="0" presId="urn:microsoft.com/office/officeart/2005/8/layout/hierarchy1"/>
    <dgm:cxn modelId="{A90B0FBB-1A47-E041-B518-120296D5C02A}" type="presParOf" srcId="{59B54F96-1216-5642-8CAA-20BB24B75CB4}" destId="{D2E85CC3-3AD4-ED40-9B33-6B30E2B4E759}" srcOrd="0" destOrd="0" presId="urn:microsoft.com/office/officeart/2005/8/layout/hierarchy1"/>
    <dgm:cxn modelId="{527592CF-FD00-0245-8FD1-1581D852D52F}" type="presParOf" srcId="{59B54F96-1216-5642-8CAA-20BB24B75CB4}" destId="{936FB1F1-80E3-6445-8D1B-2E65EF4C3645}" srcOrd="1" destOrd="0" presId="urn:microsoft.com/office/officeart/2005/8/layout/hierarchy1"/>
    <dgm:cxn modelId="{2C293863-91BE-E64D-8E05-7DCD6549BE47}" type="presParOf" srcId="{D07D2C28-2B5A-324E-9C07-934C6CF444E5}" destId="{852A487E-30E3-6D43-BC61-6A1C87D80F7D}" srcOrd="1" destOrd="0" presId="urn:microsoft.com/office/officeart/2005/8/layout/hierarchy1"/>
    <dgm:cxn modelId="{01AB79CF-134A-1846-90B8-37EE9DE1C731}" type="presParOf" srcId="{852A487E-30E3-6D43-BC61-6A1C87D80F7D}" destId="{B968DADB-42F4-874A-8B81-7BB79F46E3AB}" srcOrd="0" destOrd="0" presId="urn:microsoft.com/office/officeart/2005/8/layout/hierarchy1"/>
    <dgm:cxn modelId="{C360E2A9-28D3-BF49-9863-2D6F70E387AF}" type="presParOf" srcId="{852A487E-30E3-6D43-BC61-6A1C87D80F7D}" destId="{EDA82C1A-AD56-5549-9C12-B64255700BB1}" srcOrd="1" destOrd="0" presId="urn:microsoft.com/office/officeart/2005/8/layout/hierarchy1"/>
    <dgm:cxn modelId="{99FE0DF2-B6BD-A548-B4B1-73ECED79A1F7}" type="presParOf" srcId="{EDA82C1A-AD56-5549-9C12-B64255700BB1}" destId="{E5A78C32-32BB-8C4A-8794-DF1F2896B7A8}" srcOrd="0" destOrd="0" presId="urn:microsoft.com/office/officeart/2005/8/layout/hierarchy1"/>
    <dgm:cxn modelId="{F305B91D-C30C-9C48-A99D-F00494A28C98}" type="presParOf" srcId="{E5A78C32-32BB-8C4A-8794-DF1F2896B7A8}" destId="{E716891E-65ED-F248-AB66-7420973EBAE8}" srcOrd="0" destOrd="0" presId="urn:microsoft.com/office/officeart/2005/8/layout/hierarchy1"/>
    <dgm:cxn modelId="{BDE8E755-1B0C-BA40-AE1D-84F0F00EDB41}" type="presParOf" srcId="{E5A78C32-32BB-8C4A-8794-DF1F2896B7A8}" destId="{35DB416B-A046-4747-BC9D-06DE976CCCF1}" srcOrd="1" destOrd="0" presId="urn:microsoft.com/office/officeart/2005/8/layout/hierarchy1"/>
    <dgm:cxn modelId="{B18124C2-CE05-474C-AEA8-237E9AC23B67}" type="presParOf" srcId="{EDA82C1A-AD56-5549-9C12-B64255700BB1}" destId="{0AA7474C-A7FA-F742-8589-04FF1EDB50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8DADB-42F4-874A-8B81-7BB79F46E3AB}">
      <dsp:nvSpPr>
        <dsp:cNvPr id="0" name=""/>
        <dsp:cNvSpPr/>
      </dsp:nvSpPr>
      <dsp:spPr>
        <a:xfrm>
          <a:off x="7909957" y="1752229"/>
          <a:ext cx="325381" cy="289184"/>
        </a:xfrm>
        <a:custGeom>
          <a:avLst/>
          <a:gdLst/>
          <a:ahLst/>
          <a:cxnLst/>
          <a:rect l="0" t="0" r="0" b="0"/>
          <a:pathLst>
            <a:path>
              <a:moveTo>
                <a:pt x="0" y="0"/>
              </a:moveTo>
              <a:lnTo>
                <a:pt x="0" y="180283"/>
              </a:lnTo>
              <a:lnTo>
                <a:pt x="325381" y="180283"/>
              </a:lnTo>
              <a:lnTo>
                <a:pt x="325381" y="289184"/>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30CCA-48BF-0A45-948F-CC0A7DE136DB}">
      <dsp:nvSpPr>
        <dsp:cNvPr id="0" name=""/>
        <dsp:cNvSpPr/>
      </dsp:nvSpPr>
      <dsp:spPr>
        <a:xfrm>
          <a:off x="6334479" y="622380"/>
          <a:ext cx="1575478" cy="383385"/>
        </a:xfrm>
        <a:custGeom>
          <a:avLst/>
          <a:gdLst/>
          <a:ahLst/>
          <a:cxnLst/>
          <a:rect l="0" t="0" r="0" b="0"/>
          <a:pathLst>
            <a:path>
              <a:moveTo>
                <a:pt x="0" y="0"/>
              </a:moveTo>
              <a:lnTo>
                <a:pt x="0" y="274485"/>
              </a:lnTo>
              <a:lnTo>
                <a:pt x="1575478" y="274485"/>
              </a:lnTo>
              <a:lnTo>
                <a:pt x="1575478" y="383385"/>
              </a:lnTo>
            </a:path>
          </a:pathLst>
        </a:custGeom>
        <a:noFill/>
        <a:ln w="26425"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83E4836E-816F-AD4F-8763-8998E6AC338D}">
      <dsp:nvSpPr>
        <dsp:cNvPr id="0" name=""/>
        <dsp:cNvSpPr/>
      </dsp:nvSpPr>
      <dsp:spPr>
        <a:xfrm>
          <a:off x="6903777" y="4966240"/>
          <a:ext cx="994520" cy="332874"/>
        </a:xfrm>
        <a:custGeom>
          <a:avLst/>
          <a:gdLst/>
          <a:ahLst/>
          <a:cxnLst/>
          <a:rect l="0" t="0" r="0" b="0"/>
          <a:pathLst>
            <a:path>
              <a:moveTo>
                <a:pt x="0" y="0"/>
              </a:moveTo>
              <a:lnTo>
                <a:pt x="0" y="223974"/>
              </a:lnTo>
              <a:lnTo>
                <a:pt x="994520" y="223974"/>
              </a:lnTo>
              <a:lnTo>
                <a:pt x="994520" y="332874"/>
              </a:lnTo>
            </a:path>
          </a:pathLst>
        </a:custGeom>
        <a:noFill/>
        <a:ln w="26425"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502A9421-B67E-AC41-A872-2943A4A5E094}">
      <dsp:nvSpPr>
        <dsp:cNvPr id="0" name=""/>
        <dsp:cNvSpPr/>
      </dsp:nvSpPr>
      <dsp:spPr>
        <a:xfrm>
          <a:off x="5892939" y="4966240"/>
          <a:ext cx="1010837" cy="341884"/>
        </a:xfrm>
        <a:custGeom>
          <a:avLst/>
          <a:gdLst/>
          <a:ahLst/>
          <a:cxnLst/>
          <a:rect l="0" t="0" r="0" b="0"/>
          <a:pathLst>
            <a:path>
              <a:moveTo>
                <a:pt x="1010837" y="0"/>
              </a:moveTo>
              <a:lnTo>
                <a:pt x="1010837" y="232984"/>
              </a:lnTo>
              <a:lnTo>
                <a:pt x="0" y="232984"/>
              </a:lnTo>
              <a:lnTo>
                <a:pt x="0" y="341884"/>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9017B-EC1F-8844-BD27-6B7D26DE5A1C}">
      <dsp:nvSpPr>
        <dsp:cNvPr id="0" name=""/>
        <dsp:cNvSpPr/>
      </dsp:nvSpPr>
      <dsp:spPr>
        <a:xfrm>
          <a:off x="6362114" y="3908944"/>
          <a:ext cx="541662" cy="310831"/>
        </a:xfrm>
        <a:custGeom>
          <a:avLst/>
          <a:gdLst/>
          <a:ahLst/>
          <a:cxnLst/>
          <a:rect l="0" t="0" r="0" b="0"/>
          <a:pathLst>
            <a:path>
              <a:moveTo>
                <a:pt x="0" y="0"/>
              </a:moveTo>
              <a:lnTo>
                <a:pt x="0" y="201931"/>
              </a:lnTo>
              <a:lnTo>
                <a:pt x="541662" y="201931"/>
              </a:lnTo>
              <a:lnTo>
                <a:pt x="541662" y="310831"/>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6D6D9A-2F3A-A149-8BF4-38564C6D273D}">
      <dsp:nvSpPr>
        <dsp:cNvPr id="0" name=""/>
        <dsp:cNvSpPr/>
      </dsp:nvSpPr>
      <dsp:spPr>
        <a:xfrm>
          <a:off x="4488245" y="2812414"/>
          <a:ext cx="1873868" cy="350065"/>
        </a:xfrm>
        <a:custGeom>
          <a:avLst/>
          <a:gdLst/>
          <a:ahLst/>
          <a:cxnLst/>
          <a:rect l="0" t="0" r="0" b="0"/>
          <a:pathLst>
            <a:path>
              <a:moveTo>
                <a:pt x="0" y="0"/>
              </a:moveTo>
              <a:lnTo>
                <a:pt x="0" y="241165"/>
              </a:lnTo>
              <a:lnTo>
                <a:pt x="1873868" y="241165"/>
              </a:lnTo>
              <a:lnTo>
                <a:pt x="1873868" y="350065"/>
              </a:lnTo>
            </a:path>
          </a:pathLst>
        </a:custGeom>
        <a:noFill/>
        <a:ln w="26425"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81EBD99A-842C-5B4C-AA4A-FF3D322D1E45}">
      <dsp:nvSpPr>
        <dsp:cNvPr id="0" name=""/>
        <dsp:cNvSpPr/>
      </dsp:nvSpPr>
      <dsp:spPr>
        <a:xfrm>
          <a:off x="1995011" y="4953229"/>
          <a:ext cx="978739" cy="359396"/>
        </a:xfrm>
        <a:custGeom>
          <a:avLst/>
          <a:gdLst/>
          <a:ahLst/>
          <a:cxnLst/>
          <a:rect l="0" t="0" r="0" b="0"/>
          <a:pathLst>
            <a:path>
              <a:moveTo>
                <a:pt x="0" y="0"/>
              </a:moveTo>
              <a:lnTo>
                <a:pt x="0" y="250496"/>
              </a:lnTo>
              <a:lnTo>
                <a:pt x="978739" y="250496"/>
              </a:lnTo>
              <a:lnTo>
                <a:pt x="978739" y="359396"/>
              </a:lnTo>
            </a:path>
          </a:pathLst>
        </a:custGeom>
        <a:noFill/>
        <a:ln w="26425"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32C04B76-66FE-C946-B731-35F6F76CEDFE}">
      <dsp:nvSpPr>
        <dsp:cNvPr id="0" name=""/>
        <dsp:cNvSpPr/>
      </dsp:nvSpPr>
      <dsp:spPr>
        <a:xfrm>
          <a:off x="988106" y="4953229"/>
          <a:ext cx="1006905" cy="371787"/>
        </a:xfrm>
        <a:custGeom>
          <a:avLst/>
          <a:gdLst/>
          <a:ahLst/>
          <a:cxnLst/>
          <a:rect l="0" t="0" r="0" b="0"/>
          <a:pathLst>
            <a:path>
              <a:moveTo>
                <a:pt x="1006905" y="0"/>
              </a:moveTo>
              <a:lnTo>
                <a:pt x="1006905" y="262887"/>
              </a:lnTo>
              <a:lnTo>
                <a:pt x="0" y="262887"/>
              </a:lnTo>
              <a:lnTo>
                <a:pt x="0" y="371787"/>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352BE4-D73C-4646-BCA3-6E7BD54E66CA}">
      <dsp:nvSpPr>
        <dsp:cNvPr id="0" name=""/>
        <dsp:cNvSpPr/>
      </dsp:nvSpPr>
      <dsp:spPr>
        <a:xfrm>
          <a:off x="1995011" y="3927463"/>
          <a:ext cx="444986" cy="279300"/>
        </a:xfrm>
        <a:custGeom>
          <a:avLst/>
          <a:gdLst/>
          <a:ahLst/>
          <a:cxnLst/>
          <a:rect l="0" t="0" r="0" b="0"/>
          <a:pathLst>
            <a:path>
              <a:moveTo>
                <a:pt x="444986" y="0"/>
              </a:moveTo>
              <a:lnTo>
                <a:pt x="444986" y="170400"/>
              </a:lnTo>
              <a:lnTo>
                <a:pt x="0" y="170400"/>
              </a:lnTo>
              <a:lnTo>
                <a:pt x="0" y="27930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56546-DD8C-BC41-95CF-95940FD2DD33}">
      <dsp:nvSpPr>
        <dsp:cNvPr id="0" name=""/>
        <dsp:cNvSpPr/>
      </dsp:nvSpPr>
      <dsp:spPr>
        <a:xfrm>
          <a:off x="2439998" y="2812414"/>
          <a:ext cx="2048247" cy="368585"/>
        </a:xfrm>
        <a:custGeom>
          <a:avLst/>
          <a:gdLst/>
          <a:ahLst/>
          <a:cxnLst/>
          <a:rect l="0" t="0" r="0" b="0"/>
          <a:pathLst>
            <a:path>
              <a:moveTo>
                <a:pt x="2048247" y="0"/>
              </a:moveTo>
              <a:lnTo>
                <a:pt x="2048247" y="259685"/>
              </a:lnTo>
              <a:lnTo>
                <a:pt x="0" y="259685"/>
              </a:lnTo>
              <a:lnTo>
                <a:pt x="0" y="36858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030F32-AB87-2540-86A1-1C742A42CDEC}">
      <dsp:nvSpPr>
        <dsp:cNvPr id="0" name=""/>
        <dsp:cNvSpPr/>
      </dsp:nvSpPr>
      <dsp:spPr>
        <a:xfrm>
          <a:off x="4442525" y="1768890"/>
          <a:ext cx="91440" cy="297059"/>
        </a:xfrm>
        <a:custGeom>
          <a:avLst/>
          <a:gdLst/>
          <a:ahLst/>
          <a:cxnLst/>
          <a:rect l="0" t="0" r="0" b="0"/>
          <a:pathLst>
            <a:path>
              <a:moveTo>
                <a:pt x="45720" y="0"/>
              </a:moveTo>
              <a:lnTo>
                <a:pt x="45720" y="297059"/>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6E1549-6884-A54F-82A8-018092CC6040}">
      <dsp:nvSpPr>
        <dsp:cNvPr id="0" name=""/>
        <dsp:cNvSpPr/>
      </dsp:nvSpPr>
      <dsp:spPr>
        <a:xfrm>
          <a:off x="4488245" y="622380"/>
          <a:ext cx="1846233" cy="400046"/>
        </a:xfrm>
        <a:custGeom>
          <a:avLst/>
          <a:gdLst/>
          <a:ahLst/>
          <a:cxnLst/>
          <a:rect l="0" t="0" r="0" b="0"/>
          <a:pathLst>
            <a:path>
              <a:moveTo>
                <a:pt x="1846233" y="0"/>
              </a:moveTo>
              <a:lnTo>
                <a:pt x="1846233" y="291146"/>
              </a:lnTo>
              <a:lnTo>
                <a:pt x="0" y="291146"/>
              </a:lnTo>
              <a:lnTo>
                <a:pt x="0" y="40004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970C1-C403-5240-B22F-5A99F8354270}">
      <dsp:nvSpPr>
        <dsp:cNvPr id="0" name=""/>
        <dsp:cNvSpPr/>
      </dsp:nvSpPr>
      <dsp:spPr>
        <a:xfrm>
          <a:off x="5135393" y="-124084"/>
          <a:ext cx="2398172"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8585332-2DE4-3147-A635-124B4DB9F1FD}">
      <dsp:nvSpPr>
        <dsp:cNvPr id="0" name=""/>
        <dsp:cNvSpPr/>
      </dsp:nvSpPr>
      <dsp:spPr>
        <a:xfrm>
          <a:off x="5266008" y="0"/>
          <a:ext cx="2398172"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Do moral judgments purport to describe the world?</a:t>
          </a:r>
          <a:endParaRPr lang="en-US" sz="1800" b="0" kern="1200" dirty="0"/>
        </a:p>
      </dsp:txBody>
      <dsp:txXfrm>
        <a:off x="5287871" y="21863"/>
        <a:ext cx="2354446" cy="702738"/>
      </dsp:txXfrm>
    </dsp:sp>
    <dsp:sp modelId="{65173241-F040-5940-AAA7-3EA119D6DB6D}">
      <dsp:nvSpPr>
        <dsp:cNvPr id="0" name=""/>
        <dsp:cNvSpPr/>
      </dsp:nvSpPr>
      <dsp:spPr>
        <a:xfrm>
          <a:off x="3712986" y="1022426"/>
          <a:ext cx="1550517"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E3272CE-5243-604E-AAD2-ECB8F7CEEEC0}">
      <dsp:nvSpPr>
        <dsp:cNvPr id="0" name=""/>
        <dsp:cNvSpPr/>
      </dsp:nvSpPr>
      <dsp:spPr>
        <a:xfrm>
          <a:off x="3843601" y="1146510"/>
          <a:ext cx="1550517"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FF"/>
              </a:solidFill>
              <a:latin typeface="+mn-lt"/>
              <a:ea typeface="+mn-ea"/>
              <a:cs typeface="+mn-cs"/>
            </a:rPr>
            <a:t>Cognitivism</a:t>
          </a:r>
          <a:endParaRPr lang="en-US" sz="1800" b="1" kern="1200" dirty="0">
            <a:solidFill>
              <a:srgbClr val="0000FF"/>
            </a:solidFill>
            <a:latin typeface="+mn-lt"/>
            <a:ea typeface="+mn-ea"/>
            <a:cs typeface="+mn-cs"/>
          </a:endParaRPr>
        </a:p>
      </dsp:txBody>
      <dsp:txXfrm>
        <a:off x="3865464" y="1168373"/>
        <a:ext cx="1506791" cy="702738"/>
      </dsp:txXfrm>
    </dsp:sp>
    <dsp:sp modelId="{28DE3361-DDA4-B24D-BD2C-2ACD70904946}">
      <dsp:nvSpPr>
        <dsp:cNvPr id="0" name=""/>
        <dsp:cNvSpPr/>
      </dsp:nvSpPr>
      <dsp:spPr>
        <a:xfrm>
          <a:off x="2707070" y="2065950"/>
          <a:ext cx="3562350"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F26E36E-E02C-3748-BB14-34003F38CCFD}">
      <dsp:nvSpPr>
        <dsp:cNvPr id="0" name=""/>
        <dsp:cNvSpPr/>
      </dsp:nvSpPr>
      <dsp:spPr>
        <a:xfrm>
          <a:off x="2837685" y="2190034"/>
          <a:ext cx="3562350"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Are at least some of them (mind-independently) true and known?</a:t>
          </a:r>
          <a:endParaRPr lang="en-US" sz="1800" b="0" kern="1200" dirty="0"/>
        </a:p>
      </dsp:txBody>
      <dsp:txXfrm>
        <a:off x="2859548" y="2211897"/>
        <a:ext cx="3518624" cy="702738"/>
      </dsp:txXfrm>
    </dsp:sp>
    <dsp:sp modelId="{72A70946-2FA4-5D4D-A9D1-CA2E82C9D11D}">
      <dsp:nvSpPr>
        <dsp:cNvPr id="0" name=""/>
        <dsp:cNvSpPr/>
      </dsp:nvSpPr>
      <dsp:spPr>
        <a:xfrm>
          <a:off x="1552910" y="3180999"/>
          <a:ext cx="1774174"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C8282F-A5F0-464E-9C92-72BB3FD87CED}">
      <dsp:nvSpPr>
        <dsp:cNvPr id="0" name=""/>
        <dsp:cNvSpPr/>
      </dsp:nvSpPr>
      <dsp:spPr>
        <a:xfrm>
          <a:off x="1683525" y="3305083"/>
          <a:ext cx="1774174"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FF"/>
              </a:solidFill>
              <a:latin typeface="+mn-lt"/>
              <a:ea typeface="+mn-ea"/>
              <a:cs typeface="+mn-cs"/>
            </a:rPr>
            <a:t>Moral realism</a:t>
          </a:r>
          <a:endParaRPr lang="en-US" sz="1800" b="1" kern="1200" dirty="0">
            <a:solidFill>
              <a:srgbClr val="0000FF"/>
            </a:solidFill>
            <a:latin typeface="+mn-lt"/>
            <a:ea typeface="+mn-ea"/>
            <a:cs typeface="+mn-cs"/>
          </a:endParaRPr>
        </a:p>
      </dsp:txBody>
      <dsp:txXfrm>
        <a:off x="1705388" y="3326946"/>
        <a:ext cx="1730448" cy="702738"/>
      </dsp:txXfrm>
    </dsp:sp>
    <dsp:sp modelId="{4D7F1486-F67C-804C-953A-6E73073CCCB3}">
      <dsp:nvSpPr>
        <dsp:cNvPr id="0" name=""/>
        <dsp:cNvSpPr/>
      </dsp:nvSpPr>
      <dsp:spPr>
        <a:xfrm>
          <a:off x="251182" y="4206764"/>
          <a:ext cx="3487657"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626E65-9575-4F46-90FB-10CE38378A5E}">
      <dsp:nvSpPr>
        <dsp:cNvPr id="0" name=""/>
        <dsp:cNvSpPr/>
      </dsp:nvSpPr>
      <dsp:spPr>
        <a:xfrm>
          <a:off x="381797" y="4330849"/>
          <a:ext cx="3487657"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mtClean="0"/>
            <a:t>Are moral facts natural </a:t>
          </a:r>
          <a:r>
            <a:rPr lang="en-US" sz="1800" b="0" kern="1200" dirty="0" smtClean="0"/>
            <a:t>facts?</a:t>
          </a:r>
          <a:endParaRPr lang="en-US" sz="1800" b="0" kern="1200" dirty="0"/>
        </a:p>
      </dsp:txBody>
      <dsp:txXfrm>
        <a:off x="403660" y="4352712"/>
        <a:ext cx="3443931" cy="702738"/>
      </dsp:txXfrm>
    </dsp:sp>
    <dsp:sp modelId="{9BDA63AC-9916-4547-9293-C1B0FA3F28F9}">
      <dsp:nvSpPr>
        <dsp:cNvPr id="0" name=""/>
        <dsp:cNvSpPr/>
      </dsp:nvSpPr>
      <dsp:spPr>
        <a:xfrm>
          <a:off x="284043" y="5325017"/>
          <a:ext cx="1408125"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0B13F81-9853-D64F-97C4-2DA616D233B2}">
      <dsp:nvSpPr>
        <dsp:cNvPr id="0" name=""/>
        <dsp:cNvSpPr/>
      </dsp:nvSpPr>
      <dsp:spPr>
        <a:xfrm>
          <a:off x="414658" y="5449101"/>
          <a:ext cx="1408125"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FF"/>
              </a:solidFill>
              <a:latin typeface="+mn-lt"/>
              <a:ea typeface="+mn-ea"/>
              <a:cs typeface="+mn-cs"/>
            </a:rPr>
            <a:t>Naturalism</a:t>
          </a:r>
          <a:endParaRPr lang="en-US" sz="1800" b="1" kern="1200" dirty="0">
            <a:solidFill>
              <a:srgbClr val="0000FF"/>
            </a:solidFill>
            <a:latin typeface="+mn-lt"/>
            <a:ea typeface="+mn-ea"/>
            <a:cs typeface="+mn-cs"/>
          </a:endParaRPr>
        </a:p>
      </dsp:txBody>
      <dsp:txXfrm>
        <a:off x="436521" y="5470964"/>
        <a:ext cx="1364399" cy="702738"/>
      </dsp:txXfrm>
    </dsp:sp>
    <dsp:sp modelId="{E6B3CD18-A5DE-C948-89EE-F422ADF1372A}">
      <dsp:nvSpPr>
        <dsp:cNvPr id="0" name=""/>
        <dsp:cNvSpPr/>
      </dsp:nvSpPr>
      <dsp:spPr>
        <a:xfrm>
          <a:off x="1978179" y="5312625"/>
          <a:ext cx="1991143"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0B5EDB-FB16-AB4E-9A68-470C2E64A309}">
      <dsp:nvSpPr>
        <dsp:cNvPr id="0" name=""/>
        <dsp:cNvSpPr/>
      </dsp:nvSpPr>
      <dsp:spPr>
        <a:xfrm>
          <a:off x="2108794" y="5436709"/>
          <a:ext cx="1991143"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FF"/>
              </a:solidFill>
              <a:latin typeface="+mn-lt"/>
              <a:ea typeface="+mn-ea"/>
              <a:cs typeface="+mn-cs"/>
            </a:rPr>
            <a:t>Non-naturalism</a:t>
          </a:r>
          <a:endParaRPr lang="en-US" sz="1800" b="1" kern="1200" dirty="0">
            <a:solidFill>
              <a:srgbClr val="0000FF"/>
            </a:solidFill>
            <a:latin typeface="+mn-lt"/>
            <a:ea typeface="+mn-ea"/>
            <a:cs typeface="+mn-cs"/>
          </a:endParaRPr>
        </a:p>
      </dsp:txBody>
      <dsp:txXfrm>
        <a:off x="2130657" y="5458572"/>
        <a:ext cx="1947417" cy="702738"/>
      </dsp:txXfrm>
    </dsp:sp>
    <dsp:sp modelId="{DEB04E5C-0A09-3745-BB0E-BABFD3D51E5E}">
      <dsp:nvSpPr>
        <dsp:cNvPr id="0" name=""/>
        <dsp:cNvSpPr/>
      </dsp:nvSpPr>
      <dsp:spPr>
        <a:xfrm>
          <a:off x="5057500" y="3162480"/>
          <a:ext cx="2609227"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8A3238C-33E9-EE46-A25A-3DB16A9B4694}">
      <dsp:nvSpPr>
        <dsp:cNvPr id="0" name=""/>
        <dsp:cNvSpPr/>
      </dsp:nvSpPr>
      <dsp:spPr>
        <a:xfrm>
          <a:off x="5188115" y="3286564"/>
          <a:ext cx="2609227"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FF"/>
              </a:solidFill>
              <a:latin typeface="+mn-lt"/>
              <a:ea typeface="+mn-ea"/>
              <a:cs typeface="+mn-cs"/>
            </a:rPr>
            <a:t>Moral error theory</a:t>
          </a:r>
          <a:endParaRPr lang="en-US" sz="1800" b="1" kern="1200" dirty="0">
            <a:solidFill>
              <a:srgbClr val="0000FF"/>
            </a:solidFill>
            <a:latin typeface="+mn-lt"/>
            <a:ea typeface="+mn-ea"/>
            <a:cs typeface="+mn-cs"/>
          </a:endParaRPr>
        </a:p>
      </dsp:txBody>
      <dsp:txXfrm>
        <a:off x="5209978" y="3308427"/>
        <a:ext cx="2565501" cy="702738"/>
      </dsp:txXfrm>
    </dsp:sp>
    <dsp:sp modelId="{D68326EA-1172-9940-9B77-50114893F0D1}">
      <dsp:nvSpPr>
        <dsp:cNvPr id="0" name=""/>
        <dsp:cNvSpPr/>
      </dsp:nvSpPr>
      <dsp:spPr>
        <a:xfrm>
          <a:off x="5484531" y="4219775"/>
          <a:ext cx="2838491"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0103BD-E4E5-F443-A37C-8AF3AA6E9F04}">
      <dsp:nvSpPr>
        <dsp:cNvPr id="0" name=""/>
        <dsp:cNvSpPr/>
      </dsp:nvSpPr>
      <dsp:spPr>
        <a:xfrm>
          <a:off x="5615146" y="4343859"/>
          <a:ext cx="2838491"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Should we continue using moral sentences?</a:t>
          </a:r>
          <a:endParaRPr lang="en-US" sz="1800" b="0" kern="1200" dirty="0"/>
        </a:p>
      </dsp:txBody>
      <dsp:txXfrm>
        <a:off x="5637009" y="4365722"/>
        <a:ext cx="2794765" cy="702738"/>
      </dsp:txXfrm>
    </dsp:sp>
    <dsp:sp modelId="{5984E490-2B5F-AF42-96FE-CA732306C3E8}">
      <dsp:nvSpPr>
        <dsp:cNvPr id="0" name=""/>
        <dsp:cNvSpPr/>
      </dsp:nvSpPr>
      <dsp:spPr>
        <a:xfrm>
          <a:off x="5050898" y="5308124"/>
          <a:ext cx="1684082"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859DEA2-A828-284F-867C-8C646C1FA72E}">
      <dsp:nvSpPr>
        <dsp:cNvPr id="0" name=""/>
        <dsp:cNvSpPr/>
      </dsp:nvSpPr>
      <dsp:spPr>
        <a:xfrm>
          <a:off x="5181513" y="5432208"/>
          <a:ext cx="1684082"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FF"/>
              </a:solidFill>
              <a:latin typeface="+mn-lt"/>
              <a:ea typeface="+mn-ea"/>
              <a:cs typeface="+mn-cs"/>
            </a:rPr>
            <a:t>Fictionalism</a:t>
          </a:r>
          <a:endParaRPr lang="en-US" sz="1800" b="1" kern="1200" dirty="0">
            <a:solidFill>
              <a:srgbClr val="0000FF"/>
            </a:solidFill>
            <a:latin typeface="+mn-lt"/>
            <a:ea typeface="+mn-ea"/>
            <a:cs typeface="+mn-cs"/>
          </a:endParaRPr>
        </a:p>
      </dsp:txBody>
      <dsp:txXfrm>
        <a:off x="5203376" y="5454071"/>
        <a:ext cx="1640356" cy="702738"/>
      </dsp:txXfrm>
    </dsp:sp>
    <dsp:sp modelId="{CA873D66-EAFA-AF4E-978B-1B81A27E6E85}">
      <dsp:nvSpPr>
        <dsp:cNvPr id="0" name=""/>
        <dsp:cNvSpPr/>
      </dsp:nvSpPr>
      <dsp:spPr>
        <a:xfrm>
          <a:off x="7018075" y="5299114"/>
          <a:ext cx="1760444"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47B88A-052C-1F4F-94A0-FCE1884D72DE}">
      <dsp:nvSpPr>
        <dsp:cNvPr id="0" name=""/>
        <dsp:cNvSpPr/>
      </dsp:nvSpPr>
      <dsp:spPr>
        <a:xfrm>
          <a:off x="7148690" y="5423198"/>
          <a:ext cx="1760444"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FF"/>
              </a:solidFill>
              <a:latin typeface="+mn-lt"/>
              <a:ea typeface="+mn-ea"/>
              <a:cs typeface="+mn-cs"/>
            </a:rPr>
            <a:t>Eliminativism</a:t>
          </a:r>
          <a:endParaRPr lang="en-US" sz="1800" b="1" kern="1200" dirty="0">
            <a:solidFill>
              <a:srgbClr val="0000FF"/>
            </a:solidFill>
            <a:latin typeface="+mn-lt"/>
            <a:ea typeface="+mn-ea"/>
            <a:cs typeface="+mn-cs"/>
          </a:endParaRPr>
        </a:p>
      </dsp:txBody>
      <dsp:txXfrm>
        <a:off x="7170553" y="5445061"/>
        <a:ext cx="1716718" cy="702738"/>
      </dsp:txXfrm>
    </dsp:sp>
    <dsp:sp modelId="{D2E85CC3-3AD4-ED40-9B33-6B30E2B4E759}">
      <dsp:nvSpPr>
        <dsp:cNvPr id="0" name=""/>
        <dsp:cNvSpPr/>
      </dsp:nvSpPr>
      <dsp:spPr>
        <a:xfrm>
          <a:off x="6836412" y="1005765"/>
          <a:ext cx="2147089"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36FB1F1-80E3-6445-8D1B-2E65EF4C3645}">
      <dsp:nvSpPr>
        <dsp:cNvPr id="0" name=""/>
        <dsp:cNvSpPr/>
      </dsp:nvSpPr>
      <dsp:spPr>
        <a:xfrm>
          <a:off x="6967027" y="1129849"/>
          <a:ext cx="2147089"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FF"/>
              </a:solidFill>
              <a:latin typeface="+mn-lt"/>
              <a:ea typeface="+mn-ea"/>
              <a:cs typeface="+mn-cs"/>
            </a:rPr>
            <a:t>Non-cognitivism</a:t>
          </a:r>
          <a:endParaRPr lang="en-US" sz="1800" b="1" kern="1200" dirty="0">
            <a:solidFill>
              <a:srgbClr val="0000FF"/>
            </a:solidFill>
            <a:latin typeface="+mn-lt"/>
            <a:ea typeface="+mn-ea"/>
            <a:cs typeface="+mn-cs"/>
          </a:endParaRPr>
        </a:p>
      </dsp:txBody>
      <dsp:txXfrm>
        <a:off x="6988890" y="1151712"/>
        <a:ext cx="2103363" cy="702738"/>
      </dsp:txXfrm>
    </dsp:sp>
    <dsp:sp modelId="{E716891E-65ED-F248-AB66-7420973EBAE8}">
      <dsp:nvSpPr>
        <dsp:cNvPr id="0" name=""/>
        <dsp:cNvSpPr/>
      </dsp:nvSpPr>
      <dsp:spPr>
        <a:xfrm>
          <a:off x="7487176" y="2041413"/>
          <a:ext cx="1496325" cy="746464"/>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DB416B-A046-4747-BC9D-06DE976CCCF1}">
      <dsp:nvSpPr>
        <dsp:cNvPr id="0" name=""/>
        <dsp:cNvSpPr/>
      </dsp:nvSpPr>
      <dsp:spPr>
        <a:xfrm>
          <a:off x="7617791" y="2165497"/>
          <a:ext cx="1496325" cy="7464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FF"/>
              </a:solidFill>
              <a:latin typeface="+mn-lt"/>
              <a:ea typeface="+mn-ea"/>
              <a:cs typeface="+mn-cs"/>
            </a:rPr>
            <a:t>Emotivism</a:t>
          </a:r>
          <a:endParaRPr lang="en-US" sz="1800" b="1" kern="1200" dirty="0">
            <a:solidFill>
              <a:srgbClr val="0000FF"/>
            </a:solidFill>
            <a:latin typeface="+mn-lt"/>
            <a:ea typeface="+mn-ea"/>
            <a:cs typeface="+mn-cs"/>
          </a:endParaRPr>
        </a:p>
      </dsp:txBody>
      <dsp:txXfrm>
        <a:off x="7639654" y="2187360"/>
        <a:ext cx="1452599" cy="7027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i="1" dirty="0" smtClean="0"/>
              <a:t>The Act of Killing</a:t>
            </a:r>
            <a:r>
              <a:rPr lang="en-US" i="1" baseline="0" dirty="0" smtClean="0"/>
              <a:t> </a:t>
            </a:r>
            <a:r>
              <a:rPr lang="en-US" baseline="0" dirty="0" smtClean="0"/>
              <a:t>trailer, </a:t>
            </a:r>
            <a:r>
              <a:rPr lang="en-US" dirty="0" smtClean="0"/>
              <a:t>https://</a:t>
            </a:r>
            <a:r>
              <a:rPr lang="en-US" dirty="0" err="1" smtClean="0"/>
              <a:t>www.youtube.com</a:t>
            </a:r>
            <a:r>
              <a:rPr lang="en-US" dirty="0" smtClean="0"/>
              <a:t>/</a:t>
            </a:r>
            <a:r>
              <a:rPr lang="en-US" dirty="0" err="1" smtClean="0"/>
              <a:t>watch?v</a:t>
            </a:r>
            <a:r>
              <a:rPr lang="en-US" dirty="0" smtClean="0"/>
              <a:t>=SD5oMxbMcHM</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413367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question ‘This act maximizes utility, but is it right?’ would have to be one whose answer is immediately obvious to anyone who understands the meanings of the words used, being equivalent to the question ‘This act maximizes utility, but does it maximize utility?’”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“However, as a moment’s reflection reveals, the questions clearly are not equivalent. We can, without self-contradiction, agree that an act maximizes utility but deny that it is right.”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“It therefore follows that the question ‘This act maximizes utility, but is it right?’ is not a </a:t>
            </a:r>
            <a:r>
              <a:rPr lang="en-US" i="1" dirty="0" smtClean="0"/>
              <a:t>closed question </a:t>
            </a:r>
            <a:r>
              <a:rPr lang="en-US" dirty="0" smtClean="0"/>
              <a:t>– one whose answer is immediately obvious to anyone who understands the meanings of the words – but is rather an </a:t>
            </a:r>
            <a:r>
              <a:rPr lang="en-US" i="1" dirty="0" smtClean="0"/>
              <a:t>open question </a:t>
            </a:r>
            <a:r>
              <a:rPr lang="en-US" dirty="0" smtClean="0"/>
              <a:t>– one whose answer is open to reasoned argument. ‘Rightness’ and ‘utility maximization’ are thus not analytic equivalents. They do not pick out the same feature” (28).</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17</a:t>
            </a:fld>
            <a:endParaRPr lang="en-US"/>
          </a:p>
        </p:txBody>
      </p:sp>
    </p:spTree>
    <p:extLst>
      <p:ext uri="{BB962C8B-B14F-4D97-AF65-F5344CB8AC3E}">
        <p14:creationId xmlns:p14="http://schemas.microsoft.com/office/powerpoint/2010/main" val="355348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“What does such disagreement feel like? In particular, does it feel more like disagreeing over which chocolate is better, or like disagreeing over factual matters (such as whether human actions contribute to global warming)?” (195).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“You have to think about what it feels like for you when you are engaged in moral disagreement. But I can say that in my case such moral disagreement feels exactly like the one about global warming—it’s about an objective matter of fact, that exists independently of us and our disagreement” (195</a:t>
            </a:r>
            <a:r>
              <a:rPr lang="mr-I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6).</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20</a:t>
            </a:fld>
            <a:endParaRPr lang="en-US"/>
          </a:p>
        </p:txBody>
      </p:sp>
    </p:spTree>
    <p:extLst>
      <p:ext uri="{BB962C8B-B14F-4D97-AF65-F5344CB8AC3E}">
        <p14:creationId xmlns:p14="http://schemas.microsoft.com/office/powerpoint/2010/main" val="357254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“What does such disagreement feel like? In particular, does it feel more like disagreeing over which chocolate is better, or like disagreeing over factual matters (such as whether human actions contribute to global warming)?” (195).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“You have to think about what it feels like for you when you are engaged in moral disagreement. But I can say that in my case such moral disagreement feels exactly like the one about global warming—it’s about an objective matter of fact, that exists independently of us and our disagreement” (195</a:t>
            </a:r>
            <a:r>
              <a:rPr lang="mr-I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6).</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21</a:t>
            </a:fld>
            <a:endParaRPr lang="en-US"/>
          </a:p>
        </p:txBody>
      </p:sp>
    </p:spTree>
    <p:extLst>
      <p:ext uri="{BB962C8B-B14F-4D97-AF65-F5344CB8AC3E}">
        <p14:creationId xmlns:p14="http://schemas.microsoft.com/office/powerpoint/2010/main" val="357254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smtClean="0"/>
          </a:p>
          <a:p>
            <a:pPr marL="228600" indent="-228600">
              <a:buFont typeface="+mj-lt"/>
              <a:buAutoNum type="arabicPeriod"/>
            </a:pP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23</a:t>
            </a:fld>
            <a:endParaRPr lang="en-US"/>
          </a:p>
        </p:txBody>
      </p:sp>
    </p:spTree>
    <p:extLst>
      <p:ext uri="{BB962C8B-B14F-4D97-AF65-F5344CB8AC3E}">
        <p14:creationId xmlns:p14="http://schemas.microsoft.com/office/powerpoint/2010/main" val="322931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25</a:t>
            </a:fld>
            <a:endParaRPr lang="en-US"/>
          </a:p>
        </p:txBody>
      </p:sp>
    </p:spTree>
    <p:extLst>
      <p:ext uri="{BB962C8B-B14F-4D97-AF65-F5344CB8AC3E}">
        <p14:creationId xmlns:p14="http://schemas.microsoft.com/office/powerpoint/2010/main" val="286212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26</a:t>
            </a:fld>
            <a:endParaRPr lang="en-US"/>
          </a:p>
        </p:txBody>
      </p:sp>
    </p:spTree>
    <p:extLst>
      <p:ext uri="{BB962C8B-B14F-4D97-AF65-F5344CB8AC3E}">
        <p14:creationId xmlns:p14="http://schemas.microsoft.com/office/powerpoint/2010/main" val="106290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28</a:t>
            </a:fld>
            <a:endParaRPr lang="en-US"/>
          </a:p>
        </p:txBody>
      </p:sp>
    </p:spTree>
    <p:extLst>
      <p:ext uri="{BB962C8B-B14F-4D97-AF65-F5344CB8AC3E}">
        <p14:creationId xmlns:p14="http://schemas.microsoft.com/office/powerpoint/2010/main" val="65501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Overlap</a:t>
            </a:r>
            <a:r>
              <a:rPr lang="en-US" baseline="0" dirty="0" smtClean="0"/>
              <a:t> with philosophy of language and mind, metaphysics, and epistemology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132763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146148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child hates spinach. He then reports that he’s glad he hates spinach. To the question ‘Why?’ he responds: ‘Because if I liked it, I would have eaten it, and it’s yucky!’” (193).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330129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“Consider . . . someone who grew up in the twentieth-century West and who believes that the earth revolves around the sun. Also, she reports to be happy she wasn’t born in the Middle Ages, ‘because had I grown up in the Middle Ages, I would have believed that the earth is in the center of the universe, and that belief is false!’” (194).</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The response in the earth-revolves-around-the-sun case sounds perfectly sensible, precisely in a way in which the analogous response does not sound sensible in the spinach case” (194).</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“Suppose someone grew up in the United States in the late twentieth century and rejects any manifestation of racism as morally wrong. He then reports that he’s happy that that’s when and where he grew up, ‘because had I grown up in the eighteenth century, I would have accepted slavery and racism. And these things are wrong!’” (194).</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7</a:t>
            </a:fld>
            <a:endParaRPr lang="en-US"/>
          </a:p>
        </p:txBody>
      </p:sp>
    </p:spTree>
    <p:extLst>
      <p:ext uri="{BB962C8B-B14F-4D97-AF65-F5344CB8AC3E}">
        <p14:creationId xmlns:p14="http://schemas.microsoft.com/office/powerpoint/2010/main" val="77055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“Suppose someone grew up in the United States in the late twentieth century and rejects any manifestation of racism as morally wrong”</a:t>
            </a:r>
            <a:r>
              <a:rPr lang="en-US" baseline="0" dirty="0" smtClean="0"/>
              <a:t> (194).</a:t>
            </a:r>
          </a:p>
          <a:p>
            <a:pPr marL="171450" indent="-171450">
              <a:buFont typeface="Arial"/>
              <a:buChar char="•"/>
            </a:pPr>
            <a:r>
              <a:rPr lang="en-US" dirty="0" smtClean="0"/>
              <a:t>“Usually, our attitude towards our own likings and dislikings (when it comes to food, for instance) is that it’s all about us. If you don’t like spinach, the reason you shouldn’t have it is precisely that you don’t like it” (194).</a:t>
            </a:r>
          </a:p>
          <a:p>
            <a:pPr marL="171450" indent="-171450">
              <a:buFont typeface="Arial"/>
              <a:buChar char="•"/>
            </a:pPr>
            <a:r>
              <a:rPr lang="en-US" dirty="0" smtClean="0"/>
              <a:t>“So if we’re imagining a hypothetical scenario in which you do like it, then you no longer have any reason not to eat it. This is what the child in the first example gets wrong: he’s holding fixed his dislike for spinach, even in thinking about the hypothetical case in which he likes spinach. But because these issues are all about him and what he likes and dislikes, this makes no sense” (194).</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“But physics is different: What we want, believe or do—none of this affects the earth’s orbit. The fact that the earth revolves around the sun is just not about us at all” (194).</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8</a:t>
            </a:fld>
            <a:endParaRPr lang="en-US"/>
          </a:p>
        </p:txBody>
      </p:sp>
    </p:spTree>
    <p:extLst>
      <p:ext uri="{BB962C8B-B14F-4D97-AF65-F5344CB8AC3E}">
        <p14:creationId xmlns:p14="http://schemas.microsoft.com/office/powerpoint/2010/main" val="77055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“What does such disagreement feel like? In particular, does it feel more like disagreeing over which chocolate is better, or like disagreeing over factual matters (such as whether human actions contribute to global warming)?” (195).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“In the chocolate case, it feels like stating one’s own preference, and perhaps trying to influence the listener into getting his own preferences in line. In the global warming case, though, it feels like trying to get at an objective truth, one that is there anyway, independently of our beliefs and preferences” (195).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9</a:t>
            </a:fld>
            <a:endParaRPr lang="en-US"/>
          </a:p>
        </p:txBody>
      </p:sp>
    </p:spTree>
    <p:extLst>
      <p:ext uri="{BB962C8B-B14F-4D97-AF65-F5344CB8AC3E}">
        <p14:creationId xmlns:p14="http://schemas.microsoft.com/office/powerpoint/2010/main" val="357254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“What does such disagreement feel like? In particular, does it feel more like disagreeing over which chocolate is better, or like disagreeing over factual matters (such as whether human actions contribute to global warming)?” (195).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“In the chocolate case, it feels like stating one’s own preference, and perhaps trying to influence the listener into getting his own preferences in line. In the global warming case, though, it feels like trying to get at an objective truth, one that is there anyway, independently of our beliefs and preferences” (195).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10</a:t>
            </a:fld>
            <a:endParaRPr lang="en-US"/>
          </a:p>
        </p:txBody>
      </p:sp>
    </p:spTree>
    <p:extLst>
      <p:ext uri="{BB962C8B-B14F-4D97-AF65-F5344CB8AC3E}">
        <p14:creationId xmlns:p14="http://schemas.microsoft.com/office/powerpoint/2010/main" val="357254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“What does such disagreement feel like? In particular, does it feel more like disagreeing over which chocolate is better, or like disagreeing over factual matters (such as whether human actions contribute to global warming)?” (195).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“You have to think about what it feels like for you when you are engaged in moral disagreement. But I can say that in my case such moral disagreement feels exactly like the one about global warming—it’s about an objective matter of fact, that exists independently of us and our disagreement” (195</a:t>
            </a:r>
            <a:r>
              <a:rPr lang="mr-I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6).</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11</a:t>
            </a:fld>
            <a:endParaRPr lang="en-US"/>
          </a:p>
        </p:txBody>
      </p:sp>
    </p:spTree>
    <p:extLst>
      <p:ext uri="{BB962C8B-B14F-4D97-AF65-F5344CB8AC3E}">
        <p14:creationId xmlns:p14="http://schemas.microsoft.com/office/powerpoint/2010/main" val="357254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October 11,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October 11,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October 11,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October 11,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ek3ArgumentTypes.jpg"/>
          <p:cNvPicPr>
            <a:picLocks noChangeAspect="1"/>
          </p:cNvPicPr>
          <p:nvPr/>
        </p:nvPicPr>
        <p:blipFill>
          <a:blip r:embed="rId3" cstate="print">
            <a:alphaModFix amt="27000"/>
            <a:extLst>
              <a:ext uri="{28A0092B-C50C-407E-A947-70E740481C1C}">
                <a14:useLocalDpi xmlns:a14="http://schemas.microsoft.com/office/drawing/2010/main" val="0"/>
              </a:ext>
            </a:extLst>
          </a:blip>
          <a:stretch>
            <a:fillRect/>
          </a:stretch>
        </p:blipFill>
        <p:spPr>
          <a:xfrm>
            <a:off x="0" y="-1952042"/>
            <a:ext cx="9294696" cy="12210770"/>
          </a:xfrm>
          <a:prstGeom prst="rect">
            <a:avLst/>
          </a:prstGeom>
        </p:spPr>
      </p:pic>
      <p:sp>
        <p:nvSpPr>
          <p:cNvPr id="2" name="Title 1"/>
          <p:cNvSpPr>
            <a:spLocks noGrp="1"/>
          </p:cNvSpPr>
          <p:nvPr>
            <p:ph type="title"/>
          </p:nvPr>
        </p:nvSpPr>
        <p:spPr/>
        <p:txBody>
          <a:bodyPr>
            <a:normAutofit/>
          </a:bodyPr>
          <a:lstStyle/>
          <a:p>
            <a:r>
              <a:rPr lang="en-US" sz="3900" dirty="0" smtClean="0"/>
              <a:t>Metaethics: a crash course</a:t>
            </a:r>
            <a:endParaRPr lang="en-US" sz="39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9967940"/>
      </p:ext>
    </p:extLst>
  </p:cSld>
  <p:clrMapOvr>
    <a:masterClrMapping/>
  </p:clrMapOvr>
  <mc:AlternateContent xmlns:mc="http://schemas.openxmlformats.org/markup-compatibility/2006" xmlns:p14="http://schemas.microsoft.com/office/powerpoint/2010/main">
    <mc:Choice Requires="p14">
      <p:transition spd="slow" p14:dur="2000" advTm="763"/>
    </mc:Choice>
    <mc:Fallback xmlns="">
      <p:transition xmlns:p14="http://schemas.microsoft.com/office/powerpoint/2010/main" spd="slow" advTm="763"/>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DISAGREEMENT</a:t>
            </a:r>
            <a:endParaRPr lang="en-US" dirty="0"/>
          </a:p>
        </p:txBody>
      </p:sp>
      <p:pic>
        <p:nvPicPr>
          <p:cNvPr id="4" name="Picture 3" descr="argument.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18128" y="3396693"/>
            <a:ext cx="4707745" cy="3207151"/>
          </a:xfrm>
          <a:prstGeom prst="rect">
            <a:avLst/>
          </a:prstGeom>
        </p:spPr>
      </p:pic>
      <p:sp>
        <p:nvSpPr>
          <p:cNvPr id="5" name="Cloud Callout 4"/>
          <p:cNvSpPr/>
          <p:nvPr/>
        </p:nvSpPr>
        <p:spPr>
          <a:xfrm>
            <a:off x="5607329" y="1783316"/>
            <a:ext cx="3304754" cy="1918417"/>
          </a:xfrm>
          <a:prstGeom prst="cloudCallout">
            <a:avLst>
              <a:gd name="adj1" fmla="val -43440"/>
              <a:gd name="adj2" fmla="val 1128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 that’s a myth!</a:t>
            </a:r>
            <a:endParaRPr lang="en-US" dirty="0"/>
          </a:p>
        </p:txBody>
      </p:sp>
      <p:sp>
        <p:nvSpPr>
          <p:cNvPr id="6" name="Cloud Callout 5"/>
          <p:cNvSpPr/>
          <p:nvPr/>
        </p:nvSpPr>
        <p:spPr>
          <a:xfrm>
            <a:off x="159945" y="2094045"/>
            <a:ext cx="2877978" cy="2188617"/>
          </a:xfrm>
          <a:prstGeom prst="cloudCallout">
            <a:avLst>
              <a:gd name="adj1" fmla="val 85732"/>
              <a:gd name="adj2" fmla="val 926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Human actions influence global warming! Admit it!</a:t>
            </a:r>
          </a:p>
        </p:txBody>
      </p:sp>
    </p:spTree>
    <p:extLst>
      <p:ext uri="{BB962C8B-B14F-4D97-AF65-F5344CB8AC3E}">
        <p14:creationId xmlns:p14="http://schemas.microsoft.com/office/powerpoint/2010/main" val="229629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DISAGREEMENT</a:t>
            </a:r>
            <a:endParaRPr lang="en-US" dirty="0"/>
          </a:p>
        </p:txBody>
      </p:sp>
      <p:pic>
        <p:nvPicPr>
          <p:cNvPr id="4" name="Picture 3" descr="argument.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18128" y="3396693"/>
            <a:ext cx="4707745" cy="3207151"/>
          </a:xfrm>
          <a:prstGeom prst="rect">
            <a:avLst/>
          </a:prstGeom>
        </p:spPr>
      </p:pic>
      <p:sp>
        <p:nvSpPr>
          <p:cNvPr id="5" name="Cloud Callout 4"/>
          <p:cNvSpPr/>
          <p:nvPr/>
        </p:nvSpPr>
        <p:spPr>
          <a:xfrm>
            <a:off x="5607329" y="1783316"/>
            <a:ext cx="3304754" cy="1918417"/>
          </a:xfrm>
          <a:prstGeom prst="cloudCallout">
            <a:avLst>
              <a:gd name="adj1" fmla="val -43440"/>
              <a:gd name="adj2" fmla="val 1128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Life begins at conception, so abortion is morally wrong, you monster! </a:t>
            </a:r>
            <a:endParaRPr lang="en-US" dirty="0"/>
          </a:p>
        </p:txBody>
      </p:sp>
      <p:sp>
        <p:nvSpPr>
          <p:cNvPr id="6" name="Cloud Callout 5"/>
          <p:cNvSpPr/>
          <p:nvPr/>
        </p:nvSpPr>
        <p:spPr>
          <a:xfrm>
            <a:off x="159945" y="2094045"/>
            <a:ext cx="2877978" cy="2188617"/>
          </a:xfrm>
          <a:prstGeom prst="cloudCallout">
            <a:avLst>
              <a:gd name="adj1" fmla="val 85732"/>
              <a:gd name="adj2" fmla="val 926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 it’s not! Fetuses are just clumps of cells, you sexist!</a:t>
            </a:r>
            <a:endParaRPr lang="en-US" dirty="0"/>
          </a:p>
        </p:txBody>
      </p:sp>
    </p:spTree>
    <p:extLst>
      <p:ext uri="{BB962C8B-B14F-4D97-AF65-F5344CB8AC3E}">
        <p14:creationId xmlns:p14="http://schemas.microsoft.com/office/powerpoint/2010/main" val="1792754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9-12 at 4.24.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16" y="972718"/>
            <a:ext cx="8904168" cy="5288536"/>
          </a:xfrm>
          <a:prstGeom prst="rect">
            <a:avLst/>
          </a:prstGeom>
        </p:spPr>
      </p:pic>
    </p:spTree>
    <p:extLst>
      <p:ext uri="{BB962C8B-B14F-4D97-AF65-F5344CB8AC3E}">
        <p14:creationId xmlns:p14="http://schemas.microsoft.com/office/powerpoint/2010/main" val="2832459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AT ISSUE?</a:t>
            </a:r>
            <a:endParaRPr lang="en-US" dirty="0"/>
          </a:p>
        </p:txBody>
      </p:sp>
      <p:sp>
        <p:nvSpPr>
          <p:cNvPr id="3" name="Content Placeholder 2"/>
          <p:cNvSpPr>
            <a:spLocks noGrp="1"/>
          </p:cNvSpPr>
          <p:nvPr>
            <p:ph idx="1"/>
          </p:nvPr>
        </p:nvSpPr>
        <p:spPr>
          <a:xfrm>
            <a:off x="457200" y="1600200"/>
            <a:ext cx="5636548" cy="4876800"/>
          </a:xfrm>
        </p:spPr>
        <p:txBody>
          <a:bodyPr>
            <a:normAutofit fontScale="92500"/>
          </a:bodyPr>
          <a:lstStyle/>
          <a:p>
            <a:r>
              <a:rPr lang="en-US" dirty="0" smtClean="0"/>
              <a:t>“I </a:t>
            </a:r>
            <a:r>
              <a:rPr lang="en-US" dirty="0"/>
              <a:t>suggest that we care about the objectivity of morality for roughly the reasons specified in the previous section. </a:t>
            </a:r>
            <a:r>
              <a:rPr lang="en-US" dirty="0" smtClean="0"/>
              <a:t>. . . We </a:t>
            </a:r>
            <a:r>
              <a:rPr lang="en-US" dirty="0"/>
              <a:t>want morality’s objectivity to vindicate the phenomenology of deliberation and </a:t>
            </a:r>
            <a:r>
              <a:rPr lang="en-US" dirty="0" smtClean="0"/>
              <a:t>disagreement. . . . We </a:t>
            </a:r>
            <a:r>
              <a:rPr lang="en-US" dirty="0"/>
              <a:t>want morality’s objectivity to explain why the moral analogue of the spinach test isn’t funny. </a:t>
            </a:r>
            <a:r>
              <a:rPr lang="en-US" dirty="0" smtClean="0"/>
              <a:t>. . . </a:t>
            </a:r>
            <a:r>
              <a:rPr lang="en-US" dirty="0"/>
              <a:t>Very well, then, in what sense must morality be </a:t>
            </a:r>
            <a:r>
              <a:rPr lang="en-US" dirty="0" smtClean="0"/>
              <a:t>objective[?] The answer, it seems to me, is that </a:t>
            </a:r>
            <a:r>
              <a:rPr lang="en-US" b="1" dirty="0" smtClean="0"/>
              <a:t>a subject matter is objective if the truths or facts in it exist independently of </a:t>
            </a:r>
            <a:r>
              <a:rPr lang="en-US" b="1" dirty="0"/>
              <a:t>what we think or feel about </a:t>
            </a:r>
            <a:r>
              <a:rPr lang="en-US" b="1" dirty="0" smtClean="0"/>
              <a:t>them</a:t>
            </a:r>
            <a:r>
              <a:rPr lang="en-US" dirty="0" smtClean="0"/>
              <a:t>” (198).</a:t>
            </a:r>
            <a:endParaRPr lang="en-US" dirty="0"/>
          </a:p>
          <a:p>
            <a:endParaRPr lang="en-US" dirty="0"/>
          </a:p>
          <a:p>
            <a:endParaRPr lang="en-US" dirty="0"/>
          </a:p>
        </p:txBody>
      </p:sp>
      <p:pic>
        <p:nvPicPr>
          <p:cNvPr id="4" name="Picture 3" descr="enoch.jpg"/>
          <p:cNvPicPr>
            <a:picLocks noChangeAspect="1"/>
          </p:cNvPicPr>
          <p:nvPr/>
        </p:nvPicPr>
        <p:blipFill rotWithShape="1">
          <a:blip r:embed="rId2">
            <a:extLst>
              <a:ext uri="{28A0092B-C50C-407E-A947-70E740481C1C}">
                <a14:useLocalDpi xmlns:a14="http://schemas.microsoft.com/office/drawing/2010/main" val="0"/>
              </a:ext>
            </a:extLst>
          </a:blip>
          <a:srcRect l="10676" r="9843"/>
          <a:stretch/>
        </p:blipFill>
        <p:spPr>
          <a:xfrm>
            <a:off x="6209324" y="1600200"/>
            <a:ext cx="2796762" cy="3518805"/>
          </a:xfrm>
          <a:prstGeom prst="rect">
            <a:avLst/>
          </a:prstGeom>
        </p:spPr>
      </p:pic>
      <p:sp>
        <p:nvSpPr>
          <p:cNvPr id="5" name="TextBox 4"/>
          <p:cNvSpPr txBox="1"/>
          <p:nvPr/>
        </p:nvSpPr>
        <p:spPr>
          <a:xfrm>
            <a:off x="6209324" y="5119005"/>
            <a:ext cx="2796762" cy="369332"/>
          </a:xfrm>
          <a:prstGeom prst="rect">
            <a:avLst/>
          </a:prstGeom>
          <a:noFill/>
        </p:spPr>
        <p:txBody>
          <a:bodyPr wrap="square" rtlCol="0">
            <a:spAutoFit/>
          </a:bodyPr>
          <a:lstStyle/>
          <a:p>
            <a:pPr algn="ctr"/>
            <a:r>
              <a:rPr lang="en-US" dirty="0" smtClean="0"/>
              <a:t>David Enoch</a:t>
            </a:r>
            <a:endParaRPr lang="en-US" dirty="0"/>
          </a:p>
        </p:txBody>
      </p:sp>
    </p:spTree>
    <p:extLst>
      <p:ext uri="{BB962C8B-B14F-4D97-AF65-F5344CB8AC3E}">
        <p14:creationId xmlns:p14="http://schemas.microsoft.com/office/powerpoint/2010/main" val="17724232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NATURALISM</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So far, all of the objects, properties, and </a:t>
            </a:r>
            <a:r>
              <a:rPr lang="en-US" dirty="0"/>
              <a:t>facts </a:t>
            </a:r>
            <a:r>
              <a:rPr lang="en-US" dirty="0" smtClean="0"/>
              <a:t>that have been subjected </a:t>
            </a:r>
            <a:r>
              <a:rPr lang="en-US" dirty="0"/>
              <a:t>to </a:t>
            </a:r>
            <a:r>
              <a:rPr lang="en-US" dirty="0" smtClean="0"/>
              <a:t>extensive scientific </a:t>
            </a:r>
            <a:r>
              <a:rPr lang="en-US" dirty="0"/>
              <a:t>scrutiny have turned out to </a:t>
            </a:r>
            <a:r>
              <a:rPr lang="en-US" dirty="0" smtClean="0"/>
              <a:t>be wholly natural.</a:t>
            </a:r>
          </a:p>
          <a:p>
            <a:pPr marL="457200" indent="-457200">
              <a:buFont typeface="+mj-lt"/>
              <a:buAutoNum type="arabicParenR"/>
            </a:pPr>
            <a:r>
              <a:rPr lang="en-US" b="1" dirty="0">
                <a:solidFill>
                  <a:srgbClr val="0000FF"/>
                </a:solidFill>
              </a:rPr>
              <a:t>So:</a:t>
            </a:r>
            <a:r>
              <a:rPr lang="en-US" dirty="0" smtClean="0"/>
              <a:t> </a:t>
            </a:r>
            <a:r>
              <a:rPr lang="en-US" dirty="0"/>
              <a:t>all </a:t>
            </a:r>
            <a:r>
              <a:rPr lang="en-US" dirty="0" smtClean="0"/>
              <a:t>of the objects, properties, and facts that exist are wholly natural.</a:t>
            </a:r>
            <a:endParaRPr lang="en-US" dirty="0"/>
          </a:p>
          <a:p>
            <a:endParaRPr lang="en-US" dirty="0"/>
          </a:p>
        </p:txBody>
      </p:sp>
    </p:spTree>
    <p:extLst>
      <p:ext uri="{BB962C8B-B14F-4D97-AF65-F5344CB8AC3E}">
        <p14:creationId xmlns:p14="http://schemas.microsoft.com/office/powerpoint/2010/main" val="2001632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NATURALISM</a:t>
            </a:r>
            <a:endParaRPr lang="en-US" dirty="0"/>
          </a:p>
        </p:txBody>
      </p:sp>
      <p:sp>
        <p:nvSpPr>
          <p:cNvPr id="3" name="Content Placeholder 2"/>
          <p:cNvSpPr>
            <a:spLocks noGrp="1"/>
          </p:cNvSpPr>
          <p:nvPr>
            <p:ph idx="1"/>
          </p:nvPr>
        </p:nvSpPr>
        <p:spPr/>
        <p:txBody>
          <a:bodyPr/>
          <a:lstStyle/>
          <a:p>
            <a:r>
              <a:rPr lang="en-US" dirty="0" smtClean="0"/>
              <a:t>Suppose after extensive moral theorizing, we come to conclude that an act is right if and only if it maximizes utility. Why is that?</a:t>
            </a:r>
          </a:p>
          <a:p>
            <a:r>
              <a:rPr lang="en-US" dirty="0" smtClean="0"/>
              <a:t>The naturalist will answer: because rightness just </a:t>
            </a:r>
            <a:r>
              <a:rPr lang="en-US" b="1" dirty="0" smtClean="0"/>
              <a:t>is </a:t>
            </a:r>
            <a:r>
              <a:rPr lang="en-US" dirty="0" smtClean="0"/>
              <a:t>utility maximization!</a:t>
            </a:r>
            <a:endParaRPr lang="en-US" dirty="0"/>
          </a:p>
        </p:txBody>
      </p:sp>
    </p:spTree>
    <p:extLst>
      <p:ext uri="{BB962C8B-B14F-4D97-AF65-F5344CB8AC3E}">
        <p14:creationId xmlns:p14="http://schemas.microsoft.com/office/powerpoint/2010/main" val="1703028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NATURALISM</a:t>
            </a:r>
            <a:endParaRPr lang="en-US" dirty="0"/>
          </a:p>
        </p:txBody>
      </p:sp>
      <p:sp>
        <p:nvSpPr>
          <p:cNvPr id="3" name="Content Placeholder 2"/>
          <p:cNvSpPr>
            <a:spLocks noGrp="1"/>
          </p:cNvSpPr>
          <p:nvPr>
            <p:ph idx="1"/>
          </p:nvPr>
        </p:nvSpPr>
        <p:spPr/>
        <p:txBody>
          <a:bodyPr/>
          <a:lstStyle/>
          <a:p>
            <a:r>
              <a:rPr lang="en-US" dirty="0" smtClean="0"/>
              <a:t>Moral properties are natural properties, which are (in principle) amenable </a:t>
            </a:r>
            <a:r>
              <a:rPr lang="en-US" dirty="0"/>
              <a:t>to understanding in scientific </a:t>
            </a:r>
            <a:r>
              <a:rPr lang="en-US" dirty="0" smtClean="0"/>
              <a:t>terms.</a:t>
            </a:r>
          </a:p>
          <a:p>
            <a:r>
              <a:rPr lang="en-US" dirty="0" smtClean="0"/>
              <a:t>For example, just as we might maintain </a:t>
            </a:r>
            <a:r>
              <a:rPr lang="en-US" dirty="0"/>
              <a:t>that </a:t>
            </a:r>
            <a:r>
              <a:rPr lang="en-US" b="1" dirty="0" smtClean="0"/>
              <a:t>lightning </a:t>
            </a:r>
            <a:r>
              <a:rPr lang="en-US" dirty="0"/>
              <a:t>= </a:t>
            </a:r>
            <a:r>
              <a:rPr lang="en-US" b="1" dirty="0" smtClean="0"/>
              <a:t>electrical discharge</a:t>
            </a:r>
            <a:r>
              <a:rPr lang="en-US" dirty="0" smtClean="0"/>
              <a:t>, some naturalists maintain that </a:t>
            </a:r>
            <a:r>
              <a:rPr lang="en-US" b="1" dirty="0" smtClean="0"/>
              <a:t>rightness </a:t>
            </a:r>
            <a:r>
              <a:rPr lang="en-US" dirty="0" smtClean="0"/>
              <a:t>= </a:t>
            </a:r>
            <a:r>
              <a:rPr lang="en-US" b="1" dirty="0" smtClean="0"/>
              <a:t>pleasure-maximization</a:t>
            </a:r>
            <a:r>
              <a:rPr lang="en-US" dirty="0" smtClean="0"/>
              <a:t>.</a:t>
            </a:r>
            <a:endParaRPr lang="en-US" b="1" dirty="0"/>
          </a:p>
        </p:txBody>
      </p:sp>
    </p:spTree>
    <p:extLst>
      <p:ext uri="{BB962C8B-B14F-4D97-AF65-F5344CB8AC3E}">
        <p14:creationId xmlns:p14="http://schemas.microsoft.com/office/powerpoint/2010/main" val="4327869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OPEN QUESTION ARGUMENT</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If </a:t>
            </a:r>
            <a:r>
              <a:rPr lang="en-US" b="1" dirty="0" smtClean="0"/>
              <a:t>rightness</a:t>
            </a:r>
            <a:r>
              <a:rPr lang="en-US" dirty="0" smtClean="0"/>
              <a:t> = </a:t>
            </a:r>
            <a:r>
              <a:rPr lang="en-US" b="1" dirty="0" smtClean="0"/>
              <a:t>utility maximization</a:t>
            </a:r>
            <a:r>
              <a:rPr lang="en-US" dirty="0" smtClean="0"/>
              <a:t>, then the terms “right” and “utility maximization” must be analytically equivalent.</a:t>
            </a:r>
          </a:p>
          <a:p>
            <a:pPr marL="457200" indent="-457200">
              <a:buFont typeface="+mj-lt"/>
              <a:buAutoNum type="arabicParenR"/>
            </a:pPr>
            <a:r>
              <a:rPr lang="en-US" dirty="0" smtClean="0"/>
              <a:t>If the terms “right” and “utility maximization” are analytically equivalent, then questions like </a:t>
            </a:r>
            <a:r>
              <a:rPr lang="en-US" dirty="0"/>
              <a:t>“This act maximizes utility, but is it right?” </a:t>
            </a:r>
            <a:r>
              <a:rPr lang="en-US" dirty="0" smtClean="0"/>
              <a:t>should be </a:t>
            </a:r>
            <a:r>
              <a:rPr lang="en-US" b="1" dirty="0" smtClean="0"/>
              <a:t>closed questions</a:t>
            </a:r>
            <a:r>
              <a:rPr lang="en-US" dirty="0" smtClean="0"/>
              <a:t>.</a:t>
            </a:r>
          </a:p>
          <a:p>
            <a:pPr marL="457200" indent="-457200">
              <a:buFont typeface="+mj-lt"/>
              <a:buAutoNum type="arabicParenR"/>
            </a:pPr>
            <a:r>
              <a:rPr lang="en-US" dirty="0" smtClean="0"/>
              <a:t>It is not the case that such questions are closed—rather, they are </a:t>
            </a:r>
            <a:r>
              <a:rPr lang="en-US" b="1" dirty="0" smtClean="0"/>
              <a:t>open questions</a:t>
            </a:r>
            <a:r>
              <a:rPr lang="en-US" dirty="0" smtClean="0"/>
              <a:t>.</a:t>
            </a:r>
          </a:p>
          <a:p>
            <a:pPr marL="457200" indent="-457200">
              <a:buFont typeface="+mj-lt"/>
              <a:buAutoNum type="arabicParenR"/>
            </a:pPr>
            <a:r>
              <a:rPr lang="en-US" dirty="0" smtClean="0"/>
              <a:t>So: it is not the case that </a:t>
            </a:r>
            <a:r>
              <a:rPr lang="en-US" b="1" dirty="0"/>
              <a:t>rightness</a:t>
            </a:r>
            <a:r>
              <a:rPr lang="en-US" dirty="0"/>
              <a:t> = </a:t>
            </a:r>
            <a:r>
              <a:rPr lang="en-US" b="1" dirty="0"/>
              <a:t>utility </a:t>
            </a:r>
            <a:r>
              <a:rPr lang="en-US" b="1" dirty="0" smtClean="0"/>
              <a:t>maximization</a:t>
            </a:r>
            <a:r>
              <a:rPr lang="en-US" dirty="0" smtClean="0"/>
              <a:t>.</a:t>
            </a:r>
          </a:p>
        </p:txBody>
      </p:sp>
    </p:spTree>
    <p:extLst>
      <p:ext uri="{BB962C8B-B14F-4D97-AF65-F5344CB8AC3E}">
        <p14:creationId xmlns:p14="http://schemas.microsoft.com/office/powerpoint/2010/main" val="35071457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NON-NATURALISM</a:t>
            </a:r>
            <a:endParaRPr lang="en-US" dirty="0"/>
          </a:p>
        </p:txBody>
      </p:sp>
      <p:sp>
        <p:nvSpPr>
          <p:cNvPr id="3" name="Content Placeholder 2"/>
          <p:cNvSpPr>
            <a:spLocks noGrp="1"/>
          </p:cNvSpPr>
          <p:nvPr>
            <p:ph idx="1"/>
          </p:nvPr>
        </p:nvSpPr>
        <p:spPr>
          <a:xfrm>
            <a:off x="457200" y="1600200"/>
            <a:ext cx="5190789" cy="4876800"/>
          </a:xfrm>
        </p:spPr>
        <p:txBody>
          <a:bodyPr>
            <a:normAutofit/>
          </a:bodyPr>
          <a:lstStyle/>
          <a:p>
            <a:r>
              <a:rPr lang="en-US" b="1" dirty="0" smtClean="0"/>
              <a:t>Goodness </a:t>
            </a:r>
            <a:r>
              <a:rPr lang="en-US" dirty="0" smtClean="0"/>
              <a:t>is an irreducible, sui generis, non-natural property.</a:t>
            </a:r>
          </a:p>
          <a:p>
            <a:r>
              <a:rPr lang="en-US" dirty="0" smtClean="0"/>
              <a:t>It can’t (</a:t>
            </a:r>
            <a:r>
              <a:rPr lang="en-US" b="1" dirty="0" smtClean="0"/>
              <a:t>even in principle</a:t>
            </a:r>
            <a:r>
              <a:rPr lang="en-US" dirty="0" smtClean="0"/>
              <a:t>)</a:t>
            </a:r>
            <a:r>
              <a:rPr lang="en-US" b="1" dirty="0" smtClean="0"/>
              <a:t> </a:t>
            </a:r>
            <a:r>
              <a:rPr lang="en-US" dirty="0" smtClean="0"/>
              <a:t>be explained in naturalistic terms.</a:t>
            </a:r>
            <a:endParaRPr lang="en-US" dirty="0"/>
          </a:p>
        </p:txBody>
      </p:sp>
      <p:pic>
        <p:nvPicPr>
          <p:cNvPr id="4" name="Picture 3" descr="1446584948_mur.jpg"/>
          <p:cNvPicPr>
            <a:picLocks noChangeAspect="1"/>
          </p:cNvPicPr>
          <p:nvPr/>
        </p:nvPicPr>
        <p:blipFill rotWithShape="1">
          <a:blip r:embed="rId2">
            <a:extLst>
              <a:ext uri="{28A0092B-C50C-407E-A947-70E740481C1C}">
                <a14:useLocalDpi xmlns:a14="http://schemas.microsoft.com/office/drawing/2010/main" val="0"/>
              </a:ext>
            </a:extLst>
          </a:blip>
          <a:srcRect l="17251" r="14144"/>
          <a:stretch/>
        </p:blipFill>
        <p:spPr>
          <a:xfrm>
            <a:off x="5796491" y="1600200"/>
            <a:ext cx="3175235" cy="3502694"/>
          </a:xfrm>
          <a:prstGeom prst="rect">
            <a:avLst/>
          </a:prstGeom>
        </p:spPr>
      </p:pic>
      <p:sp>
        <p:nvSpPr>
          <p:cNvPr id="5" name="TextBox 4"/>
          <p:cNvSpPr txBox="1"/>
          <p:nvPr/>
        </p:nvSpPr>
        <p:spPr>
          <a:xfrm>
            <a:off x="5647989" y="5102894"/>
            <a:ext cx="3323738" cy="369332"/>
          </a:xfrm>
          <a:prstGeom prst="rect">
            <a:avLst/>
          </a:prstGeom>
          <a:noFill/>
        </p:spPr>
        <p:txBody>
          <a:bodyPr wrap="square" rtlCol="0">
            <a:spAutoFit/>
          </a:bodyPr>
          <a:lstStyle/>
          <a:p>
            <a:pPr algn="ctr"/>
            <a:r>
              <a:rPr lang="en-US" dirty="0" smtClean="0"/>
              <a:t>G. E. Moore</a:t>
            </a:r>
            <a:endParaRPr lang="en-US" dirty="0"/>
          </a:p>
        </p:txBody>
      </p:sp>
    </p:spTree>
    <p:extLst>
      <p:ext uri="{BB962C8B-B14F-4D97-AF65-F5344CB8AC3E}">
        <p14:creationId xmlns:p14="http://schemas.microsoft.com/office/powerpoint/2010/main" val="2261589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EMOTIVISM</a:t>
            </a:r>
            <a:endParaRPr lang="en-US" dirty="0"/>
          </a:p>
        </p:txBody>
      </p:sp>
      <p:sp>
        <p:nvSpPr>
          <p:cNvPr id="3" name="Content Placeholder 2"/>
          <p:cNvSpPr>
            <a:spLocks noGrp="1"/>
          </p:cNvSpPr>
          <p:nvPr>
            <p:ph idx="1"/>
          </p:nvPr>
        </p:nvSpPr>
        <p:spPr>
          <a:xfrm>
            <a:off x="457200" y="1600200"/>
            <a:ext cx="5474408" cy="4876800"/>
          </a:xfrm>
        </p:spPr>
        <p:txBody>
          <a:bodyPr>
            <a:normAutofit fontScale="92500"/>
          </a:bodyPr>
          <a:lstStyle/>
          <a:p>
            <a:r>
              <a:rPr lang="en-US" dirty="0" smtClean="0"/>
              <a:t>“</a:t>
            </a:r>
            <a:r>
              <a:rPr lang="en-US" dirty="0"/>
              <a:t>If now I </a:t>
            </a:r>
            <a:r>
              <a:rPr lang="en-US" dirty="0" err="1"/>
              <a:t>generalise</a:t>
            </a:r>
            <a:r>
              <a:rPr lang="en-US" dirty="0"/>
              <a:t> my previous statement and say, </a:t>
            </a:r>
            <a:r>
              <a:rPr lang="en-US" dirty="0" smtClean="0"/>
              <a:t>‘Stealing </a:t>
            </a:r>
            <a:r>
              <a:rPr lang="en-US" dirty="0"/>
              <a:t>money is wrong</a:t>
            </a:r>
            <a:r>
              <a:rPr lang="en-US" dirty="0" smtClean="0"/>
              <a:t>,’ </a:t>
            </a:r>
            <a:r>
              <a:rPr lang="en-US" dirty="0"/>
              <a:t>I produce a sentence which has no factual </a:t>
            </a:r>
            <a:r>
              <a:rPr lang="en-US" dirty="0" smtClean="0"/>
              <a:t>meaning—that </a:t>
            </a:r>
            <a:r>
              <a:rPr lang="en-US" dirty="0"/>
              <a:t>is, expresses no proposition which can be either true or false. </a:t>
            </a:r>
            <a:r>
              <a:rPr lang="en-US" b="1" dirty="0"/>
              <a:t>It is as if I had written </a:t>
            </a:r>
            <a:r>
              <a:rPr lang="en-US" b="1" dirty="0" smtClean="0"/>
              <a:t>‘Stealing </a:t>
            </a:r>
            <a:r>
              <a:rPr lang="en-US" b="1" dirty="0"/>
              <a:t>money!</a:t>
            </a:r>
            <a:r>
              <a:rPr lang="en-US" b="1" dirty="0" smtClean="0"/>
              <a:t>!’</a:t>
            </a:r>
            <a:r>
              <a:rPr lang="en-US" dirty="0" smtClean="0"/>
              <a:t>—where </a:t>
            </a:r>
            <a:r>
              <a:rPr lang="en-US" dirty="0"/>
              <a:t>the shape and thickness of the exclamation marks show, by a suitable convention, that a special sort of moral disapproval is the feeling which is being </a:t>
            </a:r>
            <a:r>
              <a:rPr lang="en-US" dirty="0" smtClean="0"/>
              <a:t>expressed</a:t>
            </a:r>
            <a:r>
              <a:rPr lang="en-US" b="1" dirty="0"/>
              <a:t>.</a:t>
            </a:r>
            <a:r>
              <a:rPr lang="en-US" b="1" dirty="0" smtClean="0"/>
              <a:t> </a:t>
            </a:r>
            <a:r>
              <a:rPr lang="en-US" b="1" dirty="0"/>
              <a:t>It is clear that there is nothing said here which can be true or </a:t>
            </a:r>
            <a:r>
              <a:rPr lang="en-US" b="1" dirty="0" smtClean="0"/>
              <a:t>false</a:t>
            </a:r>
            <a:r>
              <a:rPr lang="en-US" dirty="0" smtClean="0"/>
              <a:t>” (107).</a:t>
            </a:r>
            <a:endParaRPr lang="en-US" dirty="0"/>
          </a:p>
          <a:p>
            <a:endParaRPr lang="en-US" dirty="0"/>
          </a:p>
        </p:txBody>
      </p:sp>
      <p:pic>
        <p:nvPicPr>
          <p:cNvPr id="4" name="Picture 3" descr="d6823f4fb1e6d417d4cb9deef4b9ef8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913" y="1600200"/>
            <a:ext cx="2908871" cy="2891134"/>
          </a:xfrm>
          <a:prstGeom prst="rect">
            <a:avLst/>
          </a:prstGeom>
        </p:spPr>
      </p:pic>
      <p:sp>
        <p:nvSpPr>
          <p:cNvPr id="5" name="TextBox 4"/>
          <p:cNvSpPr txBox="1"/>
          <p:nvPr/>
        </p:nvSpPr>
        <p:spPr>
          <a:xfrm>
            <a:off x="6053913" y="4516805"/>
            <a:ext cx="2908871" cy="369332"/>
          </a:xfrm>
          <a:prstGeom prst="rect">
            <a:avLst/>
          </a:prstGeom>
          <a:noFill/>
        </p:spPr>
        <p:txBody>
          <a:bodyPr wrap="square" rtlCol="0">
            <a:spAutoFit/>
          </a:bodyPr>
          <a:lstStyle/>
          <a:p>
            <a:pPr algn="ctr"/>
            <a:r>
              <a:rPr lang="en-US" dirty="0" smtClean="0"/>
              <a:t>A. J. Ayer</a:t>
            </a:r>
            <a:endParaRPr lang="en-US" dirty="0"/>
          </a:p>
        </p:txBody>
      </p:sp>
    </p:spTree>
    <p:extLst>
      <p:ext uri="{BB962C8B-B14F-4D97-AF65-F5344CB8AC3E}">
        <p14:creationId xmlns:p14="http://schemas.microsoft.com/office/powerpoint/2010/main" val="1541583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FIELDS OF ETHICS</a:t>
            </a:r>
            <a:endParaRPr lang="en-US" sz="3800" dirty="0"/>
          </a:p>
        </p:txBody>
      </p:sp>
      <p:sp>
        <p:nvSpPr>
          <p:cNvPr id="3" name="Content Placeholder 2"/>
          <p:cNvSpPr>
            <a:spLocks noGrp="1"/>
          </p:cNvSpPr>
          <p:nvPr>
            <p:ph idx="1"/>
          </p:nvPr>
        </p:nvSpPr>
        <p:spPr/>
        <p:txBody>
          <a:bodyPr>
            <a:normAutofit fontScale="92500" lnSpcReduction="20000"/>
          </a:bodyPr>
          <a:lstStyle/>
          <a:p>
            <a:r>
              <a:rPr lang="en-US" b="1" dirty="0">
                <a:solidFill>
                  <a:srgbClr val="0000FF"/>
                </a:solidFill>
              </a:rPr>
              <a:t>Applied ethics: </a:t>
            </a:r>
            <a:r>
              <a:rPr lang="en-US" dirty="0"/>
              <a:t>Is it morally permissible to bring children into existence? Are we morally obligated to use our financial resources to alleviate global poverty? How should we address the threat of climate change (if at all)? Is it morally permissible to buy meat and other animal products</a:t>
            </a:r>
            <a:r>
              <a:rPr lang="en-US" dirty="0" smtClean="0"/>
              <a:t>?</a:t>
            </a:r>
          </a:p>
          <a:p>
            <a:pPr marL="0" indent="0">
              <a:buNone/>
            </a:pPr>
            <a:endParaRPr lang="en-US" b="1" dirty="0">
              <a:solidFill>
                <a:srgbClr val="0000FF"/>
              </a:solidFill>
            </a:endParaRPr>
          </a:p>
          <a:p>
            <a:r>
              <a:rPr lang="en-US" b="1" dirty="0">
                <a:solidFill>
                  <a:srgbClr val="0000FF"/>
                </a:solidFill>
              </a:rPr>
              <a:t>Normative ethics:</a:t>
            </a:r>
            <a:r>
              <a:rPr lang="en-US" dirty="0">
                <a:solidFill>
                  <a:srgbClr val="0000FF"/>
                </a:solidFill>
              </a:rPr>
              <a:t> </a:t>
            </a:r>
            <a:r>
              <a:rPr lang="en-US" dirty="0"/>
              <a:t>Are there moral principles? If so, what are they? If not, how should we make ethical decisions and approach moral problems? </a:t>
            </a:r>
            <a:r>
              <a:rPr lang="en-US" dirty="0" smtClean="0"/>
              <a:t>How are, e.g., </a:t>
            </a:r>
            <a:r>
              <a:rPr lang="en-US" dirty="0"/>
              <a:t>reasons, </a:t>
            </a:r>
            <a:r>
              <a:rPr lang="en-US" dirty="0" smtClean="0"/>
              <a:t>values, </a:t>
            </a:r>
            <a:r>
              <a:rPr lang="en-US" dirty="0"/>
              <a:t>rights, </a:t>
            </a:r>
            <a:r>
              <a:rPr lang="en-US" dirty="0" smtClean="0"/>
              <a:t>permissibility, and obligation connected to each other?</a:t>
            </a:r>
          </a:p>
          <a:p>
            <a:endParaRPr lang="en-US" b="1" dirty="0">
              <a:solidFill>
                <a:srgbClr val="0000FF"/>
              </a:solidFill>
            </a:endParaRPr>
          </a:p>
          <a:p>
            <a:r>
              <a:rPr lang="en-US" b="1" dirty="0" smtClean="0">
                <a:solidFill>
                  <a:srgbClr val="0000FF"/>
                </a:solidFill>
              </a:rPr>
              <a:t>Metaethics:</a:t>
            </a:r>
            <a:r>
              <a:rPr lang="en-US" dirty="0" smtClean="0">
                <a:solidFill>
                  <a:srgbClr val="0000FF"/>
                </a:solidFill>
              </a:rPr>
              <a:t> </a:t>
            </a:r>
            <a:r>
              <a:rPr lang="en-US" dirty="0" smtClean="0"/>
              <a:t>What is the best account of moral thought and language</a:t>
            </a:r>
            <a:r>
              <a:rPr lang="en-US" dirty="0"/>
              <a:t>?</a:t>
            </a:r>
            <a:r>
              <a:rPr lang="en-US" dirty="0" smtClean="0"/>
              <a:t> How do moral facts (if there are any) fit into a scientific picture of the world (if at all)? How can we come to know moral facts (if at all)? </a:t>
            </a:r>
          </a:p>
        </p:txBody>
      </p:sp>
    </p:spTree>
    <p:extLst>
      <p:ext uri="{BB962C8B-B14F-4D97-AF65-F5344CB8AC3E}">
        <p14:creationId xmlns:p14="http://schemas.microsoft.com/office/powerpoint/2010/main" val="4275541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DISAGREEMENT</a:t>
            </a:r>
            <a:endParaRPr lang="en-US" dirty="0"/>
          </a:p>
        </p:txBody>
      </p:sp>
      <p:pic>
        <p:nvPicPr>
          <p:cNvPr id="4" name="Picture 3" descr="argument.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18128" y="3396693"/>
            <a:ext cx="4707745" cy="3207151"/>
          </a:xfrm>
          <a:prstGeom prst="rect">
            <a:avLst/>
          </a:prstGeom>
        </p:spPr>
      </p:pic>
      <p:sp>
        <p:nvSpPr>
          <p:cNvPr id="5" name="Cloud Callout 4"/>
          <p:cNvSpPr/>
          <p:nvPr/>
        </p:nvSpPr>
        <p:spPr>
          <a:xfrm>
            <a:off x="5607329" y="1783316"/>
            <a:ext cx="3304754" cy="1918417"/>
          </a:xfrm>
          <a:prstGeom prst="cloudCallout">
            <a:avLst>
              <a:gd name="adj1" fmla="val -43440"/>
              <a:gd name="adj2" fmla="val 1128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Life begins at conception, so abortion is morally wrong, you monster! </a:t>
            </a:r>
            <a:endParaRPr lang="en-US" dirty="0"/>
          </a:p>
        </p:txBody>
      </p:sp>
      <p:sp>
        <p:nvSpPr>
          <p:cNvPr id="6" name="Cloud Callout 5"/>
          <p:cNvSpPr/>
          <p:nvPr/>
        </p:nvSpPr>
        <p:spPr>
          <a:xfrm>
            <a:off x="159945" y="2094045"/>
            <a:ext cx="2877978" cy="2188617"/>
          </a:xfrm>
          <a:prstGeom prst="cloudCallout">
            <a:avLst>
              <a:gd name="adj1" fmla="val 85732"/>
              <a:gd name="adj2" fmla="val 926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 it’s not! Fetuses are just clumps of cells, you sexist!</a:t>
            </a:r>
            <a:endParaRPr lang="en-US" dirty="0"/>
          </a:p>
        </p:txBody>
      </p:sp>
    </p:spTree>
    <p:extLst>
      <p:ext uri="{BB962C8B-B14F-4D97-AF65-F5344CB8AC3E}">
        <p14:creationId xmlns:p14="http://schemas.microsoft.com/office/powerpoint/2010/main" val="4074685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DISAGREEMENT</a:t>
            </a:r>
            <a:endParaRPr lang="en-US" dirty="0"/>
          </a:p>
        </p:txBody>
      </p:sp>
      <p:pic>
        <p:nvPicPr>
          <p:cNvPr id="4" name="Picture 3" descr="argument.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18128" y="3396693"/>
            <a:ext cx="4707745" cy="3207151"/>
          </a:xfrm>
          <a:prstGeom prst="rect">
            <a:avLst/>
          </a:prstGeom>
        </p:spPr>
      </p:pic>
      <p:sp>
        <p:nvSpPr>
          <p:cNvPr id="5" name="Cloud Callout 4"/>
          <p:cNvSpPr/>
          <p:nvPr/>
        </p:nvSpPr>
        <p:spPr>
          <a:xfrm>
            <a:off x="5607329" y="1783316"/>
            <a:ext cx="3304754" cy="1918417"/>
          </a:xfrm>
          <a:prstGeom prst="cloudCallout">
            <a:avLst>
              <a:gd name="adj1" fmla="val -43440"/>
              <a:gd name="adj2" fmla="val 1128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intend that we go to the party at 9:00 </a:t>
            </a:r>
            <a:r>
              <a:rPr lang="en-US" cap="small" dirty="0" smtClean="0"/>
              <a:t>pm</a:t>
            </a:r>
            <a:r>
              <a:rPr lang="en-US" dirty="0" smtClean="0"/>
              <a:t>!</a:t>
            </a:r>
            <a:endParaRPr lang="en-US" dirty="0"/>
          </a:p>
        </p:txBody>
      </p:sp>
      <p:sp>
        <p:nvSpPr>
          <p:cNvPr id="6" name="Cloud Callout 5"/>
          <p:cNvSpPr/>
          <p:nvPr/>
        </p:nvSpPr>
        <p:spPr>
          <a:xfrm>
            <a:off x="159945" y="2094045"/>
            <a:ext cx="2877978" cy="2188617"/>
          </a:xfrm>
          <a:prstGeom prst="cloudCallout">
            <a:avLst>
              <a:gd name="adj1" fmla="val 85732"/>
              <a:gd name="adj2" fmla="val 926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intend that we go to the cinema at 9:00 </a:t>
            </a:r>
            <a:r>
              <a:rPr lang="en-US" cap="small" dirty="0" smtClean="0"/>
              <a:t>pm</a:t>
            </a:r>
            <a:r>
              <a:rPr lang="en-US" dirty="0" smtClean="0"/>
              <a:t>!</a:t>
            </a:r>
            <a:endParaRPr lang="en-US" dirty="0"/>
          </a:p>
        </p:txBody>
      </p:sp>
    </p:spTree>
    <p:extLst>
      <p:ext uri="{BB962C8B-B14F-4D97-AF65-F5344CB8AC3E}">
        <p14:creationId xmlns:p14="http://schemas.microsoft.com/office/powerpoint/2010/main" val="2390423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INTERNALISM</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If someone makes a sincere moral judgment, then that person will be motivated (at least to </a:t>
            </a:r>
            <a:r>
              <a:rPr lang="en-US" b="1" dirty="0" smtClean="0"/>
              <a:t>some </a:t>
            </a:r>
            <a:r>
              <a:rPr lang="en-US" dirty="0" smtClean="0"/>
              <a:t>extent) to act in accord with that judgment.</a:t>
            </a:r>
          </a:p>
          <a:p>
            <a:pPr marL="457200" indent="-457200">
              <a:buFont typeface="+mj-lt"/>
              <a:buAutoNum type="arabicParenR"/>
            </a:pPr>
            <a:r>
              <a:rPr lang="en-US" dirty="0" smtClean="0"/>
              <a:t>Emotivism is the best explanation of this datum.</a:t>
            </a:r>
          </a:p>
          <a:p>
            <a:pPr marL="457200" indent="-457200">
              <a:buFont typeface="+mj-lt"/>
              <a:buAutoNum type="arabicParenR"/>
            </a:pPr>
            <a:r>
              <a:rPr lang="en-US" b="1" dirty="0">
                <a:solidFill>
                  <a:srgbClr val="0000FF"/>
                </a:solidFill>
              </a:rPr>
              <a:t>So: </a:t>
            </a:r>
            <a:r>
              <a:rPr lang="en-US" dirty="0" smtClean="0"/>
              <a:t>emotivism is true.</a:t>
            </a:r>
            <a:endParaRPr lang="en-US" dirty="0"/>
          </a:p>
        </p:txBody>
      </p:sp>
    </p:spTree>
    <p:extLst>
      <p:ext uri="{BB962C8B-B14F-4D97-AF65-F5344CB8AC3E}">
        <p14:creationId xmlns:p14="http://schemas.microsoft.com/office/powerpoint/2010/main" val="37058577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EMBEDDING PROBLEM</a:t>
            </a:r>
            <a:endParaRPr lang="en-US" dirty="0"/>
          </a:p>
        </p:txBody>
      </p:sp>
      <p:sp>
        <p:nvSpPr>
          <p:cNvPr id="3" name="Content Placeholder 2"/>
          <p:cNvSpPr>
            <a:spLocks noGrp="1"/>
          </p:cNvSpPr>
          <p:nvPr>
            <p:ph idx="1"/>
          </p:nvPr>
        </p:nvSpPr>
        <p:spPr/>
        <p:txBody>
          <a:bodyPr/>
          <a:lstStyle/>
          <a:p>
            <a:r>
              <a:rPr lang="en-US" dirty="0" smtClean="0"/>
              <a:t>How is the emotivist to make sense of complex sentences built up from simpler sentences involving moral terms?</a:t>
            </a:r>
          </a:p>
          <a:p>
            <a:r>
              <a:rPr lang="en-US" dirty="0" smtClean="0"/>
              <a:t>For example:</a:t>
            </a:r>
            <a:endParaRPr lang="en-US" dirty="0"/>
          </a:p>
          <a:p>
            <a:pPr lvl="1">
              <a:buFontTx/>
              <a:buChar char="-"/>
            </a:pPr>
            <a:r>
              <a:rPr lang="en-US" dirty="0" smtClean="0"/>
              <a:t>“</a:t>
            </a:r>
            <a:r>
              <a:rPr lang="en-US" dirty="0"/>
              <a:t>If lying is </a:t>
            </a:r>
            <a:r>
              <a:rPr lang="en-US" dirty="0" smtClean="0"/>
              <a:t>wrong, </a:t>
            </a:r>
            <a:r>
              <a:rPr lang="en-US" dirty="0"/>
              <a:t>then so is misleading truth-telling</a:t>
            </a:r>
            <a:r>
              <a:rPr lang="en-US" dirty="0" smtClean="0"/>
              <a:t>.”</a:t>
            </a:r>
          </a:p>
          <a:p>
            <a:pPr lvl="1">
              <a:buFontTx/>
              <a:buChar char="-"/>
            </a:pPr>
            <a:r>
              <a:rPr lang="en-US" dirty="0" smtClean="0"/>
              <a:t>“Sam believes that lying is wrong.”</a:t>
            </a:r>
          </a:p>
          <a:p>
            <a:pPr lvl="1">
              <a:buFontTx/>
              <a:buChar char="-"/>
            </a:pPr>
            <a:r>
              <a:rPr lang="en-US" dirty="0" smtClean="0"/>
              <a:t>“Either </a:t>
            </a:r>
            <a:r>
              <a:rPr lang="en-US" dirty="0"/>
              <a:t>lying is wrong, </a:t>
            </a:r>
            <a:r>
              <a:rPr lang="en-US" dirty="0" smtClean="0"/>
              <a:t>or Sam is mistaken.”</a:t>
            </a:r>
            <a:endParaRPr lang="en-US" dirty="0"/>
          </a:p>
          <a:p>
            <a:endParaRPr lang="en-US" dirty="0"/>
          </a:p>
        </p:txBody>
      </p:sp>
    </p:spTree>
    <p:extLst>
      <p:ext uri="{BB962C8B-B14F-4D97-AF65-F5344CB8AC3E}">
        <p14:creationId xmlns:p14="http://schemas.microsoft.com/office/powerpoint/2010/main" val="3167019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ERROR THEORY</a:t>
            </a:r>
          </a:p>
        </p:txBody>
      </p:sp>
      <p:sp>
        <p:nvSpPr>
          <p:cNvPr id="3" name="Content Placeholder 2"/>
          <p:cNvSpPr>
            <a:spLocks noGrp="1"/>
          </p:cNvSpPr>
          <p:nvPr>
            <p:ph idx="1"/>
          </p:nvPr>
        </p:nvSpPr>
        <p:spPr/>
        <p:txBody>
          <a:bodyPr/>
          <a:lstStyle/>
          <a:p>
            <a:r>
              <a:rPr lang="en-US" b="1" dirty="0">
                <a:solidFill>
                  <a:srgbClr val="0000FF"/>
                </a:solidFill>
              </a:rPr>
              <a:t>Cognitivism: </a:t>
            </a:r>
            <a:r>
              <a:rPr lang="en-US" dirty="0"/>
              <a:t>Moral sentences are apt for truth or falsity, and the state of mind of accepting a moral judgment is typically one of belief. </a:t>
            </a:r>
          </a:p>
          <a:p>
            <a:r>
              <a:rPr lang="en-US" b="1" dirty="0">
                <a:solidFill>
                  <a:srgbClr val="0000FF"/>
                </a:solidFill>
              </a:rPr>
              <a:t>Presupposition: </a:t>
            </a:r>
            <a:r>
              <a:rPr lang="en-US" dirty="0"/>
              <a:t>Moral judgments </a:t>
            </a:r>
            <a:r>
              <a:rPr lang="en-US" b="1" dirty="0"/>
              <a:t>presuppose </a:t>
            </a:r>
            <a:r>
              <a:rPr lang="en-US" dirty="0"/>
              <a:t>that there </a:t>
            </a:r>
            <a:r>
              <a:rPr lang="en-US" dirty="0" smtClean="0"/>
              <a:t>are moral properties.</a:t>
            </a:r>
            <a:endParaRPr lang="en-US" dirty="0"/>
          </a:p>
          <a:p>
            <a:r>
              <a:rPr lang="en-US" b="1" dirty="0">
                <a:solidFill>
                  <a:srgbClr val="0000FF"/>
                </a:solidFill>
              </a:rPr>
              <a:t>Error: </a:t>
            </a:r>
            <a:r>
              <a:rPr lang="en-US" dirty="0"/>
              <a:t>There are no such properties, and so no moral judgment is true. </a:t>
            </a:r>
          </a:p>
          <a:p>
            <a:pPr marL="0" indent="0">
              <a:buNone/>
            </a:pPr>
            <a:endParaRPr lang="en-US" dirty="0"/>
          </a:p>
          <a:p>
            <a:endParaRPr lang="en-US" dirty="0"/>
          </a:p>
        </p:txBody>
      </p:sp>
    </p:spTree>
    <p:extLst>
      <p:ext uri="{BB962C8B-B14F-4D97-AF65-F5344CB8AC3E}">
        <p14:creationId xmlns:p14="http://schemas.microsoft.com/office/powerpoint/2010/main" val="2565667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ERROR THEORY</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If moral properties are queer, then they are ontologically suspicious.</a:t>
            </a:r>
          </a:p>
          <a:p>
            <a:pPr marL="457200" indent="-457200">
              <a:buFont typeface="+mj-lt"/>
              <a:buAutoNum type="arabicParenR"/>
            </a:pPr>
            <a:r>
              <a:rPr lang="en-US" dirty="0" smtClean="0"/>
              <a:t>If moral properties are ontologically suspicious, and they are explanatorily redundant, then a theory that dispenses with such properties is better than one that countenances them.</a:t>
            </a:r>
          </a:p>
          <a:p>
            <a:pPr marL="457200" indent="-457200">
              <a:buFont typeface="+mj-lt"/>
              <a:buAutoNum type="arabicParenR"/>
            </a:pPr>
            <a:r>
              <a:rPr lang="en-US" dirty="0" smtClean="0"/>
              <a:t>Moral properties are queer and explanatorily redundant. </a:t>
            </a:r>
          </a:p>
          <a:p>
            <a:pPr marL="457200" indent="-457200">
              <a:buFont typeface="+mj-lt"/>
              <a:buAutoNum type="arabicParenR"/>
            </a:pPr>
            <a:r>
              <a:rPr lang="en-US" b="1" dirty="0">
                <a:solidFill>
                  <a:srgbClr val="0000FF"/>
                </a:solidFill>
              </a:rPr>
              <a:t>So: </a:t>
            </a:r>
            <a:r>
              <a:rPr lang="en-US" dirty="0" smtClean="0"/>
              <a:t>a theory that dispenses with such properties is better than one that countenances them.</a:t>
            </a:r>
          </a:p>
        </p:txBody>
      </p:sp>
    </p:spTree>
    <p:extLst>
      <p:ext uri="{BB962C8B-B14F-4D97-AF65-F5344CB8AC3E}">
        <p14:creationId xmlns:p14="http://schemas.microsoft.com/office/powerpoint/2010/main" val="14127726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ERROR THEORY</a:t>
            </a:r>
            <a:endParaRPr lang="en-US" dirty="0"/>
          </a:p>
        </p:txBody>
      </p:sp>
      <p:sp>
        <p:nvSpPr>
          <p:cNvPr id="3" name="Content Placeholder 2"/>
          <p:cNvSpPr>
            <a:spLocks noGrp="1"/>
          </p:cNvSpPr>
          <p:nvPr>
            <p:ph idx="1"/>
          </p:nvPr>
        </p:nvSpPr>
        <p:spPr>
          <a:xfrm>
            <a:off x="457200" y="1600200"/>
            <a:ext cx="6398228" cy="4876800"/>
          </a:xfrm>
        </p:spPr>
        <p:txBody>
          <a:bodyPr>
            <a:normAutofit lnSpcReduction="10000"/>
          </a:bodyPr>
          <a:lstStyle/>
          <a:p>
            <a:r>
              <a:rPr lang="en-US" dirty="0" smtClean="0"/>
              <a:t>“The </a:t>
            </a:r>
            <a:r>
              <a:rPr lang="en-US" dirty="0"/>
              <a:t>moral error theorist may, for example, perceive that moral imperatives are imbued with a kind of mystical practical </a:t>
            </a:r>
            <a:r>
              <a:rPr lang="en-US" dirty="0" smtClean="0"/>
              <a:t>authority. . . . Moral </a:t>
            </a:r>
            <a:r>
              <a:rPr lang="en-US" dirty="0"/>
              <a:t>properties have a </a:t>
            </a:r>
            <a:r>
              <a:rPr lang="en-US" dirty="0" smtClean="0"/>
              <a:t>‘</a:t>
            </a:r>
            <a:r>
              <a:rPr lang="en-US" b="1" dirty="0">
                <a:solidFill>
                  <a:srgbClr val="0000FF"/>
                </a:solidFill>
              </a:rPr>
              <a:t>to-be-pursuedness</a:t>
            </a:r>
            <a:r>
              <a:rPr lang="en-US" dirty="0" smtClean="0"/>
              <a:t>’ </a:t>
            </a:r>
            <a:r>
              <a:rPr lang="en-US" dirty="0"/>
              <a:t>to </a:t>
            </a:r>
            <a:r>
              <a:rPr lang="en-US" dirty="0" smtClean="0"/>
              <a:t>them. . . . [M]oral </a:t>
            </a:r>
            <a:r>
              <a:rPr lang="en-US" dirty="0"/>
              <a:t>facts would require that </a:t>
            </a:r>
            <a:r>
              <a:rPr lang="en-US" dirty="0" smtClean="0"/>
              <a:t>‘</a:t>
            </a:r>
            <a:r>
              <a:rPr lang="en-US" b="1" dirty="0">
                <a:solidFill>
                  <a:srgbClr val="0000FF"/>
                </a:solidFill>
              </a:rPr>
              <a:t>the universe takes sides</a:t>
            </a:r>
            <a:r>
              <a:rPr lang="en-US" dirty="0" smtClean="0"/>
              <a:t>.’ . . . [M]oral </a:t>
            </a:r>
            <a:r>
              <a:rPr lang="en-US" dirty="0"/>
              <a:t>believers are committed to </a:t>
            </a:r>
            <a:r>
              <a:rPr lang="en-US" dirty="0" smtClean="0"/>
              <a:t>‘</a:t>
            </a:r>
            <a:r>
              <a:rPr lang="en-US" b="1" dirty="0">
                <a:solidFill>
                  <a:srgbClr val="0000FF"/>
                </a:solidFill>
              </a:rPr>
              <a:t>demands as real as trees and as authoritative as orders from headquarters</a:t>
            </a:r>
            <a:r>
              <a:rPr lang="en-US" dirty="0" smtClean="0"/>
              <a:t>.’ . . . Indeed</a:t>
            </a:r>
            <a:r>
              <a:rPr lang="en-US" dirty="0"/>
              <a:t>, it may be the vague, equivocal, quasi-mystical, and/or ineliminably metaphorical </a:t>
            </a:r>
            <a:r>
              <a:rPr lang="en-US" dirty="0" err="1"/>
              <a:t>imponderabilia</a:t>
            </a:r>
            <a:r>
              <a:rPr lang="en-US" dirty="0"/>
              <a:t> of moral discourse that so troubles the error theorist</a:t>
            </a:r>
            <a:r>
              <a:rPr lang="en-US" dirty="0" smtClean="0"/>
              <a:t>.”</a:t>
            </a:r>
            <a:endParaRPr lang="en-US" dirty="0">
              <a:effectLst/>
            </a:endParaRPr>
          </a:p>
        </p:txBody>
      </p:sp>
      <p:pic>
        <p:nvPicPr>
          <p:cNvPr id="4" name="Picture 3" descr="Richard_Joyce_med_black.jpg"/>
          <p:cNvPicPr>
            <a:picLocks noChangeAspect="1"/>
          </p:cNvPicPr>
          <p:nvPr/>
        </p:nvPicPr>
        <p:blipFill rotWithShape="1">
          <a:blip r:embed="rId3" cstate="print">
            <a:extLst>
              <a:ext uri="{28A0092B-C50C-407E-A947-70E740481C1C}">
                <a14:useLocalDpi xmlns:a14="http://schemas.microsoft.com/office/drawing/2010/main" val="0"/>
              </a:ext>
            </a:extLst>
          </a:blip>
          <a:srcRect l="23267" r="22867"/>
          <a:stretch/>
        </p:blipFill>
        <p:spPr>
          <a:xfrm>
            <a:off x="6956013" y="1600200"/>
            <a:ext cx="1954206" cy="2932377"/>
          </a:xfrm>
          <a:prstGeom prst="rect">
            <a:avLst/>
          </a:prstGeom>
        </p:spPr>
      </p:pic>
      <p:sp>
        <p:nvSpPr>
          <p:cNvPr id="5" name="TextBox 4"/>
          <p:cNvSpPr txBox="1"/>
          <p:nvPr/>
        </p:nvSpPr>
        <p:spPr>
          <a:xfrm>
            <a:off x="6956013" y="4525645"/>
            <a:ext cx="1954206" cy="369332"/>
          </a:xfrm>
          <a:prstGeom prst="rect">
            <a:avLst/>
          </a:prstGeom>
          <a:noFill/>
        </p:spPr>
        <p:txBody>
          <a:bodyPr wrap="square" rtlCol="0">
            <a:spAutoFit/>
          </a:bodyPr>
          <a:lstStyle/>
          <a:p>
            <a:pPr algn="ctr"/>
            <a:r>
              <a:rPr lang="en-US" dirty="0" smtClean="0"/>
              <a:t>Richard Joyce</a:t>
            </a:r>
            <a:endParaRPr lang="en-US" dirty="0"/>
          </a:p>
        </p:txBody>
      </p:sp>
    </p:spTree>
    <p:extLst>
      <p:ext uri="{BB962C8B-B14F-4D97-AF65-F5344CB8AC3E}">
        <p14:creationId xmlns:p14="http://schemas.microsoft.com/office/powerpoint/2010/main" val="27608134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THEN WHAT?</a:t>
            </a:r>
            <a:endParaRPr lang="en-US" dirty="0"/>
          </a:p>
        </p:txBody>
      </p:sp>
      <p:sp>
        <p:nvSpPr>
          <p:cNvPr id="3" name="Content Placeholder 2"/>
          <p:cNvSpPr>
            <a:spLocks noGrp="1"/>
          </p:cNvSpPr>
          <p:nvPr>
            <p:ph idx="1"/>
          </p:nvPr>
        </p:nvSpPr>
        <p:spPr>
          <a:xfrm>
            <a:off x="457200" y="1600200"/>
            <a:ext cx="6362586" cy="4876800"/>
          </a:xfrm>
        </p:spPr>
        <p:txBody>
          <a:bodyPr>
            <a:normAutofit/>
          </a:bodyPr>
          <a:lstStyle/>
          <a:p>
            <a:r>
              <a:rPr lang="en-US" dirty="0" smtClean="0"/>
              <a:t>Rationality demands that error theorists abandon their moral beliefs.</a:t>
            </a:r>
          </a:p>
          <a:p>
            <a:r>
              <a:rPr lang="en-US" dirty="0" smtClean="0"/>
              <a:t>But there may be extremely strong practical reasons to continue using moral language and to engage in ethical debates. </a:t>
            </a:r>
          </a:p>
          <a:p>
            <a:r>
              <a:rPr lang="en-US" b="1" dirty="0">
                <a:solidFill>
                  <a:srgbClr val="0000FF"/>
                </a:solidFill>
              </a:rPr>
              <a:t>Moral </a:t>
            </a:r>
            <a:r>
              <a:rPr lang="en-US" b="1" dirty="0" smtClean="0">
                <a:solidFill>
                  <a:srgbClr val="0000FF"/>
                </a:solidFill>
              </a:rPr>
              <a:t>fictionalism </a:t>
            </a:r>
            <a:r>
              <a:rPr lang="en-US" dirty="0" smtClean="0"/>
              <a:t>is the view that error theorists pragmatically ought to engage in a </a:t>
            </a:r>
            <a:r>
              <a:rPr lang="en-US" b="1" dirty="0" smtClean="0"/>
              <a:t>game of make-believe </a:t>
            </a:r>
            <a:r>
              <a:rPr lang="en-US" dirty="0" smtClean="0"/>
              <a:t>with respect to morality.</a:t>
            </a:r>
          </a:p>
        </p:txBody>
      </p:sp>
      <p:pic>
        <p:nvPicPr>
          <p:cNvPr id="4" name="Picture 3" descr="Richard_Joyce_med_black.jpg"/>
          <p:cNvPicPr>
            <a:picLocks noChangeAspect="1"/>
          </p:cNvPicPr>
          <p:nvPr/>
        </p:nvPicPr>
        <p:blipFill rotWithShape="1">
          <a:blip r:embed="rId2" cstate="print">
            <a:extLst>
              <a:ext uri="{28A0092B-C50C-407E-A947-70E740481C1C}">
                <a14:useLocalDpi xmlns:a14="http://schemas.microsoft.com/office/drawing/2010/main" val="0"/>
              </a:ext>
            </a:extLst>
          </a:blip>
          <a:srcRect l="23267" r="22867"/>
          <a:stretch/>
        </p:blipFill>
        <p:spPr>
          <a:xfrm>
            <a:off x="6956013" y="1600200"/>
            <a:ext cx="1954206" cy="2932377"/>
          </a:xfrm>
          <a:prstGeom prst="rect">
            <a:avLst/>
          </a:prstGeom>
        </p:spPr>
      </p:pic>
      <p:sp>
        <p:nvSpPr>
          <p:cNvPr id="5" name="TextBox 4"/>
          <p:cNvSpPr txBox="1"/>
          <p:nvPr/>
        </p:nvSpPr>
        <p:spPr>
          <a:xfrm>
            <a:off x="6956013" y="4525645"/>
            <a:ext cx="1954206" cy="369332"/>
          </a:xfrm>
          <a:prstGeom prst="rect">
            <a:avLst/>
          </a:prstGeom>
          <a:noFill/>
        </p:spPr>
        <p:txBody>
          <a:bodyPr wrap="square" rtlCol="0">
            <a:spAutoFit/>
          </a:bodyPr>
          <a:lstStyle/>
          <a:p>
            <a:pPr algn="ctr"/>
            <a:r>
              <a:rPr lang="en-US" dirty="0" smtClean="0"/>
              <a:t>Richard Joyce</a:t>
            </a:r>
            <a:endParaRPr lang="en-US" dirty="0"/>
          </a:p>
        </p:txBody>
      </p:sp>
    </p:spTree>
    <p:extLst>
      <p:ext uri="{BB962C8B-B14F-4D97-AF65-F5344CB8AC3E}">
        <p14:creationId xmlns:p14="http://schemas.microsoft.com/office/powerpoint/2010/main" val="2026066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33352161"/>
              </p:ext>
            </p:extLst>
          </p:nvPr>
        </p:nvGraphicFramePr>
        <p:xfrm>
          <a:off x="-146488" y="574799"/>
          <a:ext cx="9114117" cy="6319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34867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UNGRADED POLL (question 1)</a:t>
            </a:r>
            <a:endParaRPr lang="en-US" dirty="0"/>
          </a:p>
        </p:txBody>
      </p:sp>
      <p:sp>
        <p:nvSpPr>
          <p:cNvPr id="3" name="Content Placeholder 2"/>
          <p:cNvSpPr>
            <a:spLocks noGrp="1"/>
          </p:cNvSpPr>
          <p:nvPr>
            <p:ph idx="1"/>
          </p:nvPr>
        </p:nvSpPr>
        <p:spPr/>
        <p:txBody>
          <a:bodyPr/>
          <a:lstStyle/>
          <a:p>
            <a:r>
              <a:rPr lang="en-US" dirty="0"/>
              <a:t>Which view do you find to be the most plausible?</a:t>
            </a:r>
          </a:p>
        </p:txBody>
      </p:sp>
      <p:pic>
        <p:nvPicPr>
          <p:cNvPr id="4" name="Picture 3" descr="Screen Shot 2018-09-17 at 1.51.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1600200"/>
            <a:ext cx="8407400" cy="5105400"/>
          </a:xfrm>
          <a:prstGeom prst="rect">
            <a:avLst/>
          </a:prstGeom>
        </p:spPr>
      </p:pic>
    </p:spTree>
    <p:extLst>
      <p:ext uri="{BB962C8B-B14F-4D97-AF65-F5344CB8AC3E}">
        <p14:creationId xmlns:p14="http://schemas.microsoft.com/office/powerpoint/2010/main" val="41134150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IDEALLY COHERENT ANWAR (POLL)</a:t>
            </a:r>
            <a:endParaRPr lang="en-US" dirty="0"/>
          </a:p>
        </p:txBody>
      </p:sp>
      <p:pic>
        <p:nvPicPr>
          <p:cNvPr id="4" name="Picture 3" descr="Anwar.png"/>
          <p:cNvPicPr>
            <a:picLocks noChangeAspect="1"/>
          </p:cNvPicPr>
          <p:nvPr/>
        </p:nvPicPr>
        <p:blipFill rotWithShape="1">
          <a:blip r:embed="rId2" cstate="print">
            <a:extLst>
              <a:ext uri="{28A0092B-C50C-407E-A947-70E740481C1C}">
                <a14:useLocalDpi xmlns:a14="http://schemas.microsoft.com/office/drawing/2010/main" val="0"/>
              </a:ext>
            </a:extLst>
          </a:blip>
          <a:srcRect t="4996" b="5086"/>
          <a:stretch/>
        </p:blipFill>
        <p:spPr>
          <a:xfrm>
            <a:off x="457200" y="1756692"/>
            <a:ext cx="8229600" cy="4624996"/>
          </a:xfrm>
          <a:prstGeom prst="rect">
            <a:avLst/>
          </a:prstGeom>
        </p:spPr>
      </p:pic>
      <p:pic>
        <p:nvPicPr>
          <p:cNvPr id="5" name="Picture 4" descr="XNrFflL.png"/>
          <p:cNvPicPr>
            <a:picLocks noChangeAspect="1"/>
          </p:cNvPicPr>
          <p:nvPr/>
        </p:nvPicPr>
        <p:blipFill rotWithShape="1">
          <a:blip r:embed="rId3">
            <a:extLst>
              <a:ext uri="{28A0092B-C50C-407E-A947-70E740481C1C}">
                <a14:useLocalDpi xmlns:a14="http://schemas.microsoft.com/office/drawing/2010/main" val="0"/>
              </a:ext>
            </a:extLst>
          </a:blip>
          <a:srcRect l="26527" r="23530"/>
          <a:stretch/>
        </p:blipFill>
        <p:spPr>
          <a:xfrm>
            <a:off x="6071652" y="1846486"/>
            <a:ext cx="2717782" cy="3561137"/>
          </a:xfrm>
          <a:prstGeom prst="rect">
            <a:avLst/>
          </a:prstGeom>
        </p:spPr>
      </p:pic>
    </p:spTree>
    <p:extLst>
      <p:ext uri="{BB962C8B-B14F-4D97-AF65-F5344CB8AC3E}">
        <p14:creationId xmlns:p14="http://schemas.microsoft.com/office/powerpoint/2010/main" val="123838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9-12 at 2.53.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1" y="1189702"/>
            <a:ext cx="8735839" cy="4795216"/>
          </a:xfrm>
          <a:prstGeom prst="rect">
            <a:avLst/>
          </a:prstGeom>
        </p:spPr>
      </p:pic>
    </p:spTree>
    <p:extLst>
      <p:ext uri="{BB962C8B-B14F-4D97-AF65-F5344CB8AC3E}">
        <p14:creationId xmlns:p14="http://schemas.microsoft.com/office/powerpoint/2010/main" val="38363407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REALISM</a:t>
            </a:r>
            <a:endParaRPr lang="en-US" dirty="0"/>
          </a:p>
        </p:txBody>
      </p:sp>
      <p:sp>
        <p:nvSpPr>
          <p:cNvPr id="3" name="Content Placeholder 2"/>
          <p:cNvSpPr>
            <a:spLocks noGrp="1"/>
          </p:cNvSpPr>
          <p:nvPr>
            <p:ph idx="1"/>
          </p:nvPr>
        </p:nvSpPr>
        <p:spPr/>
        <p:txBody>
          <a:bodyPr/>
          <a:lstStyle/>
          <a:p>
            <a:r>
              <a:rPr lang="en-US" b="1" dirty="0" smtClean="0">
                <a:solidFill>
                  <a:srgbClr val="0000FF"/>
                </a:solidFill>
              </a:rPr>
              <a:t>Cognitivism: </a:t>
            </a:r>
            <a:r>
              <a:rPr lang="en-US" dirty="0"/>
              <a:t>M</a:t>
            </a:r>
            <a:r>
              <a:rPr lang="en-US" dirty="0" smtClean="0"/>
              <a:t>oral </a:t>
            </a:r>
            <a:r>
              <a:rPr lang="en-US" dirty="0"/>
              <a:t>sentences are apt for truth or falsity, and </a:t>
            </a:r>
            <a:r>
              <a:rPr lang="en-US" dirty="0" smtClean="0"/>
              <a:t>the </a:t>
            </a:r>
            <a:r>
              <a:rPr lang="en-US" dirty="0"/>
              <a:t>state of mind of accepting a moral judgment is typically one of belief. </a:t>
            </a:r>
          </a:p>
          <a:p>
            <a:r>
              <a:rPr lang="en-US" b="1" dirty="0" smtClean="0">
                <a:solidFill>
                  <a:srgbClr val="0000FF"/>
                </a:solidFill>
              </a:rPr>
              <a:t>Success: </a:t>
            </a:r>
            <a:r>
              <a:rPr lang="en-US" dirty="0" smtClean="0"/>
              <a:t>At least one moral judgment is true.</a:t>
            </a:r>
            <a:endParaRPr lang="en-US" dirty="0"/>
          </a:p>
          <a:p>
            <a:r>
              <a:rPr lang="en-US" b="1" dirty="0" smtClean="0">
                <a:solidFill>
                  <a:srgbClr val="0000FF"/>
                </a:solidFill>
              </a:rPr>
              <a:t>Mind-independence: </a:t>
            </a:r>
            <a:r>
              <a:rPr lang="en-US" dirty="0" smtClean="0"/>
              <a:t>The moral facts are in no way dependent on being endorsed, or regarded as true, by any human being or institution.</a:t>
            </a:r>
          </a:p>
          <a:p>
            <a:r>
              <a:rPr lang="en-US" b="1" dirty="0" smtClean="0">
                <a:solidFill>
                  <a:srgbClr val="0000FF"/>
                </a:solidFill>
              </a:rPr>
              <a:t>Knowledge: </a:t>
            </a:r>
            <a:r>
              <a:rPr lang="en-US" dirty="0" smtClean="0"/>
              <a:t>We know at least one moral fact.</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039090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SPINACH TEST</a:t>
            </a:r>
            <a:endParaRPr lang="en-US" dirty="0"/>
          </a:p>
        </p:txBody>
      </p:sp>
      <p:pic>
        <p:nvPicPr>
          <p:cNvPr id="5" name="Picture 4" descr="korsgaard.gif"/>
          <p:cNvPicPr>
            <a:picLocks noChangeAspect="1"/>
          </p:cNvPicPr>
          <p:nvPr/>
        </p:nvPicPr>
        <p:blipFill rotWithShape="1">
          <a:blip r:embed="rId3">
            <a:extLst>
              <a:ext uri="{28A0092B-C50C-407E-A947-70E740481C1C}">
                <a14:useLocalDpi xmlns:a14="http://schemas.microsoft.com/office/drawing/2010/main" val="0"/>
              </a:ext>
            </a:extLst>
          </a:blip>
          <a:srcRect l="3663" r="7308"/>
          <a:stretch/>
        </p:blipFill>
        <p:spPr>
          <a:xfrm>
            <a:off x="6247812" y="1600200"/>
            <a:ext cx="2657084" cy="3035300"/>
          </a:xfrm>
          <a:prstGeom prst="rect">
            <a:avLst/>
          </a:prstGeom>
        </p:spPr>
      </p:pic>
      <p:sp>
        <p:nvSpPr>
          <p:cNvPr id="6" name="TextBox 5"/>
          <p:cNvSpPr txBox="1"/>
          <p:nvPr/>
        </p:nvSpPr>
        <p:spPr>
          <a:xfrm>
            <a:off x="6247812" y="4660520"/>
            <a:ext cx="2657084" cy="369332"/>
          </a:xfrm>
          <a:prstGeom prst="rect">
            <a:avLst/>
          </a:prstGeom>
          <a:noFill/>
        </p:spPr>
        <p:txBody>
          <a:bodyPr wrap="square" rtlCol="0">
            <a:spAutoFit/>
          </a:bodyPr>
          <a:lstStyle/>
          <a:p>
            <a:pPr algn="ctr"/>
            <a:r>
              <a:rPr lang="en-US" dirty="0" smtClean="0"/>
              <a:t>Christine Korsgaard</a:t>
            </a:r>
            <a:endParaRPr lang="en-US" dirty="0"/>
          </a:p>
        </p:txBody>
      </p:sp>
      <p:pic>
        <p:nvPicPr>
          <p:cNvPr id="8" name="Picture 7" descr="146713780.jpg"/>
          <p:cNvPicPr>
            <a:picLocks noChangeAspect="1"/>
          </p:cNvPicPr>
          <p:nvPr/>
        </p:nvPicPr>
        <p:blipFill rotWithShape="1">
          <a:blip r:embed="rId4" cstate="print">
            <a:extLst>
              <a:ext uri="{28A0092B-C50C-407E-A947-70E740481C1C}">
                <a14:useLocalDpi xmlns:a14="http://schemas.microsoft.com/office/drawing/2010/main" val="0"/>
              </a:ext>
            </a:extLst>
          </a:blip>
          <a:srcRect l="6363" r="12831"/>
          <a:stretch/>
        </p:blipFill>
        <p:spPr>
          <a:xfrm>
            <a:off x="0" y="3793676"/>
            <a:ext cx="3431956" cy="2823884"/>
          </a:xfrm>
          <a:prstGeom prst="rect">
            <a:avLst/>
          </a:prstGeom>
        </p:spPr>
      </p:pic>
      <p:sp>
        <p:nvSpPr>
          <p:cNvPr id="9" name="Cloud Callout 8"/>
          <p:cNvSpPr/>
          <p:nvPr/>
        </p:nvSpPr>
        <p:spPr>
          <a:xfrm>
            <a:off x="2209879" y="1523999"/>
            <a:ext cx="4451357" cy="2974821"/>
          </a:xfrm>
          <a:prstGeom prst="cloudCallout">
            <a:avLst>
              <a:gd name="adj1" fmla="val -56110"/>
              <a:gd name="adj2" fmla="val 743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Because if I liked it, I would have eaten it, and it’s yucky!</a:t>
            </a:r>
            <a:endParaRPr lang="en-US" dirty="0"/>
          </a:p>
        </p:txBody>
      </p:sp>
    </p:spTree>
    <p:extLst>
      <p:ext uri="{BB962C8B-B14F-4D97-AF65-F5344CB8AC3E}">
        <p14:creationId xmlns:p14="http://schemas.microsoft.com/office/powerpoint/2010/main" val="2773730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SPINACH TEST</a:t>
            </a:r>
          </a:p>
        </p:txBody>
      </p:sp>
      <p:pic>
        <p:nvPicPr>
          <p:cNvPr id="4" name="Picture 3" descr="enoch.jpg"/>
          <p:cNvPicPr>
            <a:picLocks noChangeAspect="1"/>
          </p:cNvPicPr>
          <p:nvPr/>
        </p:nvPicPr>
        <p:blipFill rotWithShape="1">
          <a:blip r:embed="rId3">
            <a:extLst>
              <a:ext uri="{28A0092B-C50C-407E-A947-70E740481C1C}">
                <a14:useLocalDpi xmlns:a14="http://schemas.microsoft.com/office/drawing/2010/main" val="0"/>
              </a:ext>
            </a:extLst>
          </a:blip>
          <a:srcRect l="10676" r="9843"/>
          <a:stretch/>
        </p:blipFill>
        <p:spPr>
          <a:xfrm>
            <a:off x="6209324" y="1600200"/>
            <a:ext cx="2796762" cy="3518805"/>
          </a:xfrm>
          <a:prstGeom prst="rect">
            <a:avLst/>
          </a:prstGeom>
        </p:spPr>
      </p:pic>
      <p:sp>
        <p:nvSpPr>
          <p:cNvPr id="5" name="TextBox 4"/>
          <p:cNvSpPr txBox="1"/>
          <p:nvPr/>
        </p:nvSpPr>
        <p:spPr>
          <a:xfrm>
            <a:off x="6209324" y="5119005"/>
            <a:ext cx="2796762" cy="369332"/>
          </a:xfrm>
          <a:prstGeom prst="rect">
            <a:avLst/>
          </a:prstGeom>
          <a:noFill/>
        </p:spPr>
        <p:txBody>
          <a:bodyPr wrap="square" rtlCol="0">
            <a:spAutoFit/>
          </a:bodyPr>
          <a:lstStyle/>
          <a:p>
            <a:pPr algn="ctr"/>
            <a:r>
              <a:rPr lang="en-US" dirty="0" smtClean="0"/>
              <a:t>David Enoch</a:t>
            </a:r>
            <a:endParaRPr lang="en-US" dirty="0"/>
          </a:p>
        </p:txBody>
      </p:sp>
      <p:pic>
        <p:nvPicPr>
          <p:cNvPr id="9" name="Picture 8" descr="Bill-Nye-Oklahoma-state-1.jpg"/>
          <p:cNvPicPr>
            <a:picLocks noChangeAspect="1"/>
          </p:cNvPicPr>
          <p:nvPr/>
        </p:nvPicPr>
        <p:blipFill rotWithShape="1">
          <a:blip r:embed="rId4" cstate="print">
            <a:extLst>
              <a:ext uri="{28A0092B-C50C-407E-A947-70E740481C1C}">
                <a14:useLocalDpi xmlns:a14="http://schemas.microsoft.com/office/drawing/2010/main" val="0"/>
              </a:ext>
            </a:extLst>
          </a:blip>
          <a:srcRect t="2903" b="2638"/>
          <a:stretch/>
        </p:blipFill>
        <p:spPr>
          <a:xfrm>
            <a:off x="227502" y="3118177"/>
            <a:ext cx="2822420" cy="3518212"/>
          </a:xfrm>
          <a:prstGeom prst="rect">
            <a:avLst/>
          </a:prstGeom>
        </p:spPr>
      </p:pic>
      <p:sp>
        <p:nvSpPr>
          <p:cNvPr id="10" name="Cloud Callout 9"/>
          <p:cNvSpPr/>
          <p:nvPr/>
        </p:nvSpPr>
        <p:spPr>
          <a:xfrm>
            <a:off x="2209879" y="1523999"/>
            <a:ext cx="4451357" cy="2974821"/>
          </a:xfrm>
          <a:prstGeom prst="cloudCallout">
            <a:avLst>
              <a:gd name="adj1" fmla="val -60967"/>
              <a:gd name="adj2" fmla="val 439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 sure glad I didn’t grow up in the Middle Ages, because if I had, </a:t>
            </a:r>
            <a:r>
              <a:rPr lang="en-US" dirty="0"/>
              <a:t>I would have believed that the earth is in the center of the universe, and that belief is false</a:t>
            </a:r>
            <a:r>
              <a:rPr lang="en-US" dirty="0" smtClean="0"/>
              <a:t>!</a:t>
            </a:r>
            <a:endParaRPr lang="en-US" dirty="0"/>
          </a:p>
        </p:txBody>
      </p:sp>
    </p:spTree>
    <p:extLst>
      <p:ext uri="{BB962C8B-B14F-4D97-AF65-F5344CB8AC3E}">
        <p14:creationId xmlns:p14="http://schemas.microsoft.com/office/powerpoint/2010/main" val="659141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llege-Liberal.jpg"/>
          <p:cNvPicPr>
            <a:picLocks noChangeAspect="1"/>
          </p:cNvPicPr>
          <p:nvPr/>
        </p:nvPicPr>
        <p:blipFill rotWithShape="1">
          <a:blip r:embed="rId3">
            <a:extLst>
              <a:ext uri="{28A0092B-C50C-407E-A947-70E740481C1C}">
                <a14:useLocalDpi xmlns:a14="http://schemas.microsoft.com/office/drawing/2010/main" val="0"/>
              </a:ext>
            </a:extLst>
          </a:blip>
          <a:srcRect l="2070" t="9850" r="3361" b="1699"/>
          <a:stretch/>
        </p:blipFill>
        <p:spPr>
          <a:xfrm>
            <a:off x="248496" y="3147823"/>
            <a:ext cx="2509309" cy="3520440"/>
          </a:xfrm>
          <a:prstGeom prst="rect">
            <a:avLst/>
          </a:prstGeom>
        </p:spPr>
      </p:pic>
      <p:sp>
        <p:nvSpPr>
          <p:cNvPr id="2" name="Title 1"/>
          <p:cNvSpPr>
            <a:spLocks noGrp="1"/>
          </p:cNvSpPr>
          <p:nvPr>
            <p:ph type="title"/>
          </p:nvPr>
        </p:nvSpPr>
        <p:spPr/>
        <p:txBody>
          <a:bodyPr/>
          <a:lstStyle/>
          <a:p>
            <a:r>
              <a:rPr lang="en-US" dirty="0"/>
              <a:t>THE SPINACH TEST</a:t>
            </a:r>
          </a:p>
        </p:txBody>
      </p:sp>
      <p:pic>
        <p:nvPicPr>
          <p:cNvPr id="4" name="Picture 3" descr="enoch.jpg"/>
          <p:cNvPicPr>
            <a:picLocks noChangeAspect="1"/>
          </p:cNvPicPr>
          <p:nvPr/>
        </p:nvPicPr>
        <p:blipFill rotWithShape="1">
          <a:blip r:embed="rId4">
            <a:extLst>
              <a:ext uri="{28A0092B-C50C-407E-A947-70E740481C1C}">
                <a14:useLocalDpi xmlns:a14="http://schemas.microsoft.com/office/drawing/2010/main" val="0"/>
              </a:ext>
            </a:extLst>
          </a:blip>
          <a:srcRect l="10676" r="9843"/>
          <a:stretch/>
        </p:blipFill>
        <p:spPr>
          <a:xfrm>
            <a:off x="6209324" y="1600200"/>
            <a:ext cx="2796762" cy="3518805"/>
          </a:xfrm>
          <a:prstGeom prst="rect">
            <a:avLst/>
          </a:prstGeom>
        </p:spPr>
      </p:pic>
      <p:sp>
        <p:nvSpPr>
          <p:cNvPr id="5" name="TextBox 4"/>
          <p:cNvSpPr txBox="1"/>
          <p:nvPr/>
        </p:nvSpPr>
        <p:spPr>
          <a:xfrm>
            <a:off x="6209324" y="5119005"/>
            <a:ext cx="2796762" cy="369332"/>
          </a:xfrm>
          <a:prstGeom prst="rect">
            <a:avLst/>
          </a:prstGeom>
          <a:noFill/>
        </p:spPr>
        <p:txBody>
          <a:bodyPr wrap="square" rtlCol="0">
            <a:spAutoFit/>
          </a:bodyPr>
          <a:lstStyle/>
          <a:p>
            <a:pPr algn="ctr"/>
            <a:r>
              <a:rPr lang="en-US" dirty="0" smtClean="0"/>
              <a:t>David Enoch</a:t>
            </a:r>
            <a:endParaRPr lang="en-US" dirty="0"/>
          </a:p>
        </p:txBody>
      </p:sp>
      <p:sp>
        <p:nvSpPr>
          <p:cNvPr id="10" name="Cloud Callout 9"/>
          <p:cNvSpPr/>
          <p:nvPr/>
        </p:nvSpPr>
        <p:spPr>
          <a:xfrm>
            <a:off x="2209879" y="1523999"/>
            <a:ext cx="4451357" cy="2974821"/>
          </a:xfrm>
          <a:prstGeom prst="cloudCallout">
            <a:avLst>
              <a:gd name="adj1" fmla="val -59449"/>
              <a:gd name="adj2" fmla="val 352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 sure glad I didn’t grow up in the eighteenth </a:t>
            </a:r>
            <a:r>
              <a:rPr lang="en-US" dirty="0"/>
              <a:t>century, </a:t>
            </a:r>
            <a:r>
              <a:rPr lang="en-US" dirty="0" smtClean="0"/>
              <a:t>because if I had, </a:t>
            </a:r>
            <a:r>
              <a:rPr lang="en-US" dirty="0"/>
              <a:t>I would have accepted slavery and racism. And these things are </a:t>
            </a:r>
            <a:r>
              <a:rPr lang="en-US" dirty="0" smtClean="0"/>
              <a:t>wrong! </a:t>
            </a:r>
            <a:endParaRPr lang="en-US" dirty="0"/>
          </a:p>
        </p:txBody>
      </p:sp>
    </p:spTree>
    <p:extLst>
      <p:ext uri="{BB962C8B-B14F-4D97-AF65-F5344CB8AC3E}">
        <p14:creationId xmlns:p14="http://schemas.microsoft.com/office/powerpoint/2010/main" val="410208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GASTRONOMIC DISAGREEMENT</a:t>
            </a:r>
            <a:endParaRPr lang="en-US" dirty="0"/>
          </a:p>
        </p:txBody>
      </p:sp>
      <p:pic>
        <p:nvPicPr>
          <p:cNvPr id="4" name="Picture 3" descr="argument.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18128" y="3396693"/>
            <a:ext cx="4707745" cy="3207151"/>
          </a:xfrm>
          <a:prstGeom prst="rect">
            <a:avLst/>
          </a:prstGeom>
        </p:spPr>
      </p:pic>
      <p:sp>
        <p:nvSpPr>
          <p:cNvPr id="5" name="Cloud Callout 4"/>
          <p:cNvSpPr/>
          <p:nvPr/>
        </p:nvSpPr>
        <p:spPr>
          <a:xfrm>
            <a:off x="5607329" y="1783316"/>
            <a:ext cx="3304754" cy="1918417"/>
          </a:xfrm>
          <a:prstGeom prst="cloudCallout">
            <a:avLst>
              <a:gd name="adj1" fmla="val -43440"/>
              <a:gd name="adj2" fmla="val 1128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 it’s delicious! Starbucks just over roasts their beans.</a:t>
            </a:r>
            <a:endParaRPr lang="en-US" dirty="0"/>
          </a:p>
        </p:txBody>
      </p:sp>
      <p:sp>
        <p:nvSpPr>
          <p:cNvPr id="6" name="Cloud Callout 5"/>
          <p:cNvSpPr/>
          <p:nvPr/>
        </p:nvSpPr>
        <p:spPr>
          <a:xfrm>
            <a:off x="159945" y="2094045"/>
            <a:ext cx="2877978" cy="2188617"/>
          </a:xfrm>
          <a:prstGeom prst="cloudCallout">
            <a:avLst>
              <a:gd name="adj1" fmla="val 85732"/>
              <a:gd name="adj2" fmla="val 926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Black coffee tastes like dirty water! I want a mocha latte.</a:t>
            </a:r>
            <a:endParaRPr lang="en-US" dirty="0"/>
          </a:p>
        </p:txBody>
      </p:sp>
    </p:spTree>
    <p:extLst>
      <p:ext uri="{BB962C8B-B14F-4D97-AF65-F5344CB8AC3E}">
        <p14:creationId xmlns:p14="http://schemas.microsoft.com/office/powerpoint/2010/main" val="332227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21149</TotalTime>
  <Words>2673</Words>
  <Application>Microsoft Macintosh PowerPoint</Application>
  <PresentationFormat>On-screen Show (4:3)</PresentationFormat>
  <Paragraphs>146</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Metaethics: a crash course</vt:lpstr>
      <vt:lpstr>FIELDS OF ETHICS</vt:lpstr>
      <vt:lpstr>IDEALLY COHERENT ANWAR (POLL)</vt:lpstr>
      <vt:lpstr>PowerPoint Presentation</vt:lpstr>
      <vt:lpstr>MORAL REALISM</vt:lpstr>
      <vt:lpstr>THE SPINACH TEST</vt:lpstr>
      <vt:lpstr>THE SPINACH TEST</vt:lpstr>
      <vt:lpstr>THE SPINACH TEST</vt:lpstr>
      <vt:lpstr>GASTRONOMIC DISAGREEMENT</vt:lpstr>
      <vt:lpstr>SCIENTIFIC DISAGREEMENT</vt:lpstr>
      <vt:lpstr>MORAL DISAGREEMENT</vt:lpstr>
      <vt:lpstr>PowerPoint Presentation</vt:lpstr>
      <vt:lpstr>WHAT’S AT ISSUE?</vt:lpstr>
      <vt:lpstr>NATURALISM</vt:lpstr>
      <vt:lpstr>NATURALISM</vt:lpstr>
      <vt:lpstr>NATURALISM</vt:lpstr>
      <vt:lpstr>THE OPEN QUESTION ARGUMENT</vt:lpstr>
      <vt:lpstr>NON-NATURALISM</vt:lpstr>
      <vt:lpstr>EMOTIVISM</vt:lpstr>
      <vt:lpstr>MORAL DISAGREEMENT</vt:lpstr>
      <vt:lpstr>PRACTICAL DISAGREEMENT</vt:lpstr>
      <vt:lpstr>MOTIVATIONAL INTERNALISM</vt:lpstr>
      <vt:lpstr>THE EMBEDDING PROBLEM</vt:lpstr>
      <vt:lpstr>MORAL ERROR THEORY</vt:lpstr>
      <vt:lpstr>MORAL ERROR THEORY</vt:lpstr>
      <vt:lpstr>MORAL ERROR THEORY</vt:lpstr>
      <vt:lpstr>BUT THEN WHAT?</vt:lpstr>
      <vt:lpstr>PowerPoint Presentation</vt:lpstr>
      <vt:lpstr>UNGRADED POLL (question 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621</cp:revision>
  <dcterms:created xsi:type="dcterms:W3CDTF">2016-04-06T08:49:02Z</dcterms:created>
  <dcterms:modified xsi:type="dcterms:W3CDTF">2019-10-11T16:32:46Z</dcterms:modified>
</cp:coreProperties>
</file>