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audio1.bin" ContentType="audio/unknown"/>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audio2.bin" ContentType="audio/unknown"/>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8"/>
  </p:notesMasterIdLst>
  <p:sldIdLst>
    <p:sldId id="820" r:id="rId2"/>
    <p:sldId id="838" r:id="rId3"/>
    <p:sldId id="839" r:id="rId4"/>
    <p:sldId id="840" r:id="rId5"/>
    <p:sldId id="821" r:id="rId6"/>
    <p:sldId id="822" r:id="rId7"/>
    <p:sldId id="823" r:id="rId8"/>
    <p:sldId id="824" r:id="rId9"/>
    <p:sldId id="825" r:id="rId10"/>
    <p:sldId id="826" r:id="rId11"/>
    <p:sldId id="827" r:id="rId12"/>
    <p:sldId id="828" r:id="rId13"/>
    <p:sldId id="829" r:id="rId14"/>
    <p:sldId id="830" r:id="rId15"/>
    <p:sldId id="831" r:id="rId16"/>
    <p:sldId id="832" r:id="rId17"/>
    <p:sldId id="833" r:id="rId18"/>
    <p:sldId id="834" r:id="rId19"/>
    <p:sldId id="814" r:id="rId20"/>
    <p:sldId id="815" r:id="rId21"/>
    <p:sldId id="742" r:id="rId22"/>
    <p:sldId id="743" r:id="rId23"/>
    <p:sldId id="745" r:id="rId24"/>
    <p:sldId id="754" r:id="rId25"/>
    <p:sldId id="769" r:id="rId26"/>
    <p:sldId id="755" r:id="rId27"/>
    <p:sldId id="756" r:id="rId28"/>
    <p:sldId id="770" r:id="rId29"/>
    <p:sldId id="759" r:id="rId30"/>
    <p:sldId id="760" r:id="rId31"/>
    <p:sldId id="780" r:id="rId32"/>
    <p:sldId id="837" r:id="rId33"/>
    <p:sldId id="763" r:id="rId34"/>
    <p:sldId id="781" r:id="rId35"/>
    <p:sldId id="765" r:id="rId36"/>
    <p:sldId id="78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9CCD"/>
    <a:srgbClr val="B7C8F0"/>
    <a:srgbClr val="000000"/>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92" autoAdjust="0"/>
    <p:restoredTop sz="78422" autoAdjust="0"/>
  </p:normalViewPr>
  <p:slideViewPr>
    <p:cSldViewPr snapToGrid="0" snapToObjects="1">
      <p:cViewPr>
        <p:scale>
          <a:sx n="90" d="100"/>
          <a:sy n="90" d="100"/>
        </p:scale>
        <p:origin x="-12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1" dirty="0" smtClean="0"/>
              <a:t>The Matrix</a:t>
            </a:r>
            <a:r>
              <a:rPr lang="en-US" i="1" baseline="0" dirty="0" smtClean="0"/>
              <a:t> </a:t>
            </a:r>
            <a:r>
              <a:rPr lang="en-US" baseline="0" dirty="0" smtClean="0"/>
              <a:t>scene, </a:t>
            </a:r>
            <a:r>
              <a:rPr lang="en-US" dirty="0" smtClean="0"/>
              <a:t>https://</a:t>
            </a:r>
            <a:r>
              <a:rPr lang="en-US" dirty="0" err="1" smtClean="0"/>
              <a:t>www.youtube.com</a:t>
            </a:r>
            <a:r>
              <a:rPr lang="en-US" dirty="0" smtClean="0"/>
              <a:t>/</a:t>
            </a:r>
            <a:r>
              <a:rPr lang="en-US" dirty="0" err="1" smtClean="0"/>
              <a:t>watch?v</a:t>
            </a:r>
            <a:r>
              <a:rPr lang="en-US" dirty="0" smtClean="0"/>
              <a:t>=6gL0xQHI0wo</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192496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14</a:t>
            </a:fld>
            <a:endParaRPr lang="en-US"/>
          </a:p>
        </p:txBody>
      </p:sp>
    </p:spTree>
    <p:extLst>
      <p:ext uri="{BB962C8B-B14F-4D97-AF65-F5344CB8AC3E}">
        <p14:creationId xmlns:p14="http://schemas.microsoft.com/office/powerpoint/2010/main" val="4170795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15</a:t>
            </a:fld>
            <a:endParaRPr lang="en-US"/>
          </a:p>
        </p:txBody>
      </p:sp>
    </p:spTree>
    <p:extLst>
      <p:ext uri="{BB962C8B-B14F-4D97-AF65-F5344CB8AC3E}">
        <p14:creationId xmlns:p14="http://schemas.microsoft.com/office/powerpoint/2010/main" val="681316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16</a:t>
            </a:fld>
            <a:endParaRPr lang="en-US"/>
          </a:p>
        </p:txBody>
      </p:sp>
    </p:spTree>
    <p:extLst>
      <p:ext uri="{BB962C8B-B14F-4D97-AF65-F5344CB8AC3E}">
        <p14:creationId xmlns:p14="http://schemas.microsoft.com/office/powerpoint/2010/main" val="4155152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Show documentary</a:t>
            </a:r>
            <a:r>
              <a:rPr lang="en-US" baseline="0" dirty="0" smtClean="0"/>
              <a:t> clip</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18</a:t>
            </a:fld>
            <a:endParaRPr lang="en-US"/>
          </a:p>
        </p:txBody>
      </p:sp>
    </p:spTree>
    <p:extLst>
      <p:ext uri="{BB962C8B-B14F-4D97-AF65-F5344CB8AC3E}">
        <p14:creationId xmlns:p14="http://schemas.microsoft.com/office/powerpoint/2010/main" val="3259010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Greek </a:t>
            </a:r>
            <a:r>
              <a:rPr lang="en-US" dirty="0" err="1" smtClean="0"/>
              <a:t>δέον</a:t>
            </a:r>
            <a:r>
              <a:rPr lang="en-US" dirty="0" smtClean="0"/>
              <a:t>, deon, "obligation, duty”</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19</a:t>
            </a:fld>
            <a:endParaRPr lang="en-US"/>
          </a:p>
        </p:txBody>
      </p:sp>
    </p:spTree>
    <p:extLst>
      <p:ext uri="{BB962C8B-B14F-4D97-AF65-F5344CB8AC3E}">
        <p14:creationId xmlns:p14="http://schemas.microsoft.com/office/powerpoint/2010/main" val="1283365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Late 18</a:t>
            </a:r>
            <a:r>
              <a:rPr lang="en-US" baseline="30000" dirty="0" smtClean="0"/>
              <a:t>th</a:t>
            </a:r>
            <a:r>
              <a:rPr lang="en-US" dirty="0" smtClean="0"/>
              <a:t> </a:t>
            </a:r>
            <a:r>
              <a:rPr lang="en-US" dirty="0" smtClean="0"/>
              <a:t>century</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20</a:t>
            </a:fld>
            <a:endParaRPr lang="en-US"/>
          </a:p>
        </p:txBody>
      </p:sp>
    </p:spTree>
    <p:extLst>
      <p:ext uri="{BB962C8B-B14F-4D97-AF65-F5344CB8AC3E}">
        <p14:creationId xmlns:p14="http://schemas.microsoft.com/office/powerpoint/2010/main" val="165554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21</a:t>
            </a:fld>
            <a:endParaRPr lang="en-US"/>
          </a:p>
        </p:txBody>
      </p:sp>
    </p:spTree>
    <p:extLst>
      <p:ext uri="{BB962C8B-B14F-4D97-AF65-F5344CB8AC3E}">
        <p14:creationId xmlns:p14="http://schemas.microsoft.com/office/powerpoint/2010/main" val="413103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“Thus</a:t>
            </a:r>
            <a:r>
              <a:rPr lang="en-US" baseline="0" dirty="0" smtClean="0"/>
              <a:t> we are imagining a world in which the agent and everyone with his purpose is making a certain sort of promise, but also a world in which there is no such thing” (501). </a:t>
            </a:r>
          </a:p>
          <a:p>
            <a:pPr marL="171450" indent="-171450">
              <a:buFont typeface="Arial"/>
              <a:buChar char="•"/>
            </a:pPr>
            <a:r>
              <a:rPr lang="en-US" baseline="0" dirty="0" smtClean="0"/>
              <a:t>“On the Practical Contradiction Interpretation, the contradiction arises because the agent wills to engage in a conventional action, but he also wills a state of affairs in which the action will no longer </a:t>
            </a:r>
            <a:r>
              <a:rPr lang="en-US" i="1" baseline="0" dirty="0" smtClean="0"/>
              <a:t>work</a:t>
            </a:r>
            <a:r>
              <a:rPr lang="en-US" i="0" baseline="0" dirty="0" smtClean="0"/>
              <a:t>” (507).</a:t>
            </a:r>
          </a:p>
          <a:p>
            <a:pPr marL="171450" indent="-171450">
              <a:buFont typeface="Arial"/>
              <a:buChar char="•"/>
            </a:pPr>
            <a:r>
              <a:rPr lang="en-US" i="0" baseline="0" dirty="0" smtClean="0"/>
              <a:t>“[T]he reason the action no longer works is </a:t>
            </a:r>
            <a:r>
              <a:rPr lang="en-US" i="1" baseline="0" dirty="0" smtClean="0"/>
              <a:t>because </a:t>
            </a:r>
            <a:r>
              <a:rPr lang="en-US" i="0" baseline="0" dirty="0" smtClean="0"/>
              <a:t>it no longer exists” (507).</a:t>
            </a:r>
          </a:p>
        </p:txBody>
      </p:sp>
      <p:sp>
        <p:nvSpPr>
          <p:cNvPr id="4" name="Slide Number Placeholder 3"/>
          <p:cNvSpPr>
            <a:spLocks noGrp="1"/>
          </p:cNvSpPr>
          <p:nvPr>
            <p:ph type="sldNum" sz="quarter" idx="10"/>
          </p:nvPr>
        </p:nvSpPr>
        <p:spPr/>
        <p:txBody>
          <a:bodyPr/>
          <a:lstStyle/>
          <a:p>
            <a:fld id="{A750A182-F080-BA40-A1F2-AB9B5BAA0E59}" type="slidenum">
              <a:rPr lang="en-US" smtClean="0"/>
              <a:t>24</a:t>
            </a:fld>
            <a:endParaRPr lang="en-US"/>
          </a:p>
        </p:txBody>
      </p:sp>
    </p:spTree>
    <p:extLst>
      <p:ext uri="{BB962C8B-B14F-4D97-AF65-F5344CB8AC3E}">
        <p14:creationId xmlns:p14="http://schemas.microsoft.com/office/powerpoint/2010/main" val="1891101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“Thus</a:t>
            </a:r>
            <a:r>
              <a:rPr lang="en-US" baseline="0" dirty="0" smtClean="0"/>
              <a:t> we are imagining a world in which the agent and everyone with his purpose is making a certain sort of promise, but also a world in which there is no such thing” (501). </a:t>
            </a:r>
          </a:p>
          <a:p>
            <a:pPr marL="171450" indent="-171450">
              <a:buFont typeface="Arial"/>
              <a:buChar char="•"/>
            </a:pPr>
            <a:r>
              <a:rPr lang="en-US" baseline="0" dirty="0" smtClean="0"/>
              <a:t>“On the Practical Contradiction Interpretation, the contradiction arises because the agent wills to engage in a conventional action, but he also wills a state of affairs in which the action will no longer </a:t>
            </a:r>
            <a:r>
              <a:rPr lang="en-US" i="1" baseline="0" dirty="0" smtClean="0"/>
              <a:t>work</a:t>
            </a:r>
            <a:r>
              <a:rPr lang="en-US" i="0" baseline="0" dirty="0" smtClean="0"/>
              <a:t>” (507).</a:t>
            </a:r>
          </a:p>
          <a:p>
            <a:pPr marL="171450" indent="-171450">
              <a:buFont typeface="Arial"/>
              <a:buChar char="•"/>
            </a:pPr>
            <a:r>
              <a:rPr lang="en-US" i="0" baseline="0" dirty="0" smtClean="0"/>
              <a:t>“[T]he reason the action no longer works is </a:t>
            </a:r>
            <a:r>
              <a:rPr lang="en-US" i="1" baseline="0" dirty="0" smtClean="0"/>
              <a:t>because </a:t>
            </a:r>
            <a:r>
              <a:rPr lang="en-US" i="0" baseline="0" dirty="0" smtClean="0"/>
              <a:t>it no longer exists” (507).</a:t>
            </a:r>
          </a:p>
        </p:txBody>
      </p:sp>
      <p:sp>
        <p:nvSpPr>
          <p:cNvPr id="4" name="Slide Number Placeholder 3"/>
          <p:cNvSpPr>
            <a:spLocks noGrp="1"/>
          </p:cNvSpPr>
          <p:nvPr>
            <p:ph type="sldNum" sz="quarter" idx="10"/>
          </p:nvPr>
        </p:nvSpPr>
        <p:spPr/>
        <p:txBody>
          <a:bodyPr/>
          <a:lstStyle/>
          <a:p>
            <a:fld id="{A750A182-F080-BA40-A1F2-AB9B5BAA0E59}" type="slidenum">
              <a:rPr lang="en-US" smtClean="0"/>
              <a:t>25</a:t>
            </a:fld>
            <a:endParaRPr lang="en-US"/>
          </a:p>
        </p:txBody>
      </p:sp>
    </p:spTree>
    <p:extLst>
      <p:ext uri="{BB962C8B-B14F-4D97-AF65-F5344CB8AC3E}">
        <p14:creationId xmlns:p14="http://schemas.microsoft.com/office/powerpoint/2010/main" val="1891101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“Staying alive matters in this example because it is a necessary condition of havin</a:t>
            </a:r>
            <a:r>
              <a:rPr lang="en-US" baseline="0" dirty="0" smtClean="0"/>
              <a:t>g the job” (507).</a:t>
            </a:r>
          </a:p>
          <a:p>
            <a:pPr marL="171450" indent="-171450">
              <a:buFont typeface="Arial"/>
              <a:buChar char="•"/>
            </a:pPr>
            <a:r>
              <a:rPr lang="en-US" baseline="0" dirty="0" smtClean="0"/>
              <a:t>“The method of dealing with natural acts which I have just suggested focuses on the question of whether you could really achieve your purpose </a:t>
            </a:r>
            <a:r>
              <a:rPr lang="mr-IN" baseline="0" dirty="0" smtClean="0"/>
              <a:t>–</a:t>
            </a:r>
            <a:r>
              <a:rPr lang="en-US" baseline="0" dirty="0" smtClean="0"/>
              <a:t> with everything that purpose involves (i.e., security in its possession) in a world where your action was the universal method of achieving that purpose” (507</a:t>
            </a:r>
            <a:r>
              <a:rPr lang="mr-IN" baseline="0" dirty="0" smtClean="0"/>
              <a:t>–</a:t>
            </a:r>
            <a:r>
              <a:rPr lang="en-US" baseline="0" dirty="0" smtClean="0"/>
              <a:t>8).</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26</a:t>
            </a:fld>
            <a:endParaRPr lang="en-US"/>
          </a:p>
        </p:txBody>
      </p:sp>
    </p:spTree>
    <p:extLst>
      <p:ext uri="{BB962C8B-B14F-4D97-AF65-F5344CB8AC3E}">
        <p14:creationId xmlns:p14="http://schemas.microsoft.com/office/powerpoint/2010/main" val="1125557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dirty="0" smtClean="0">
                <a:solidFill>
                  <a:srgbClr val="0000FF"/>
                </a:solidFill>
              </a:rPr>
              <a:t>“Thus, the principles themselves may give us grounds for rejecting some of our initial</a:t>
            </a:r>
            <a:r>
              <a:rPr lang="en-US" b="0" baseline="0" dirty="0" smtClean="0">
                <a:solidFill>
                  <a:srgbClr val="0000FF"/>
                </a:solidFill>
              </a:rPr>
              <a:t> intuitions, and the altered set of intuitions may in turn give us grounds for altering the principles” (11</a:t>
            </a:r>
            <a:r>
              <a:rPr lang="mr-IN" b="0" baseline="0" dirty="0" smtClean="0">
                <a:solidFill>
                  <a:srgbClr val="0000FF"/>
                </a:solidFill>
              </a:rPr>
              <a:t>–</a:t>
            </a:r>
            <a:r>
              <a:rPr lang="en-US" b="0" baseline="0" dirty="0" smtClean="0">
                <a:solidFill>
                  <a:srgbClr val="0000FF"/>
                </a:solidFill>
              </a:rPr>
              <a:t>12).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baseline="0" dirty="0" smtClean="0">
                <a:solidFill>
                  <a:srgbClr val="0000FF"/>
                </a:solidFill>
              </a:rPr>
              <a:t>“In this manner, we work back and forth between intuitions and principles until a stable point is reached” (12).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baseline="0" dirty="0" smtClean="0">
                <a:solidFill>
                  <a:srgbClr val="0000FF"/>
                </a:solidFill>
              </a:rPr>
              <a:t>“The remaining intuitions represent our considered judgments, and the moral principles at which we have arrived can guide us in difficult cases” (12).</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baseline="0" dirty="0" smtClean="0">
                <a:solidFill>
                  <a:srgbClr val="0000FF"/>
                </a:solidFill>
              </a:rPr>
              <a:t>“If the slaveholder cannot offer an explanation, then the distinction hangs free of the rest of his moral theory, and considerations of coherence give him reason to reject the distinction as morally irrelevant, as well as repudiating the intuitions which turn on it” (14).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0" dirty="0" smtClean="0">
              <a:solidFill>
                <a:srgbClr val="0000FF"/>
              </a:solidFill>
            </a:endParaRPr>
          </a:p>
        </p:txBody>
      </p:sp>
      <p:sp>
        <p:nvSpPr>
          <p:cNvPr id="4" name="Slide Number Placeholder 3"/>
          <p:cNvSpPr>
            <a:spLocks noGrp="1"/>
          </p:cNvSpPr>
          <p:nvPr>
            <p:ph type="sldNum" sz="quarter" idx="10"/>
          </p:nvPr>
        </p:nvSpPr>
        <p:spPr/>
        <p:txBody>
          <a:bodyPr/>
          <a:lstStyle/>
          <a:p>
            <a:fld id="{A750A182-F080-BA40-A1F2-AB9B5BAA0E59}" type="slidenum">
              <a:rPr lang="en-US" smtClean="0"/>
              <a:t>2</a:t>
            </a:fld>
            <a:endParaRPr lang="en-US"/>
          </a:p>
        </p:txBody>
      </p:sp>
    </p:spTree>
    <p:extLst>
      <p:ext uri="{BB962C8B-B14F-4D97-AF65-F5344CB8AC3E}">
        <p14:creationId xmlns:p14="http://schemas.microsoft.com/office/powerpoint/2010/main" val="53772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“Staying alive matters in this example because it is a necessary condition of havin</a:t>
            </a:r>
            <a:r>
              <a:rPr lang="en-US" baseline="0" dirty="0" smtClean="0"/>
              <a:t>g the job” (507).</a:t>
            </a:r>
          </a:p>
          <a:p>
            <a:pPr marL="171450" indent="-171450">
              <a:buFont typeface="Arial"/>
              <a:buChar char="•"/>
            </a:pPr>
            <a:r>
              <a:rPr lang="en-US" baseline="0" dirty="0" smtClean="0"/>
              <a:t>“The method of dealing with natural acts which I have just suggested focuses on the question of whether you could really achieve your purpose </a:t>
            </a:r>
            <a:r>
              <a:rPr lang="mr-IN" baseline="0" dirty="0" smtClean="0"/>
              <a:t>–</a:t>
            </a:r>
            <a:r>
              <a:rPr lang="en-US" baseline="0" dirty="0" smtClean="0"/>
              <a:t> with everything that purpose involves (i.e., security in its possession) in a world where your action was the universal method of achieving that purpose” (507</a:t>
            </a:r>
            <a:r>
              <a:rPr lang="mr-IN" baseline="0" dirty="0" smtClean="0"/>
              <a:t>–</a:t>
            </a:r>
            <a:r>
              <a:rPr lang="en-US" baseline="0" smtClean="0"/>
              <a:t>8).</a:t>
            </a: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27</a:t>
            </a:fld>
            <a:endParaRPr lang="en-US"/>
          </a:p>
        </p:txBody>
      </p:sp>
    </p:spTree>
    <p:extLst>
      <p:ext uri="{BB962C8B-B14F-4D97-AF65-F5344CB8AC3E}">
        <p14:creationId xmlns:p14="http://schemas.microsoft.com/office/powerpoint/2010/main" val="1125557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“Staying alive matters in this example because it is a necessary condition of havin</a:t>
            </a:r>
            <a:r>
              <a:rPr lang="en-US" baseline="0" dirty="0" smtClean="0"/>
              <a:t>g the job” (507).</a:t>
            </a:r>
          </a:p>
          <a:p>
            <a:pPr marL="171450" indent="-171450">
              <a:buFont typeface="Arial"/>
              <a:buChar char="•"/>
            </a:pPr>
            <a:r>
              <a:rPr lang="en-US" baseline="0" dirty="0" smtClean="0"/>
              <a:t>“The method of dealing with natural acts which I have just suggested focuses on the question of whether you could really achieve your purpose </a:t>
            </a:r>
            <a:r>
              <a:rPr lang="mr-IN" baseline="0" dirty="0" smtClean="0"/>
              <a:t>–</a:t>
            </a:r>
            <a:r>
              <a:rPr lang="en-US" baseline="0" dirty="0" smtClean="0"/>
              <a:t> with everything that purpose involves (i.e., security in its possession) in a world where your action was the universal method of achieving that purpose” (507</a:t>
            </a:r>
            <a:r>
              <a:rPr lang="mr-IN" baseline="0" dirty="0" smtClean="0"/>
              <a:t>–</a:t>
            </a:r>
            <a:r>
              <a:rPr lang="en-US" baseline="0" smtClean="0"/>
              <a:t>8).</a:t>
            </a: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28</a:t>
            </a:fld>
            <a:endParaRPr lang="en-US"/>
          </a:p>
        </p:txBody>
      </p:sp>
    </p:spTree>
    <p:extLst>
      <p:ext uri="{BB962C8B-B14F-4D97-AF65-F5344CB8AC3E}">
        <p14:creationId xmlns:p14="http://schemas.microsoft.com/office/powerpoint/2010/main" val="1125557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30</a:t>
            </a:fld>
            <a:endParaRPr lang="en-US"/>
          </a:p>
        </p:txBody>
      </p:sp>
    </p:spTree>
    <p:extLst>
      <p:ext uri="{BB962C8B-B14F-4D97-AF65-F5344CB8AC3E}">
        <p14:creationId xmlns:p14="http://schemas.microsoft.com/office/powerpoint/2010/main" val="165554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Referenced from Schaffer-Landau, p. 233, </a:t>
            </a:r>
            <a:r>
              <a:rPr lang="en-US" i="1" dirty="0" smtClean="0"/>
              <a:t>The Fundamentals</a:t>
            </a:r>
            <a:r>
              <a:rPr lang="en-US" i="1" baseline="0" dirty="0" smtClean="0"/>
              <a:t> of Ethics</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35</a:t>
            </a:fld>
            <a:endParaRPr lang="en-US"/>
          </a:p>
        </p:txBody>
      </p:sp>
    </p:spTree>
    <p:extLst>
      <p:ext uri="{BB962C8B-B14F-4D97-AF65-F5344CB8AC3E}">
        <p14:creationId xmlns:p14="http://schemas.microsoft.com/office/powerpoint/2010/main" val="3539971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36</a:t>
            </a:fld>
            <a:endParaRPr lang="en-US"/>
          </a:p>
        </p:txBody>
      </p:sp>
    </p:spTree>
    <p:extLst>
      <p:ext uri="{BB962C8B-B14F-4D97-AF65-F5344CB8AC3E}">
        <p14:creationId xmlns:p14="http://schemas.microsoft.com/office/powerpoint/2010/main" val="340844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5</a:t>
            </a:fld>
            <a:endParaRPr lang="en-US"/>
          </a:p>
        </p:txBody>
      </p:sp>
    </p:spTree>
    <p:extLst>
      <p:ext uri="{BB962C8B-B14F-4D97-AF65-F5344CB8AC3E}">
        <p14:creationId xmlns:p14="http://schemas.microsoft.com/office/powerpoint/2010/main" val="971076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6</a:t>
            </a:fld>
            <a:endParaRPr lang="en-US"/>
          </a:p>
        </p:txBody>
      </p:sp>
    </p:spTree>
    <p:extLst>
      <p:ext uri="{BB962C8B-B14F-4D97-AF65-F5344CB8AC3E}">
        <p14:creationId xmlns:p14="http://schemas.microsoft.com/office/powerpoint/2010/main" val="82697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Philosophers call such things </a:t>
            </a:r>
            <a:r>
              <a:rPr lang="en-US" sz="1200" b="1" kern="1200" dirty="0" smtClean="0">
                <a:solidFill>
                  <a:schemeClr val="tx1"/>
                </a:solidFill>
                <a:effectLst/>
                <a:latin typeface="+mn-lt"/>
                <a:ea typeface="+mn-ea"/>
                <a:cs typeface="+mn-cs"/>
              </a:rPr>
              <a:t>instrumental goods</a:t>
            </a:r>
            <a:r>
              <a:rPr lang="en-US" sz="1200" kern="1200" dirty="0" smtClean="0">
                <a:solidFill>
                  <a:schemeClr val="tx1"/>
                </a:solidFill>
                <a:effectLst/>
                <a:latin typeface="+mn-lt"/>
                <a:ea typeface="+mn-ea"/>
                <a:cs typeface="+mn-cs"/>
              </a:rPr>
              <a:t>, things that are valuable because of the good things they bring about” (21).</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“If there are instrumental goods, then there must also be something worth pursuing for its own sake, whose goodness is self-contained, some- thing valuable in its own right, even if it brings nothing else in its wake. Such things are </a:t>
            </a:r>
            <a:r>
              <a:rPr lang="en-US" sz="1200" b="1" kern="1200" dirty="0" smtClean="0">
                <a:solidFill>
                  <a:schemeClr val="tx1"/>
                </a:solidFill>
                <a:effectLst/>
                <a:latin typeface="+mn-lt"/>
                <a:ea typeface="+mn-ea"/>
                <a:cs typeface="+mn-cs"/>
              </a:rPr>
              <a:t>intrinsically valuable</a:t>
            </a:r>
            <a:r>
              <a:rPr lang="en-US" sz="1200" b="0" kern="1200" dirty="0" smtClean="0">
                <a:solidFill>
                  <a:schemeClr val="tx1"/>
                </a:solidFill>
                <a:effectLst/>
                <a:latin typeface="+mn-lt"/>
                <a:ea typeface="+mn-ea"/>
                <a:cs typeface="+mn-cs"/>
              </a:rPr>
              <a:t>” (21).</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7</a:t>
            </a:fld>
            <a:endParaRPr lang="en-US"/>
          </a:p>
        </p:txBody>
      </p:sp>
    </p:spTree>
    <p:extLst>
      <p:ext uri="{BB962C8B-B14F-4D97-AF65-F5344CB8AC3E}">
        <p14:creationId xmlns:p14="http://schemas.microsoft.com/office/powerpoint/2010/main" val="1055105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19</a:t>
            </a:r>
            <a:r>
              <a:rPr lang="en-US" baseline="30000" dirty="0" smtClean="0"/>
              <a:t>th</a:t>
            </a:r>
            <a:r>
              <a:rPr lang="en-US" dirty="0" smtClean="0"/>
              <a:t> century</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9</a:t>
            </a:fld>
            <a:endParaRPr lang="en-US"/>
          </a:p>
        </p:txBody>
      </p:sp>
    </p:spTree>
    <p:extLst>
      <p:ext uri="{BB962C8B-B14F-4D97-AF65-F5344CB8AC3E}">
        <p14:creationId xmlns:p14="http://schemas.microsoft.com/office/powerpoint/2010/main" val="1406670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10</a:t>
            </a:fld>
            <a:endParaRPr lang="en-US"/>
          </a:p>
        </p:txBody>
      </p:sp>
    </p:spTree>
    <p:extLst>
      <p:ext uri="{BB962C8B-B14F-4D97-AF65-F5344CB8AC3E}">
        <p14:creationId xmlns:p14="http://schemas.microsoft.com/office/powerpoint/2010/main" val="97107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Lungs, heart, liver, kidney</a:t>
            </a:r>
          </a:p>
          <a:p>
            <a:pPr marL="171450" indent="-171450">
              <a:buFont typeface="Arial"/>
              <a:buChar char="•"/>
            </a:pPr>
            <a:r>
              <a:rPr lang="en-US" dirty="0" smtClean="0"/>
              <a:t>Philippa Foot</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11</a:t>
            </a:fld>
            <a:endParaRPr lang="en-US"/>
          </a:p>
        </p:txBody>
      </p:sp>
    </p:spTree>
    <p:extLst>
      <p:ext uri="{BB962C8B-B14F-4D97-AF65-F5344CB8AC3E}">
        <p14:creationId xmlns:p14="http://schemas.microsoft.com/office/powerpoint/2010/main" val="6509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13</a:t>
            </a:fld>
            <a:endParaRPr lang="en-US"/>
          </a:p>
        </p:txBody>
      </p:sp>
    </p:spTree>
    <p:extLst>
      <p:ext uri="{BB962C8B-B14F-4D97-AF65-F5344CB8AC3E}">
        <p14:creationId xmlns:p14="http://schemas.microsoft.com/office/powerpoint/2010/main" val="971076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October 11,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Friday, October 11,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October 11,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October 11,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microsoft.com/office/2007/relationships/hdphoto" Target="../media/hdphoto1.wdp"/><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20.png"/><Relationship Id="rId9"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23.jpeg"/><Relationship Id="rId5" Type="http://schemas.openxmlformats.org/officeDocument/2006/relationships/image" Target="../media/image22.jpeg"/><Relationship Id="rId6" Type="http://schemas.openxmlformats.org/officeDocument/2006/relationships/image" Target="../media/image24.png"/><Relationship Id="rId7" Type="http://schemas.openxmlformats.org/officeDocument/2006/relationships/audio" Target="../media/audio1.bin"/><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23.jpeg"/><Relationship Id="rId5" Type="http://schemas.openxmlformats.org/officeDocument/2006/relationships/image" Target="../media/image10.jpg"/><Relationship Id="rId6" Type="http://schemas.openxmlformats.org/officeDocument/2006/relationships/image" Target="../media/image25.png"/><Relationship Id="rId7" Type="http://schemas.openxmlformats.org/officeDocument/2006/relationships/audio" Target="../media/audio2.bin"/><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gif"/></Relationships>
</file>

<file path=ppt/slides/_rels/slide32.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8-29 at 2.02.14 AM.png"/>
          <p:cNvPicPr>
            <a:picLocks noChangeAspect="1"/>
          </p:cNvPicPr>
          <p:nvPr/>
        </p:nvPicPr>
        <p:blipFill rotWithShape="1">
          <a:blip r:embed="rId3" cstate="print">
            <a:alphaModFix amt="36000"/>
            <a:extLst>
              <a:ext uri="{28A0092B-C50C-407E-A947-70E740481C1C}">
                <a14:useLocalDpi xmlns:a14="http://schemas.microsoft.com/office/drawing/2010/main" val="0"/>
              </a:ext>
            </a:extLst>
          </a:blip>
          <a:srcRect t="4987" b="5128"/>
          <a:stretch/>
        </p:blipFill>
        <p:spPr>
          <a:xfrm>
            <a:off x="-1694941" y="-231401"/>
            <a:ext cx="12715720" cy="7143533"/>
          </a:xfrm>
          <a:prstGeom prst="rect">
            <a:avLst/>
          </a:prstGeom>
        </p:spPr>
      </p:pic>
      <p:pic>
        <p:nvPicPr>
          <p:cNvPr id="4" name="Picture 3" descr="Snowdon 1989 Materialism and Dualism.jpg"/>
          <p:cNvPicPr>
            <a:picLocks noChangeAspect="1"/>
          </p:cNvPicPr>
          <p:nvPr/>
        </p:nvPicPr>
        <p:blipFill>
          <a:blip r:embed="rId4">
            <a:alphaModFix amt="39000"/>
            <a:extLst>
              <a:ext uri="{28A0092B-C50C-407E-A947-70E740481C1C}">
                <a14:useLocalDpi xmlns:a14="http://schemas.microsoft.com/office/drawing/2010/main" val="0"/>
              </a:ext>
            </a:extLst>
          </a:blip>
          <a:stretch>
            <a:fillRect/>
          </a:stretch>
        </p:blipFill>
        <p:spPr>
          <a:xfrm>
            <a:off x="-251108" y="0"/>
            <a:ext cx="4793435" cy="6912132"/>
          </a:xfrm>
          <a:prstGeom prst="rect">
            <a:avLst/>
          </a:prstGeom>
        </p:spPr>
      </p:pic>
      <p:pic>
        <p:nvPicPr>
          <p:cNvPr id="6" name="Picture 5" descr="1200px-John_Stuart_Mill_by_London_Stereoscopic_Company,_c1870.jpg"/>
          <p:cNvPicPr>
            <a:picLocks noChangeAspect="1"/>
          </p:cNvPicPr>
          <p:nvPr/>
        </p:nvPicPr>
        <p:blipFill rotWithShape="1">
          <a:blip r:embed="rId5">
            <a:alphaModFix amt="24000"/>
            <a:extLst>
              <a:ext uri="{28A0092B-C50C-407E-A947-70E740481C1C}">
                <a14:useLocalDpi xmlns:a14="http://schemas.microsoft.com/office/drawing/2010/main" val="0"/>
              </a:ext>
            </a:extLst>
          </a:blip>
          <a:srcRect/>
          <a:stretch/>
        </p:blipFill>
        <p:spPr>
          <a:xfrm>
            <a:off x="4542327" y="0"/>
            <a:ext cx="5504020" cy="6912132"/>
          </a:xfrm>
          <a:prstGeom prst="rect">
            <a:avLst/>
          </a:prstGeom>
        </p:spPr>
      </p:pic>
      <p:sp>
        <p:nvSpPr>
          <p:cNvPr id="2" name="Title 1"/>
          <p:cNvSpPr>
            <a:spLocks noGrp="1"/>
          </p:cNvSpPr>
          <p:nvPr>
            <p:ph type="ctrTitle"/>
          </p:nvPr>
        </p:nvSpPr>
        <p:spPr>
          <a:xfrm>
            <a:off x="534163" y="1371600"/>
            <a:ext cx="7848600" cy="1927225"/>
          </a:xfrm>
        </p:spPr>
        <p:txBody>
          <a:bodyPr/>
          <a:lstStyle/>
          <a:p>
            <a:r>
              <a:rPr lang="en-US" sz="3200" dirty="0" smtClean="0"/>
              <a:t>Normative ethics: a crash course</a:t>
            </a:r>
            <a:endParaRPr lang="en-US" sz="3200" dirty="0"/>
          </a:p>
        </p:txBody>
      </p:sp>
      <p:sp>
        <p:nvSpPr>
          <p:cNvPr id="3" name="Subtitle 2"/>
          <p:cNvSpPr>
            <a:spLocks noGrp="1"/>
          </p:cNvSpPr>
          <p:nvPr>
            <p:ph type="subTitle" idx="1"/>
          </p:nvPr>
        </p:nvSpPr>
        <p:spPr>
          <a:xfrm>
            <a:off x="534163" y="3503603"/>
            <a:ext cx="6400800" cy="1752600"/>
          </a:xfrm>
        </p:spPr>
        <p:txBody>
          <a:bodyPr/>
          <a:lstStyle/>
          <a:p>
            <a:r>
              <a:rPr lang="en-US" dirty="0" smtClean="0"/>
              <a:t>PHL 304</a:t>
            </a:r>
          </a:p>
          <a:p>
            <a:r>
              <a:rPr lang="en-US" dirty="0" smtClean="0"/>
              <a:t>Fall 2018</a:t>
            </a:r>
            <a:endParaRPr lang="en-US" dirty="0"/>
          </a:p>
        </p:txBody>
      </p:sp>
    </p:spTree>
    <p:extLst>
      <p:ext uri="{BB962C8B-B14F-4D97-AF65-F5344CB8AC3E}">
        <p14:creationId xmlns:p14="http://schemas.microsoft.com/office/powerpoint/2010/main" val="2203166691"/>
      </p:ext>
    </p:extLst>
  </p:cSld>
  <p:clrMapOvr>
    <a:masterClrMapping/>
  </p:clrMapOvr>
  <mc:AlternateContent xmlns:mc="http://schemas.openxmlformats.org/markup-compatibility/2006" xmlns:p14="http://schemas.microsoft.com/office/powerpoint/2010/main">
    <mc:Choice Requires="p14">
      <p:transition p14:dur="0" advTm="902"/>
    </mc:Choice>
    <mc:Fallback xmlns="">
      <p:transition xmlns:p14="http://schemas.microsoft.com/office/powerpoint/2010/main" advTm="902"/>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7-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9508"/>
            <a:ext cx="9144000" cy="4823534"/>
          </a:xfrm>
          <a:prstGeom prst="rect">
            <a:avLst/>
          </a:prstGeom>
        </p:spPr>
      </p:pic>
    </p:spTree>
    <p:extLst>
      <p:ext uri="{BB962C8B-B14F-4D97-AF65-F5344CB8AC3E}">
        <p14:creationId xmlns:p14="http://schemas.microsoft.com/office/powerpoint/2010/main" val="40574498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ganTranspla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86" y="563120"/>
            <a:ext cx="8864228" cy="6147882"/>
          </a:xfrm>
          <a:prstGeom prst="rect">
            <a:avLst/>
          </a:prstGeom>
        </p:spPr>
      </p:pic>
    </p:spTree>
    <p:extLst>
      <p:ext uri="{BB962C8B-B14F-4D97-AF65-F5344CB8AC3E}">
        <p14:creationId xmlns:p14="http://schemas.microsoft.com/office/powerpoint/2010/main" val="7247791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UNGRADED POLL (question 3)</a:t>
            </a:r>
            <a:endParaRPr lang="en-US" dirty="0"/>
          </a:p>
        </p:txBody>
      </p:sp>
      <p:pic>
        <p:nvPicPr>
          <p:cNvPr id="4" name="Picture 3" descr="Screen Shot 2018-09-19 at 6.33.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762" y="1834549"/>
            <a:ext cx="8624477" cy="4234773"/>
          </a:xfrm>
          <a:prstGeom prst="rect">
            <a:avLst/>
          </a:prstGeom>
        </p:spPr>
      </p:pic>
    </p:spTree>
    <p:extLst>
      <p:ext uri="{BB962C8B-B14F-4D97-AF65-F5344CB8AC3E}">
        <p14:creationId xmlns:p14="http://schemas.microsoft.com/office/powerpoint/2010/main" val="2277749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7-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9508"/>
            <a:ext cx="9144000" cy="4823534"/>
          </a:xfrm>
          <a:prstGeom prst="rect">
            <a:avLst/>
          </a:prstGeom>
        </p:spPr>
      </p:pic>
    </p:spTree>
    <p:extLst>
      <p:ext uri="{BB962C8B-B14F-4D97-AF65-F5344CB8AC3E}">
        <p14:creationId xmlns:p14="http://schemas.microsoft.com/office/powerpoint/2010/main" val="14470442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7-f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0052"/>
            <a:ext cx="9144000" cy="6132990"/>
          </a:xfrm>
          <a:prstGeom prst="rect">
            <a:avLst/>
          </a:prstGeom>
        </p:spPr>
      </p:pic>
    </p:spTree>
    <p:extLst>
      <p:ext uri="{BB962C8B-B14F-4D97-AF65-F5344CB8AC3E}">
        <p14:creationId xmlns:p14="http://schemas.microsoft.com/office/powerpoint/2010/main" val="1081209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olley_10_big_800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4364"/>
            <a:ext cx="9144000" cy="5627077"/>
          </a:xfrm>
          <a:prstGeom prst="rect">
            <a:avLst/>
          </a:prstGeom>
        </p:spPr>
      </p:pic>
    </p:spTree>
    <p:extLst>
      <p:ext uri="{BB962C8B-B14F-4D97-AF65-F5344CB8AC3E}">
        <p14:creationId xmlns:p14="http://schemas.microsoft.com/office/powerpoint/2010/main" val="3916139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EXPERIENCE MACHINE</a:t>
            </a:r>
            <a:endParaRPr lang="en-US" dirty="0"/>
          </a:p>
        </p:txBody>
      </p:sp>
      <p:pic>
        <p:nvPicPr>
          <p:cNvPr id="4" name="Picture 3" descr="maxresdefault.jpg"/>
          <p:cNvPicPr>
            <a:picLocks noChangeAspect="1"/>
          </p:cNvPicPr>
          <p:nvPr/>
        </p:nvPicPr>
        <p:blipFill rotWithShape="1">
          <a:blip r:embed="rId3">
            <a:extLst>
              <a:ext uri="{28A0092B-C50C-407E-A947-70E740481C1C}">
                <a14:useLocalDpi xmlns:a14="http://schemas.microsoft.com/office/drawing/2010/main" val="0"/>
              </a:ext>
            </a:extLst>
          </a:blip>
          <a:srcRect l="9944" t="13309" r="9130" b="12918"/>
          <a:stretch/>
        </p:blipFill>
        <p:spPr>
          <a:xfrm>
            <a:off x="993588" y="2891842"/>
            <a:ext cx="7156824" cy="3669913"/>
          </a:xfrm>
          <a:prstGeom prst="rect">
            <a:avLst/>
          </a:prstGeom>
        </p:spPr>
      </p:pic>
      <p:sp>
        <p:nvSpPr>
          <p:cNvPr id="3" name="TextBox 2"/>
          <p:cNvSpPr txBox="1"/>
          <p:nvPr/>
        </p:nvSpPr>
        <p:spPr>
          <a:xfrm>
            <a:off x="799353" y="1792942"/>
            <a:ext cx="7693212" cy="954107"/>
          </a:xfrm>
          <a:prstGeom prst="rect">
            <a:avLst/>
          </a:prstGeom>
          <a:noFill/>
        </p:spPr>
        <p:txBody>
          <a:bodyPr wrap="square" rtlCol="0">
            <a:spAutoFit/>
          </a:bodyPr>
          <a:lstStyle/>
          <a:p>
            <a:r>
              <a:rPr lang="en-US" sz="2800" b="1" dirty="0" smtClean="0"/>
              <a:t>Ungraded poll: </a:t>
            </a:r>
            <a:r>
              <a:rPr lang="en-US" sz="2800" dirty="0" smtClean="0"/>
              <a:t>If it were an option, would you choose to enter the experience machine? </a:t>
            </a:r>
            <a:endParaRPr lang="en-US" sz="2800" b="1" dirty="0"/>
          </a:p>
        </p:txBody>
      </p:sp>
    </p:spTree>
    <p:extLst>
      <p:ext uri="{BB962C8B-B14F-4D97-AF65-F5344CB8AC3E}">
        <p14:creationId xmlns:p14="http://schemas.microsoft.com/office/powerpoint/2010/main" val="143346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EXPERIENCE MACHINE</a:t>
            </a:r>
            <a:endParaRPr lang="en-US" dirty="0"/>
          </a:p>
        </p:txBody>
      </p:sp>
      <p:pic>
        <p:nvPicPr>
          <p:cNvPr id="4" name="Picture 3" descr="Screen Shot 2018-09-19 at 6.33.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963037"/>
            <a:ext cx="8686800" cy="4200781"/>
          </a:xfrm>
          <a:prstGeom prst="rect">
            <a:avLst/>
          </a:prstGeom>
        </p:spPr>
      </p:pic>
    </p:spTree>
    <p:extLst>
      <p:ext uri="{BB962C8B-B14F-4D97-AF65-F5344CB8AC3E}">
        <p14:creationId xmlns:p14="http://schemas.microsoft.com/office/powerpoint/2010/main" val="410068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VALUE PLURALISM—WHAT THEN?</a:t>
            </a:r>
            <a:endParaRPr lang="en-US" dirty="0"/>
          </a:p>
        </p:txBody>
      </p:sp>
      <p:pic>
        <p:nvPicPr>
          <p:cNvPr id="5" name="Picture 4" descr="12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08" y="1925040"/>
            <a:ext cx="8215578" cy="4321808"/>
          </a:xfrm>
          <a:prstGeom prst="rect">
            <a:avLst/>
          </a:prstGeom>
        </p:spPr>
      </p:pic>
      <p:pic>
        <p:nvPicPr>
          <p:cNvPr id="4" name="Content Placeholder 3" descr="IMG_2039.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24276" t="21985" r="23963" b="30265"/>
          <a:stretch/>
        </p:blipFill>
        <p:spPr>
          <a:xfrm rot="18294146">
            <a:off x="6229261" y="4834732"/>
            <a:ext cx="1490555" cy="916698"/>
          </a:xfrm>
          <a:prstGeom prst="rect">
            <a:avLst/>
          </a:prstGeom>
        </p:spPr>
      </p:pic>
      <p:pic>
        <p:nvPicPr>
          <p:cNvPr id="7" name="Picture 6" descr="movie-reel-png--195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1944" y="4433048"/>
            <a:ext cx="1629655" cy="1077837"/>
          </a:xfrm>
          <a:prstGeom prst="rect">
            <a:avLst/>
          </a:prstGeom>
        </p:spPr>
      </p:pic>
      <p:pic>
        <p:nvPicPr>
          <p:cNvPr id="9" name="Picture 8" descr="T05010_1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9737">
            <a:off x="7778963" y="4900775"/>
            <a:ext cx="980448" cy="1193319"/>
          </a:xfrm>
          <a:prstGeom prst="rect">
            <a:avLst/>
          </a:prstGeom>
        </p:spPr>
      </p:pic>
      <p:pic>
        <p:nvPicPr>
          <p:cNvPr id="11" name="Picture 10" descr="David.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768498">
            <a:off x="4521289" y="3512436"/>
            <a:ext cx="1061309" cy="2033182"/>
          </a:xfrm>
          <a:prstGeom prst="rect">
            <a:avLst/>
          </a:prstGeom>
        </p:spPr>
      </p:pic>
      <p:pic>
        <p:nvPicPr>
          <p:cNvPr id="12" name="Picture 11" descr="cb7.jpg"/>
          <p:cNvPicPr>
            <a:picLocks noChangeAspect="1"/>
          </p:cNvPicPr>
          <p:nvPr/>
        </p:nvPicPr>
        <p:blipFill rotWithShape="1">
          <a:blip r:embed="rId9" cstate="print">
            <a:extLst>
              <a:ext uri="{28A0092B-C50C-407E-A947-70E740481C1C}">
                <a14:useLocalDpi xmlns:a14="http://schemas.microsoft.com/office/drawing/2010/main" val="0"/>
              </a:ext>
            </a:extLst>
          </a:blip>
          <a:srcRect l="65033" t="21379" r="2354" b="46898"/>
          <a:stretch/>
        </p:blipFill>
        <p:spPr>
          <a:xfrm>
            <a:off x="5550322" y="2841725"/>
            <a:ext cx="2699124" cy="1385389"/>
          </a:xfrm>
          <a:prstGeom prst="rect">
            <a:avLst/>
          </a:prstGeom>
        </p:spPr>
      </p:pic>
    </p:spTree>
    <p:extLst>
      <p:ext uri="{BB962C8B-B14F-4D97-AF65-F5344CB8AC3E}">
        <p14:creationId xmlns:p14="http://schemas.microsoft.com/office/powerpoint/2010/main" val="6857037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DEONTOLOGY</a:t>
            </a:r>
            <a:endParaRPr lang="en-US" dirty="0"/>
          </a:p>
        </p:txBody>
      </p:sp>
      <p:sp>
        <p:nvSpPr>
          <p:cNvPr id="3" name="Content Placeholder 2"/>
          <p:cNvSpPr>
            <a:spLocks noGrp="1"/>
          </p:cNvSpPr>
          <p:nvPr>
            <p:ph idx="1"/>
          </p:nvPr>
        </p:nvSpPr>
        <p:spPr/>
        <p:txBody>
          <a:bodyPr>
            <a:normAutofit/>
          </a:bodyPr>
          <a:lstStyle/>
          <a:p>
            <a:r>
              <a:rPr lang="en-US" b="1" dirty="0" smtClean="0">
                <a:solidFill>
                  <a:srgbClr val="0000FF"/>
                </a:solidFill>
              </a:rPr>
              <a:t>Deontologists </a:t>
            </a:r>
            <a:r>
              <a:rPr lang="en-US" dirty="0" smtClean="0"/>
              <a:t>maintain that certain actions are </a:t>
            </a:r>
            <a:r>
              <a:rPr lang="en-US" b="1" dirty="0" smtClean="0"/>
              <a:t>intrinsically </a:t>
            </a:r>
            <a:r>
              <a:rPr lang="en-US" dirty="0" smtClean="0"/>
              <a:t>right or wrong.</a:t>
            </a:r>
          </a:p>
          <a:p>
            <a:r>
              <a:rPr lang="en-US" dirty="0" smtClean="0"/>
              <a:t>Some deontologists hold that these actions are </a:t>
            </a:r>
            <a:r>
              <a:rPr lang="en-US" b="1" dirty="0" smtClean="0"/>
              <a:t>never </a:t>
            </a:r>
            <a:r>
              <a:rPr lang="en-US" dirty="0" smtClean="0"/>
              <a:t>permissibly performed, even when doing so will have extremely good consequences.</a:t>
            </a:r>
          </a:p>
          <a:p>
            <a:r>
              <a:rPr lang="en-US" dirty="0" smtClean="0"/>
              <a:t>These actions might include:</a:t>
            </a:r>
          </a:p>
          <a:p>
            <a:pPr lvl="1">
              <a:buFontTx/>
              <a:buChar char="-"/>
            </a:pPr>
            <a:r>
              <a:rPr lang="en-US" dirty="0" smtClean="0"/>
              <a:t>Intentionally deceiving another person</a:t>
            </a:r>
          </a:p>
          <a:p>
            <a:pPr lvl="1">
              <a:buFontTx/>
              <a:buChar char="-"/>
            </a:pPr>
            <a:r>
              <a:rPr lang="en-US" dirty="0" smtClean="0"/>
              <a:t>Intentionally killing another person</a:t>
            </a:r>
          </a:p>
          <a:p>
            <a:pPr lvl="1">
              <a:buFontTx/>
              <a:buChar char="-"/>
            </a:pPr>
            <a:r>
              <a:rPr lang="en-US" dirty="0" smtClean="0"/>
              <a:t>Breaking a promise </a:t>
            </a:r>
          </a:p>
          <a:p>
            <a:pPr lvl="1">
              <a:buFontTx/>
              <a:buChar char="-"/>
            </a:pPr>
            <a:r>
              <a:rPr lang="en-US" dirty="0"/>
              <a:t>Stealing </a:t>
            </a:r>
            <a:r>
              <a:rPr lang="en-US" dirty="0" smtClean="0"/>
              <a:t>another person’s property</a:t>
            </a:r>
          </a:p>
          <a:p>
            <a:pPr lvl="1">
              <a:buFontTx/>
              <a:buChar char="-"/>
            </a:pPr>
            <a:r>
              <a:rPr lang="en-US" dirty="0" smtClean="0"/>
              <a:t>Violating a person’s </a:t>
            </a:r>
            <a:r>
              <a:rPr lang="en-US" dirty="0"/>
              <a:t>right </a:t>
            </a:r>
            <a:r>
              <a:rPr lang="en-US" dirty="0" smtClean="0"/>
              <a:t>not </a:t>
            </a:r>
            <a:r>
              <a:rPr lang="en-US" dirty="0"/>
              <a:t>to be </a:t>
            </a:r>
            <a:r>
              <a:rPr lang="en-US" dirty="0" smtClean="0"/>
              <a:t>used only for the sake of someone else’s pleasure</a:t>
            </a:r>
          </a:p>
        </p:txBody>
      </p:sp>
    </p:spTree>
    <p:extLst>
      <p:ext uri="{BB962C8B-B14F-4D97-AF65-F5344CB8AC3E}">
        <p14:creationId xmlns:p14="http://schemas.microsoft.com/office/powerpoint/2010/main" val="513503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BUILDING</a:t>
            </a:r>
            <a:endParaRPr lang="en-US" dirty="0"/>
          </a:p>
        </p:txBody>
      </p:sp>
      <p:sp>
        <p:nvSpPr>
          <p:cNvPr id="3" name="Content Placeholder 2"/>
          <p:cNvSpPr>
            <a:spLocks noGrp="1"/>
          </p:cNvSpPr>
          <p:nvPr>
            <p:ph idx="1"/>
          </p:nvPr>
        </p:nvSpPr>
        <p:spPr/>
        <p:txBody>
          <a:bodyPr>
            <a:normAutofit/>
          </a:bodyPr>
          <a:lstStyle/>
          <a:p>
            <a:r>
              <a:rPr lang="en-US" b="1" dirty="0">
                <a:solidFill>
                  <a:srgbClr val="0000FF"/>
                </a:solidFill>
              </a:rPr>
              <a:t>Simplicity: </a:t>
            </a:r>
            <a:r>
              <a:rPr lang="en-US" dirty="0" smtClean="0"/>
              <a:t>the theory yields a complex body of moral judgments out of a sparse base of more fundamental moral principles.</a:t>
            </a:r>
          </a:p>
          <a:p>
            <a:r>
              <a:rPr lang="en-US" b="1" dirty="0">
                <a:solidFill>
                  <a:srgbClr val="0000FF"/>
                </a:solidFill>
              </a:rPr>
              <a:t>Power: </a:t>
            </a:r>
            <a:r>
              <a:rPr lang="en-US" dirty="0" smtClean="0"/>
              <a:t>the theory offers guidance on unclear cases.</a:t>
            </a:r>
          </a:p>
          <a:p>
            <a:r>
              <a:rPr lang="en-US" b="1" dirty="0">
                <a:solidFill>
                  <a:srgbClr val="0000FF"/>
                </a:solidFill>
              </a:rPr>
              <a:t>Coherence: </a:t>
            </a:r>
            <a:r>
              <a:rPr lang="en-US" dirty="0" smtClean="0"/>
              <a:t>the theory is internally consistent and includes mutually supportive principles and judgments.</a:t>
            </a:r>
          </a:p>
          <a:p>
            <a:r>
              <a:rPr lang="en-US" b="1" dirty="0">
                <a:solidFill>
                  <a:srgbClr val="0000FF"/>
                </a:solidFill>
              </a:rPr>
              <a:t>Explanatoriness</a:t>
            </a:r>
            <a:r>
              <a:rPr lang="en-US" b="1" dirty="0" smtClean="0">
                <a:solidFill>
                  <a:srgbClr val="0000FF"/>
                </a:solidFill>
              </a:rPr>
              <a:t>:</a:t>
            </a:r>
            <a:r>
              <a:rPr lang="en-US" dirty="0"/>
              <a:t> </a:t>
            </a:r>
            <a:r>
              <a:rPr lang="en-US" dirty="0" smtClean="0"/>
              <a:t>the theory helps us to understand the moral realm by explaining data that is in need of explanation, such as why certain principles, distinctions, and so on should matter; it minimizes “</a:t>
            </a:r>
            <a:r>
              <a:rPr lang="en-US" b="1" dirty="0" smtClean="0"/>
              <a:t>dangling distinctions</a:t>
            </a:r>
            <a:r>
              <a:rPr lang="en-US" dirty="0" smtClean="0"/>
              <a:t>.”</a:t>
            </a:r>
            <a:endParaRPr lang="en-US" dirty="0">
              <a:solidFill>
                <a:srgbClr val="0000FF"/>
              </a:solidFill>
            </a:endParaRPr>
          </a:p>
        </p:txBody>
      </p:sp>
    </p:spTree>
    <p:extLst>
      <p:ext uri="{BB962C8B-B14F-4D97-AF65-F5344CB8AC3E}">
        <p14:creationId xmlns:p14="http://schemas.microsoft.com/office/powerpoint/2010/main" val="16557300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CATEGORICAL IMPERATIVE</a:t>
            </a:r>
            <a:endParaRPr lang="en-US" dirty="0"/>
          </a:p>
        </p:txBody>
      </p:sp>
      <p:sp>
        <p:nvSpPr>
          <p:cNvPr id="3" name="Content Placeholder 2"/>
          <p:cNvSpPr>
            <a:spLocks noGrp="1"/>
          </p:cNvSpPr>
          <p:nvPr>
            <p:ph idx="1"/>
          </p:nvPr>
        </p:nvSpPr>
        <p:spPr>
          <a:xfrm>
            <a:off x="457200" y="1600200"/>
            <a:ext cx="6475506" cy="4876800"/>
          </a:xfrm>
        </p:spPr>
        <p:txBody>
          <a:bodyPr>
            <a:normAutofit fontScale="92500" lnSpcReduction="10000"/>
          </a:bodyPr>
          <a:lstStyle/>
          <a:p>
            <a:r>
              <a:rPr lang="en-US" dirty="0" smtClean="0"/>
              <a:t>A </a:t>
            </a:r>
            <a:r>
              <a:rPr lang="en-US" b="1" dirty="0" smtClean="0">
                <a:solidFill>
                  <a:srgbClr val="0000FF"/>
                </a:solidFill>
              </a:rPr>
              <a:t>hypothetical imperative </a:t>
            </a:r>
            <a:r>
              <a:rPr lang="en-US" dirty="0" smtClean="0"/>
              <a:t>is a requirement of reason to do something </a:t>
            </a:r>
            <a:r>
              <a:rPr lang="en-US" b="1" dirty="0" smtClean="0"/>
              <a:t>given </a:t>
            </a:r>
            <a:r>
              <a:rPr lang="en-US" dirty="0" smtClean="0"/>
              <a:t>that it is a means to some end.</a:t>
            </a:r>
          </a:p>
          <a:p>
            <a:pPr lvl="1">
              <a:buFontTx/>
              <a:buChar char="-"/>
            </a:pPr>
            <a:r>
              <a:rPr lang="en-US" dirty="0" smtClean="0"/>
              <a:t>If Allison is a physician who wills that her patient recover from some illness, and a certain drug is a known cure for that illness, then Allison ought to will that she administer the drug.</a:t>
            </a:r>
          </a:p>
          <a:p>
            <a:pPr lvl="1">
              <a:buFontTx/>
              <a:buChar char="-"/>
            </a:pPr>
            <a:r>
              <a:rPr lang="en-US" dirty="0" smtClean="0"/>
              <a:t>If Walter wills that he kill a person without getting caught, and a certain poison is both deadly and untraceable, then Walter ought to will that he use that poison to kill his victim.</a:t>
            </a:r>
          </a:p>
          <a:p>
            <a:r>
              <a:rPr lang="en-US" dirty="0" smtClean="0"/>
              <a:t>A </a:t>
            </a:r>
            <a:r>
              <a:rPr lang="en-US" b="1" dirty="0" smtClean="0">
                <a:solidFill>
                  <a:srgbClr val="0000FF"/>
                </a:solidFill>
              </a:rPr>
              <a:t>categorical imperative </a:t>
            </a:r>
            <a:r>
              <a:rPr lang="en-US" dirty="0" smtClean="0"/>
              <a:t>is a requirement of reason that applies to</a:t>
            </a:r>
            <a:r>
              <a:rPr lang="en-US" b="1" dirty="0" smtClean="0"/>
              <a:t> all </a:t>
            </a:r>
            <a:r>
              <a:rPr lang="en-US" dirty="0" smtClean="0"/>
              <a:t>individuals, </a:t>
            </a:r>
            <a:r>
              <a:rPr lang="en-US" b="1" dirty="0" smtClean="0"/>
              <a:t>regardless</a:t>
            </a:r>
            <a:r>
              <a:rPr lang="en-US" dirty="0" smtClean="0"/>
              <a:t> </a:t>
            </a:r>
            <a:r>
              <a:rPr lang="en-US" b="1" dirty="0" smtClean="0"/>
              <a:t>of one’s ends. </a:t>
            </a:r>
            <a:endParaRPr lang="en-US" dirty="0" smtClean="0"/>
          </a:p>
          <a:p>
            <a:r>
              <a:rPr lang="en-US" dirty="0" smtClean="0"/>
              <a:t>A categorical imperatives is violated at the cost of one’s own </a:t>
            </a:r>
            <a:r>
              <a:rPr lang="en-US" b="1" dirty="0" smtClean="0"/>
              <a:t>irrationality</a:t>
            </a:r>
            <a:r>
              <a:rPr lang="en-US" dirty="0" smtClean="0"/>
              <a:t>.</a:t>
            </a:r>
            <a:endParaRPr lang="en-US" dirty="0"/>
          </a:p>
        </p:txBody>
      </p:sp>
      <p:pic>
        <p:nvPicPr>
          <p:cNvPr id="4" name="Picture 3" descr="Kant.jpg"/>
          <p:cNvPicPr>
            <a:picLocks noChangeAspect="1"/>
          </p:cNvPicPr>
          <p:nvPr/>
        </p:nvPicPr>
        <p:blipFill rotWithShape="1">
          <a:blip r:embed="rId3">
            <a:extLst>
              <a:ext uri="{28A0092B-C50C-407E-A947-70E740481C1C}">
                <a14:useLocalDpi xmlns:a14="http://schemas.microsoft.com/office/drawing/2010/main" val="0"/>
              </a:ext>
            </a:extLst>
          </a:blip>
          <a:srcRect l="3504" t="5229" r="5389"/>
          <a:stretch/>
        </p:blipFill>
        <p:spPr>
          <a:xfrm>
            <a:off x="7120966" y="1600200"/>
            <a:ext cx="1813858" cy="2720787"/>
          </a:xfrm>
          <a:prstGeom prst="rect">
            <a:avLst/>
          </a:prstGeom>
        </p:spPr>
      </p:pic>
      <p:sp>
        <p:nvSpPr>
          <p:cNvPr id="5" name="TextBox 4"/>
          <p:cNvSpPr txBox="1"/>
          <p:nvPr/>
        </p:nvSpPr>
        <p:spPr>
          <a:xfrm>
            <a:off x="7120966" y="4320987"/>
            <a:ext cx="1813857" cy="369332"/>
          </a:xfrm>
          <a:prstGeom prst="rect">
            <a:avLst/>
          </a:prstGeom>
          <a:noFill/>
        </p:spPr>
        <p:txBody>
          <a:bodyPr wrap="square" rtlCol="0">
            <a:spAutoFit/>
          </a:bodyPr>
          <a:lstStyle/>
          <a:p>
            <a:pPr algn="ctr"/>
            <a:r>
              <a:rPr lang="en-US" dirty="0" smtClean="0"/>
              <a:t>Immanuel Kant</a:t>
            </a:r>
            <a:endParaRPr lang="en-US" dirty="0"/>
          </a:p>
        </p:txBody>
      </p:sp>
    </p:spTree>
    <p:extLst>
      <p:ext uri="{BB962C8B-B14F-4D97-AF65-F5344CB8AC3E}">
        <p14:creationId xmlns:p14="http://schemas.microsoft.com/office/powerpoint/2010/main" val="25363541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dirty="0" smtClean="0"/>
              <a:t>THE PRINCIPLE OF UNIVERSALIZABILITY</a:t>
            </a:r>
            <a:endParaRPr lang="en-US" sz="3300" dirty="0"/>
          </a:p>
        </p:txBody>
      </p:sp>
      <p:sp>
        <p:nvSpPr>
          <p:cNvPr id="3" name="Content Placeholder 2"/>
          <p:cNvSpPr>
            <a:spLocks noGrp="1"/>
          </p:cNvSpPr>
          <p:nvPr>
            <p:ph idx="1"/>
          </p:nvPr>
        </p:nvSpPr>
        <p:spPr/>
        <p:txBody>
          <a:bodyPr/>
          <a:lstStyle/>
          <a:p>
            <a:r>
              <a:rPr lang="en-US" dirty="0" smtClean="0"/>
              <a:t>The </a:t>
            </a:r>
            <a:r>
              <a:rPr lang="en-US" b="1" dirty="0">
                <a:solidFill>
                  <a:srgbClr val="0000FF"/>
                </a:solidFill>
              </a:rPr>
              <a:t>principle of universalizability </a:t>
            </a:r>
            <a:r>
              <a:rPr lang="en-US" dirty="0" smtClean="0"/>
              <a:t>states that it is morally permissible to perform some action if and only if its </a:t>
            </a:r>
            <a:r>
              <a:rPr lang="en-US" b="1" dirty="0">
                <a:solidFill>
                  <a:srgbClr val="0000FF"/>
                </a:solidFill>
              </a:rPr>
              <a:t>maxim</a:t>
            </a:r>
            <a:r>
              <a:rPr lang="en-US" dirty="0"/>
              <a:t> is </a:t>
            </a:r>
            <a:r>
              <a:rPr lang="en-US" b="1" dirty="0">
                <a:solidFill>
                  <a:srgbClr val="0000FF"/>
                </a:solidFill>
              </a:rPr>
              <a:t>universalizable</a:t>
            </a:r>
            <a:r>
              <a:rPr lang="en-US" dirty="0"/>
              <a:t>. </a:t>
            </a:r>
            <a:endParaRPr lang="en-US" dirty="0" smtClean="0"/>
          </a:p>
          <a:p>
            <a:r>
              <a:rPr lang="en-US" dirty="0" smtClean="0"/>
              <a:t>A </a:t>
            </a:r>
            <a:r>
              <a:rPr lang="en-US" dirty="0"/>
              <a:t>maxim is simply a</a:t>
            </a:r>
            <a:r>
              <a:rPr lang="en-US" dirty="0" smtClean="0"/>
              <a:t> </a:t>
            </a:r>
            <a:r>
              <a:rPr lang="en-US" dirty="0"/>
              <a:t>principle of action </a:t>
            </a:r>
            <a:r>
              <a:rPr lang="en-US" dirty="0" smtClean="0"/>
              <a:t>you give yourself </a:t>
            </a:r>
            <a:r>
              <a:rPr lang="en-US" dirty="0"/>
              <a:t>when you are </a:t>
            </a:r>
            <a:r>
              <a:rPr lang="en-US" dirty="0" smtClean="0"/>
              <a:t>about to do something.</a:t>
            </a:r>
          </a:p>
          <a:p>
            <a:r>
              <a:rPr lang="en-US" dirty="0" smtClean="0"/>
              <a:t>It has the following form: perform some action A</a:t>
            </a:r>
            <a:r>
              <a:rPr lang="en-US" i="1" dirty="0" smtClean="0"/>
              <a:t> </a:t>
            </a:r>
            <a:r>
              <a:rPr lang="en-US" dirty="0"/>
              <a:t>in </a:t>
            </a:r>
            <a:r>
              <a:rPr lang="en-US" dirty="0" smtClean="0"/>
              <a:t>a circumstance C</a:t>
            </a:r>
            <a:r>
              <a:rPr lang="en-US" i="1" dirty="0" smtClean="0"/>
              <a:t> </a:t>
            </a:r>
            <a:r>
              <a:rPr lang="en-US" dirty="0"/>
              <a:t>in order to realize or produce </a:t>
            </a:r>
            <a:r>
              <a:rPr lang="en-US" dirty="0" smtClean="0"/>
              <a:t>some end E.</a:t>
            </a:r>
            <a:endParaRPr lang="en-US" dirty="0"/>
          </a:p>
        </p:txBody>
      </p:sp>
    </p:spTree>
    <p:extLst>
      <p:ext uri="{BB962C8B-B14F-4D97-AF65-F5344CB8AC3E}">
        <p14:creationId xmlns:p14="http://schemas.microsoft.com/office/powerpoint/2010/main" val="2150161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THE </a:t>
            </a:r>
            <a:r>
              <a:rPr lang="en-US" sz="3300" dirty="0" smtClean="0"/>
              <a:t>PRINCIPLE </a:t>
            </a:r>
            <a:r>
              <a:rPr lang="en-US" sz="3300" dirty="0"/>
              <a:t>OF UNIVERSALIZABILITY</a:t>
            </a:r>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a:pPr>
            <a:r>
              <a:rPr lang="en-US" dirty="0" smtClean="0"/>
              <a:t>Formulate a </a:t>
            </a:r>
            <a:r>
              <a:rPr lang="en-US" dirty="0"/>
              <a:t>maxim </a:t>
            </a:r>
            <a:r>
              <a:rPr lang="en-US" dirty="0" smtClean="0"/>
              <a:t>that captures your </a:t>
            </a:r>
            <a:r>
              <a:rPr lang="en-US" dirty="0"/>
              <a:t>reason for </a:t>
            </a:r>
            <a:r>
              <a:rPr lang="en-US" dirty="0" smtClean="0"/>
              <a:t>performing the action you propose to perform under the circumstances.</a:t>
            </a:r>
          </a:p>
          <a:p>
            <a:pPr marL="457200" indent="-457200">
              <a:buFont typeface="+mj-lt"/>
              <a:buAutoNum type="arabicPeriod"/>
            </a:pPr>
            <a:r>
              <a:rPr lang="en-US" dirty="0" smtClean="0"/>
              <a:t>Recast that maxim as a universal law that all rational agents must act as you propose to act in circumstances like your own.</a:t>
            </a:r>
          </a:p>
          <a:p>
            <a:pPr marL="457200" indent="-457200">
              <a:buFont typeface="+mj-lt"/>
              <a:buAutoNum type="arabicPeriod"/>
            </a:pPr>
            <a:r>
              <a:rPr lang="en-US" dirty="0" smtClean="0"/>
              <a:t>Consider whether your maxim is even </a:t>
            </a:r>
            <a:r>
              <a:rPr lang="en-US" b="1" dirty="0" smtClean="0"/>
              <a:t>conceivable </a:t>
            </a:r>
            <a:r>
              <a:rPr lang="en-US" dirty="0" smtClean="0"/>
              <a:t>in a world governed by such a law. If it isn’t, then it is morally wrong.</a:t>
            </a:r>
          </a:p>
          <a:p>
            <a:pPr marL="457200" indent="-457200">
              <a:buFont typeface="+mj-lt"/>
              <a:buAutoNum type="arabicPeriod"/>
            </a:pPr>
            <a:r>
              <a:rPr lang="en-US" dirty="0" smtClean="0"/>
              <a:t>If it is conceivable, then consider whether you could </a:t>
            </a:r>
            <a:r>
              <a:rPr lang="en-US" b="1" dirty="0" smtClean="0"/>
              <a:t>rationally will </a:t>
            </a:r>
            <a:r>
              <a:rPr lang="en-US" dirty="0" smtClean="0"/>
              <a:t>to act on your original maxim in such a world. If you could, then your action is morally permissible; otherwise, it is morally wrong.</a:t>
            </a:r>
          </a:p>
        </p:txBody>
      </p:sp>
    </p:spTree>
    <p:extLst>
      <p:ext uri="{BB962C8B-B14F-4D97-AF65-F5344CB8AC3E}">
        <p14:creationId xmlns:p14="http://schemas.microsoft.com/office/powerpoint/2010/main" val="2929106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THE PRINCIPLE OF UNIVERSALIZABILITY</a:t>
            </a:r>
          </a:p>
        </p:txBody>
      </p:sp>
      <p:pic>
        <p:nvPicPr>
          <p:cNvPr id="5" name="Picture 4" descr="fingers-crossed-behind-back-handshake-gett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422" y="2629647"/>
            <a:ext cx="5631157" cy="3888308"/>
          </a:xfrm>
          <a:prstGeom prst="rect">
            <a:avLst/>
          </a:prstGeom>
        </p:spPr>
      </p:pic>
      <p:sp>
        <p:nvSpPr>
          <p:cNvPr id="6" name="TextBox 5"/>
          <p:cNvSpPr txBox="1"/>
          <p:nvPr/>
        </p:nvSpPr>
        <p:spPr>
          <a:xfrm>
            <a:off x="545353" y="1949963"/>
            <a:ext cx="8053294" cy="507831"/>
          </a:xfrm>
          <a:prstGeom prst="rect">
            <a:avLst/>
          </a:prstGeom>
          <a:noFill/>
        </p:spPr>
        <p:txBody>
          <a:bodyPr wrap="square" rtlCol="0">
            <a:spAutoFit/>
          </a:bodyPr>
          <a:lstStyle/>
          <a:p>
            <a:r>
              <a:rPr lang="en-US" sz="2700" b="1" dirty="0" smtClean="0"/>
              <a:t>Maxim: </a:t>
            </a:r>
            <a:r>
              <a:rPr lang="en-US" sz="2700" dirty="0" smtClean="0"/>
              <a:t>make a false promise to get what you want. </a:t>
            </a:r>
            <a:endParaRPr lang="en-US" sz="2700" b="1" dirty="0"/>
          </a:p>
        </p:txBody>
      </p:sp>
    </p:spTree>
    <p:extLst>
      <p:ext uri="{BB962C8B-B14F-4D97-AF65-F5344CB8AC3E}">
        <p14:creationId xmlns:p14="http://schemas.microsoft.com/office/powerpoint/2010/main" val="36831705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ld_political_ma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647" y="1524000"/>
            <a:ext cx="8456706" cy="5264299"/>
          </a:xfrm>
          <a:prstGeom prst="rect">
            <a:avLst/>
          </a:prstGeom>
        </p:spPr>
      </p:pic>
      <p:pic>
        <p:nvPicPr>
          <p:cNvPr id="6" name="Picture 5"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18341">
            <a:off x="2000365" y="1849700"/>
            <a:ext cx="1828034" cy="1262256"/>
          </a:xfrm>
          <a:prstGeom prst="rect">
            <a:avLst/>
          </a:prstGeom>
        </p:spPr>
      </p:pic>
      <p:pic>
        <p:nvPicPr>
          <p:cNvPr id="7" name="Picture 6"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90559">
            <a:off x="6127172" y="2167457"/>
            <a:ext cx="787007" cy="543428"/>
          </a:xfrm>
          <a:prstGeom prst="rect">
            <a:avLst/>
          </a:prstGeom>
        </p:spPr>
      </p:pic>
      <p:pic>
        <p:nvPicPr>
          <p:cNvPr id="8" name="Picture 7"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632516">
            <a:off x="3094800" y="4133492"/>
            <a:ext cx="737777" cy="509434"/>
          </a:xfrm>
          <a:prstGeom prst="rect">
            <a:avLst/>
          </a:prstGeom>
        </p:spPr>
      </p:pic>
      <p:pic>
        <p:nvPicPr>
          <p:cNvPr id="9" name="Picture 8"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632516">
            <a:off x="4472378" y="3256957"/>
            <a:ext cx="737777" cy="509434"/>
          </a:xfrm>
          <a:prstGeom prst="rect">
            <a:avLst/>
          </a:prstGeom>
        </p:spPr>
      </p:pic>
      <p:pic>
        <p:nvPicPr>
          <p:cNvPr id="10" name="Picture 9"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632516">
            <a:off x="7171859" y="4528904"/>
            <a:ext cx="542953" cy="374908"/>
          </a:xfrm>
          <a:prstGeom prst="rect">
            <a:avLst/>
          </a:prstGeom>
        </p:spPr>
      </p:pic>
      <p:pic>
        <p:nvPicPr>
          <p:cNvPr id="11" name="Picture 10"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0259">
            <a:off x="6003112" y="2978301"/>
            <a:ext cx="1031215" cy="712052"/>
          </a:xfrm>
          <a:prstGeom prst="rect">
            <a:avLst/>
          </a:prstGeom>
        </p:spPr>
      </p:pic>
      <p:pic>
        <p:nvPicPr>
          <p:cNvPr id="12" name="Picture 11"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6979">
            <a:off x="4936170" y="2323877"/>
            <a:ext cx="1031215" cy="712052"/>
          </a:xfrm>
          <a:prstGeom prst="rect">
            <a:avLst/>
          </a:prstGeom>
        </p:spPr>
      </p:pic>
      <p:pic>
        <p:nvPicPr>
          <p:cNvPr id="13" name="Picture 12"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6979">
            <a:off x="4935557" y="4119639"/>
            <a:ext cx="456635" cy="315306"/>
          </a:xfrm>
          <a:prstGeom prst="rect">
            <a:avLst/>
          </a:prstGeom>
        </p:spPr>
      </p:pic>
      <p:pic>
        <p:nvPicPr>
          <p:cNvPr id="14" name="Picture 13"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6979">
            <a:off x="3071994" y="4906227"/>
            <a:ext cx="456635" cy="315306"/>
          </a:xfrm>
          <a:prstGeom prst="rect">
            <a:avLst/>
          </a:prstGeom>
        </p:spPr>
      </p:pic>
      <p:pic>
        <p:nvPicPr>
          <p:cNvPr id="15" name="Picture 14"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6979">
            <a:off x="2400523" y="3289960"/>
            <a:ext cx="577171" cy="398536"/>
          </a:xfrm>
          <a:prstGeom prst="rect">
            <a:avLst/>
          </a:prstGeom>
        </p:spPr>
      </p:pic>
      <p:pic>
        <p:nvPicPr>
          <p:cNvPr id="16" name="Picture 15"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21269">
            <a:off x="7050433" y="3898511"/>
            <a:ext cx="577171" cy="398536"/>
          </a:xfrm>
          <a:prstGeom prst="rect">
            <a:avLst/>
          </a:prstGeom>
        </p:spPr>
      </p:pic>
      <p:pic>
        <p:nvPicPr>
          <p:cNvPr id="17" name="Picture 16"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0259">
            <a:off x="4865145" y="4591341"/>
            <a:ext cx="489103" cy="337725"/>
          </a:xfrm>
          <a:prstGeom prst="rect">
            <a:avLst/>
          </a:prstGeom>
        </p:spPr>
      </p:pic>
      <p:pic>
        <p:nvPicPr>
          <p:cNvPr id="18" name="Picture 17"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0259">
            <a:off x="5189293" y="3584279"/>
            <a:ext cx="489103" cy="337725"/>
          </a:xfrm>
          <a:prstGeom prst="rect">
            <a:avLst/>
          </a:prstGeom>
        </p:spPr>
      </p:pic>
      <p:pic>
        <p:nvPicPr>
          <p:cNvPr id="20" name="Picture 19"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0259">
            <a:off x="2785788" y="3941108"/>
            <a:ext cx="489103" cy="337725"/>
          </a:xfrm>
          <a:prstGeom prst="rect">
            <a:avLst/>
          </a:prstGeom>
        </p:spPr>
      </p:pic>
      <p:pic>
        <p:nvPicPr>
          <p:cNvPr id="21" name="Picture 20"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0259">
            <a:off x="7250107" y="4976529"/>
            <a:ext cx="489103" cy="337725"/>
          </a:xfrm>
          <a:prstGeom prst="rect">
            <a:avLst/>
          </a:prstGeom>
        </p:spPr>
      </p:pic>
      <p:pic>
        <p:nvPicPr>
          <p:cNvPr id="22" name="Picture 21" descr="fingers-crossed-behind-back-handshake-get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0259">
            <a:off x="3773218" y="1991749"/>
            <a:ext cx="489103" cy="337725"/>
          </a:xfrm>
          <a:prstGeom prst="rect">
            <a:avLst/>
          </a:prstGeom>
        </p:spPr>
      </p:pic>
      <p:sp>
        <p:nvSpPr>
          <p:cNvPr id="25" name="Title 1"/>
          <p:cNvSpPr>
            <a:spLocks noGrp="1"/>
          </p:cNvSpPr>
          <p:nvPr>
            <p:ph type="title"/>
          </p:nvPr>
        </p:nvSpPr>
        <p:spPr/>
        <p:txBody>
          <a:bodyPr>
            <a:noAutofit/>
          </a:bodyPr>
          <a:lstStyle/>
          <a:p>
            <a:r>
              <a:rPr lang="en-US" sz="3300" dirty="0"/>
              <a:t>THE PRINCIPLE OF UNIVERSALIZABILITY</a:t>
            </a:r>
          </a:p>
        </p:txBody>
      </p:sp>
    </p:spTree>
    <p:extLst>
      <p:ext uri="{BB962C8B-B14F-4D97-AF65-F5344CB8AC3E}">
        <p14:creationId xmlns:p14="http://schemas.microsoft.com/office/powerpoint/2010/main" val="2017823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ld_political_map.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647" y="1524000"/>
            <a:ext cx="8456706" cy="5264299"/>
          </a:xfrm>
          <a:prstGeom prst="rect">
            <a:avLst/>
          </a:prstGeom>
        </p:spPr>
      </p:pic>
      <p:pic>
        <p:nvPicPr>
          <p:cNvPr id="6" name="Picture 5"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18341">
            <a:off x="2000365" y="1849700"/>
            <a:ext cx="1828034" cy="1262256"/>
          </a:xfrm>
          <a:prstGeom prst="rect">
            <a:avLst/>
          </a:prstGeom>
        </p:spPr>
      </p:pic>
      <p:pic>
        <p:nvPicPr>
          <p:cNvPr id="7" name="Picture 6"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90559">
            <a:off x="6127172" y="2167457"/>
            <a:ext cx="787007" cy="543428"/>
          </a:xfrm>
          <a:prstGeom prst="rect">
            <a:avLst/>
          </a:prstGeom>
        </p:spPr>
      </p:pic>
      <p:pic>
        <p:nvPicPr>
          <p:cNvPr id="8" name="Picture 7"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32516">
            <a:off x="3094800" y="4133492"/>
            <a:ext cx="737777" cy="509434"/>
          </a:xfrm>
          <a:prstGeom prst="rect">
            <a:avLst/>
          </a:prstGeom>
        </p:spPr>
      </p:pic>
      <p:pic>
        <p:nvPicPr>
          <p:cNvPr id="9" name="Picture 8"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32516">
            <a:off x="4472378" y="3256957"/>
            <a:ext cx="737777" cy="509434"/>
          </a:xfrm>
          <a:prstGeom prst="rect">
            <a:avLst/>
          </a:prstGeom>
        </p:spPr>
      </p:pic>
      <p:pic>
        <p:nvPicPr>
          <p:cNvPr id="10" name="Picture 9"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32516">
            <a:off x="7171859" y="4528904"/>
            <a:ext cx="542953" cy="374908"/>
          </a:xfrm>
          <a:prstGeom prst="rect">
            <a:avLst/>
          </a:prstGeom>
        </p:spPr>
      </p:pic>
      <p:pic>
        <p:nvPicPr>
          <p:cNvPr id="11" name="Picture 10"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30259">
            <a:off x="6003112" y="2978301"/>
            <a:ext cx="1031215" cy="712052"/>
          </a:xfrm>
          <a:prstGeom prst="rect">
            <a:avLst/>
          </a:prstGeom>
        </p:spPr>
      </p:pic>
      <p:pic>
        <p:nvPicPr>
          <p:cNvPr id="12" name="Picture 11"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76979">
            <a:off x="4936170" y="2323877"/>
            <a:ext cx="1031215" cy="712052"/>
          </a:xfrm>
          <a:prstGeom prst="rect">
            <a:avLst/>
          </a:prstGeom>
        </p:spPr>
      </p:pic>
      <p:pic>
        <p:nvPicPr>
          <p:cNvPr id="13" name="Picture 12"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76979">
            <a:off x="4935557" y="4119639"/>
            <a:ext cx="456635" cy="315306"/>
          </a:xfrm>
          <a:prstGeom prst="rect">
            <a:avLst/>
          </a:prstGeom>
        </p:spPr>
      </p:pic>
      <p:pic>
        <p:nvPicPr>
          <p:cNvPr id="14" name="Picture 13"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76979">
            <a:off x="3071994" y="4906227"/>
            <a:ext cx="456635" cy="315306"/>
          </a:xfrm>
          <a:prstGeom prst="rect">
            <a:avLst/>
          </a:prstGeom>
        </p:spPr>
      </p:pic>
      <p:pic>
        <p:nvPicPr>
          <p:cNvPr id="15" name="Picture 14"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76979">
            <a:off x="2400523" y="3289960"/>
            <a:ext cx="577171" cy="398536"/>
          </a:xfrm>
          <a:prstGeom prst="rect">
            <a:avLst/>
          </a:prstGeom>
        </p:spPr>
      </p:pic>
      <p:pic>
        <p:nvPicPr>
          <p:cNvPr id="16" name="Picture 15"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21269">
            <a:off x="7050433" y="3898511"/>
            <a:ext cx="577171" cy="398536"/>
          </a:xfrm>
          <a:prstGeom prst="rect">
            <a:avLst/>
          </a:prstGeom>
        </p:spPr>
      </p:pic>
      <p:pic>
        <p:nvPicPr>
          <p:cNvPr id="17" name="Picture 16"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30259">
            <a:off x="4865145" y="4591341"/>
            <a:ext cx="489103" cy="337725"/>
          </a:xfrm>
          <a:prstGeom prst="rect">
            <a:avLst/>
          </a:prstGeom>
        </p:spPr>
      </p:pic>
      <p:pic>
        <p:nvPicPr>
          <p:cNvPr id="18" name="Picture 17"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30259">
            <a:off x="5189293" y="3584279"/>
            <a:ext cx="489103" cy="337725"/>
          </a:xfrm>
          <a:prstGeom prst="rect">
            <a:avLst/>
          </a:prstGeom>
        </p:spPr>
      </p:pic>
      <p:pic>
        <p:nvPicPr>
          <p:cNvPr id="20" name="Picture 19"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30259">
            <a:off x="2785788" y="3941108"/>
            <a:ext cx="489103" cy="337725"/>
          </a:xfrm>
          <a:prstGeom prst="rect">
            <a:avLst/>
          </a:prstGeom>
        </p:spPr>
      </p:pic>
      <p:pic>
        <p:nvPicPr>
          <p:cNvPr id="21" name="Picture 20"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30259">
            <a:off x="7250107" y="4976529"/>
            <a:ext cx="489103" cy="337725"/>
          </a:xfrm>
          <a:prstGeom prst="rect">
            <a:avLst/>
          </a:prstGeom>
        </p:spPr>
      </p:pic>
      <p:pic>
        <p:nvPicPr>
          <p:cNvPr id="22" name="Picture 21" descr="fingers-crossed-behind-back-handshake-get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30259">
            <a:off x="3773218" y="1991749"/>
            <a:ext cx="489103" cy="337725"/>
          </a:xfrm>
          <a:prstGeom prst="rect">
            <a:avLst/>
          </a:prstGeom>
        </p:spPr>
      </p:pic>
      <p:sp>
        <p:nvSpPr>
          <p:cNvPr id="25" name="Title 1"/>
          <p:cNvSpPr>
            <a:spLocks noGrp="1"/>
          </p:cNvSpPr>
          <p:nvPr>
            <p:ph type="title"/>
          </p:nvPr>
        </p:nvSpPr>
        <p:spPr/>
        <p:txBody>
          <a:bodyPr>
            <a:noAutofit/>
          </a:bodyPr>
          <a:lstStyle/>
          <a:p>
            <a:r>
              <a:rPr lang="en-US" sz="3300" dirty="0"/>
              <a:t>THE PRINCIPLE OF UNIVERSALIZABILITY</a:t>
            </a:r>
          </a:p>
        </p:txBody>
      </p:sp>
      <p:pic>
        <p:nvPicPr>
          <p:cNvPr id="2" name="Picture 1" descr="nuclear_explosion_PNG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492" y="750075"/>
            <a:ext cx="6529937" cy="4897452"/>
          </a:xfrm>
          <a:prstGeom prst="rect">
            <a:avLst/>
          </a:prstGeom>
        </p:spPr>
      </p:pic>
    </p:spTree>
    <p:extLst>
      <p:ext uri="{BB962C8B-B14F-4D97-AF65-F5344CB8AC3E}">
        <p14:creationId xmlns:p14="http://schemas.microsoft.com/office/powerpoint/2010/main" val="1999601731"/>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Explosion"/>
          </p:stSnd>
        </p:sndAc>
      </p:transition>
    </mc:Choice>
    <mc:Fallback xmlns="">
      <p:transition xmlns:p14="http://schemas.microsoft.com/office/powerpoint/2010/main" spd="med">
        <p:fade/>
        <p:sndAc>
          <p:stSnd>
            <p:snd r:embed="rId7" name="Explosion"/>
          </p:stSnd>
        </p:sndAc>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THE PRINCIPLE OF UNIVERSALIZABILITY</a:t>
            </a:r>
          </a:p>
        </p:txBody>
      </p:sp>
      <p:pic>
        <p:nvPicPr>
          <p:cNvPr id="5" name="Picture 4" descr="OrganTransplant.jpg"/>
          <p:cNvPicPr>
            <a:picLocks noChangeAspect="1"/>
          </p:cNvPicPr>
          <p:nvPr/>
        </p:nvPicPr>
        <p:blipFill rotWithShape="1">
          <a:blip r:embed="rId3">
            <a:extLst>
              <a:ext uri="{28A0092B-C50C-407E-A947-70E740481C1C}">
                <a14:useLocalDpi xmlns:a14="http://schemas.microsoft.com/office/drawing/2010/main" val="0"/>
              </a:ext>
            </a:extLst>
          </a:blip>
          <a:srcRect l="14772" t="2749" r="50842" b="60796"/>
          <a:stretch/>
        </p:blipFill>
        <p:spPr>
          <a:xfrm>
            <a:off x="2188883" y="2696006"/>
            <a:ext cx="4766235" cy="3504584"/>
          </a:xfrm>
          <a:prstGeom prst="rect">
            <a:avLst/>
          </a:prstGeom>
        </p:spPr>
      </p:pic>
      <p:sp>
        <p:nvSpPr>
          <p:cNvPr id="6" name="TextBox 5"/>
          <p:cNvSpPr txBox="1"/>
          <p:nvPr/>
        </p:nvSpPr>
        <p:spPr>
          <a:xfrm>
            <a:off x="597648" y="1882611"/>
            <a:ext cx="7948705" cy="507831"/>
          </a:xfrm>
          <a:prstGeom prst="rect">
            <a:avLst/>
          </a:prstGeom>
          <a:noFill/>
        </p:spPr>
        <p:txBody>
          <a:bodyPr wrap="square" rtlCol="0">
            <a:spAutoFit/>
          </a:bodyPr>
          <a:lstStyle/>
          <a:p>
            <a:r>
              <a:rPr lang="en-US" sz="2700" b="1" dirty="0" smtClean="0"/>
              <a:t>Maxim: </a:t>
            </a:r>
            <a:r>
              <a:rPr lang="en-US" sz="2700" dirty="0" smtClean="0"/>
              <a:t>kill a coworker to secure a job for yourself.</a:t>
            </a:r>
            <a:endParaRPr lang="en-US" sz="2700" b="1" dirty="0"/>
          </a:p>
        </p:txBody>
      </p:sp>
    </p:spTree>
    <p:extLst>
      <p:ext uri="{BB962C8B-B14F-4D97-AF65-F5344CB8AC3E}">
        <p14:creationId xmlns:p14="http://schemas.microsoft.com/office/powerpoint/2010/main" val="17828225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THE PRINCIPLE OF UNIVERSALIZABILITY</a:t>
            </a:r>
          </a:p>
        </p:txBody>
      </p:sp>
      <p:pic>
        <p:nvPicPr>
          <p:cNvPr id="7" name="Picture 6" descr="world_political_ma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647" y="1524000"/>
            <a:ext cx="8456706" cy="5264299"/>
          </a:xfrm>
          <a:prstGeom prst="rect">
            <a:avLst/>
          </a:prstGeom>
        </p:spPr>
      </p:pic>
      <p:pic>
        <p:nvPicPr>
          <p:cNvPr id="8" name="Picture 7"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a:off x="2286000" y="2133600"/>
            <a:ext cx="1068293" cy="785509"/>
          </a:xfrm>
          <a:prstGeom prst="rect">
            <a:avLst/>
          </a:prstGeom>
        </p:spPr>
      </p:pic>
      <p:pic>
        <p:nvPicPr>
          <p:cNvPr id="9" name="Picture 8"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rot="20046665">
            <a:off x="2900774" y="4534318"/>
            <a:ext cx="685634" cy="504142"/>
          </a:xfrm>
          <a:prstGeom prst="rect">
            <a:avLst/>
          </a:prstGeom>
        </p:spPr>
      </p:pic>
      <p:pic>
        <p:nvPicPr>
          <p:cNvPr id="10" name="Picture 9"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rot="1190581">
            <a:off x="4399327" y="3289413"/>
            <a:ext cx="631928" cy="464653"/>
          </a:xfrm>
          <a:prstGeom prst="rect">
            <a:avLst/>
          </a:prstGeom>
        </p:spPr>
      </p:pic>
      <p:pic>
        <p:nvPicPr>
          <p:cNvPr id="11" name="Picture 10"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rot="1190581">
            <a:off x="4933601" y="2291936"/>
            <a:ext cx="710126" cy="522151"/>
          </a:xfrm>
          <a:prstGeom prst="rect">
            <a:avLst/>
          </a:prstGeom>
        </p:spPr>
      </p:pic>
      <p:pic>
        <p:nvPicPr>
          <p:cNvPr id="12" name="Picture 11"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rot="21281430">
            <a:off x="6072116" y="2165336"/>
            <a:ext cx="710126" cy="522151"/>
          </a:xfrm>
          <a:prstGeom prst="rect">
            <a:avLst/>
          </a:prstGeom>
        </p:spPr>
      </p:pic>
      <p:pic>
        <p:nvPicPr>
          <p:cNvPr id="13" name="Picture 12"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rot="21281430">
            <a:off x="6072117" y="2967854"/>
            <a:ext cx="710126" cy="522151"/>
          </a:xfrm>
          <a:prstGeom prst="rect">
            <a:avLst/>
          </a:prstGeom>
        </p:spPr>
      </p:pic>
      <p:pic>
        <p:nvPicPr>
          <p:cNvPr id="14" name="Picture 13"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rot="21281430">
            <a:off x="7225576" y="4718960"/>
            <a:ext cx="710126" cy="522151"/>
          </a:xfrm>
          <a:prstGeom prst="rect">
            <a:avLst/>
          </a:prstGeom>
        </p:spPr>
      </p:pic>
      <p:pic>
        <p:nvPicPr>
          <p:cNvPr id="15" name="Picture 14"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rot="21375918">
            <a:off x="4693769" y="4147715"/>
            <a:ext cx="1068293" cy="785509"/>
          </a:xfrm>
          <a:prstGeom prst="rect">
            <a:avLst/>
          </a:prstGeom>
        </p:spPr>
      </p:pic>
      <p:pic>
        <p:nvPicPr>
          <p:cNvPr id="16" name="Picture 15"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rot="1695530">
            <a:off x="2784231" y="3861685"/>
            <a:ext cx="685634" cy="504142"/>
          </a:xfrm>
          <a:prstGeom prst="rect">
            <a:avLst/>
          </a:prstGeom>
        </p:spPr>
      </p:pic>
      <p:pic>
        <p:nvPicPr>
          <p:cNvPr id="17" name="Picture 16"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rot="1695530">
            <a:off x="3696902" y="1678968"/>
            <a:ext cx="496612" cy="413540"/>
          </a:xfrm>
          <a:prstGeom prst="rect">
            <a:avLst/>
          </a:prstGeom>
        </p:spPr>
      </p:pic>
      <p:pic>
        <p:nvPicPr>
          <p:cNvPr id="18" name="Picture 17"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a:off x="2352125" y="3195954"/>
            <a:ext cx="428168" cy="314829"/>
          </a:xfrm>
          <a:prstGeom prst="rect">
            <a:avLst/>
          </a:prstGeom>
        </p:spPr>
      </p:pic>
      <p:pic>
        <p:nvPicPr>
          <p:cNvPr id="19" name="Picture 18" descr="OrganTransplant.jpg"/>
          <p:cNvPicPr>
            <a:picLocks noChangeAspect="1"/>
          </p:cNvPicPr>
          <p:nvPr/>
        </p:nvPicPr>
        <p:blipFill rotWithShape="1">
          <a:blip r:embed="rId4">
            <a:extLst>
              <a:ext uri="{28A0092B-C50C-407E-A947-70E740481C1C}">
                <a14:useLocalDpi xmlns:a14="http://schemas.microsoft.com/office/drawing/2010/main" val="0"/>
              </a:ext>
            </a:extLst>
          </a:blip>
          <a:srcRect l="14772" t="2749" r="50842" b="60796"/>
          <a:stretch/>
        </p:blipFill>
        <p:spPr>
          <a:xfrm>
            <a:off x="5303859" y="3122108"/>
            <a:ext cx="631928" cy="464653"/>
          </a:xfrm>
          <a:prstGeom prst="rect">
            <a:avLst/>
          </a:prstGeom>
        </p:spPr>
      </p:pic>
    </p:spTree>
    <p:extLst>
      <p:ext uri="{BB962C8B-B14F-4D97-AF65-F5344CB8AC3E}">
        <p14:creationId xmlns:p14="http://schemas.microsoft.com/office/powerpoint/2010/main" val="29640237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THE PRINCIPLE OF UNIVERSALIZABILITY</a:t>
            </a:r>
          </a:p>
        </p:txBody>
      </p:sp>
      <p:pic>
        <p:nvPicPr>
          <p:cNvPr id="7" name="Picture 6" descr="world_political_map.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647" y="1524000"/>
            <a:ext cx="8456706" cy="5264299"/>
          </a:xfrm>
          <a:prstGeom prst="rect">
            <a:avLst/>
          </a:prstGeom>
        </p:spPr>
      </p:pic>
      <p:pic>
        <p:nvPicPr>
          <p:cNvPr id="8" name="Picture 7"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a:off x="2286000" y="2133600"/>
            <a:ext cx="1068293" cy="785509"/>
          </a:xfrm>
          <a:prstGeom prst="rect">
            <a:avLst/>
          </a:prstGeom>
        </p:spPr>
      </p:pic>
      <p:pic>
        <p:nvPicPr>
          <p:cNvPr id="9" name="Picture 8"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rot="20046665">
            <a:off x="2900774" y="4534318"/>
            <a:ext cx="685634" cy="504142"/>
          </a:xfrm>
          <a:prstGeom prst="rect">
            <a:avLst/>
          </a:prstGeom>
        </p:spPr>
      </p:pic>
      <p:pic>
        <p:nvPicPr>
          <p:cNvPr id="10" name="Picture 9"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rot="1190581">
            <a:off x="4399327" y="3289413"/>
            <a:ext cx="631928" cy="464653"/>
          </a:xfrm>
          <a:prstGeom prst="rect">
            <a:avLst/>
          </a:prstGeom>
        </p:spPr>
      </p:pic>
      <p:pic>
        <p:nvPicPr>
          <p:cNvPr id="11" name="Picture 10"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rot="1190581">
            <a:off x="4933601" y="2291936"/>
            <a:ext cx="710126" cy="522151"/>
          </a:xfrm>
          <a:prstGeom prst="rect">
            <a:avLst/>
          </a:prstGeom>
        </p:spPr>
      </p:pic>
      <p:pic>
        <p:nvPicPr>
          <p:cNvPr id="12" name="Picture 11"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rot="21281430">
            <a:off x="6072116" y="2165336"/>
            <a:ext cx="710126" cy="522151"/>
          </a:xfrm>
          <a:prstGeom prst="rect">
            <a:avLst/>
          </a:prstGeom>
        </p:spPr>
      </p:pic>
      <p:pic>
        <p:nvPicPr>
          <p:cNvPr id="13" name="Picture 12"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rot="21281430">
            <a:off x="6072117" y="2967854"/>
            <a:ext cx="710126" cy="522151"/>
          </a:xfrm>
          <a:prstGeom prst="rect">
            <a:avLst/>
          </a:prstGeom>
        </p:spPr>
      </p:pic>
      <p:pic>
        <p:nvPicPr>
          <p:cNvPr id="14" name="Picture 13"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rot="21281430">
            <a:off x="7225576" y="4718960"/>
            <a:ext cx="710126" cy="522151"/>
          </a:xfrm>
          <a:prstGeom prst="rect">
            <a:avLst/>
          </a:prstGeom>
        </p:spPr>
      </p:pic>
      <p:pic>
        <p:nvPicPr>
          <p:cNvPr id="15" name="Picture 14"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rot="21375918">
            <a:off x="4693769" y="4147715"/>
            <a:ext cx="1068293" cy="785509"/>
          </a:xfrm>
          <a:prstGeom prst="rect">
            <a:avLst/>
          </a:prstGeom>
        </p:spPr>
      </p:pic>
      <p:pic>
        <p:nvPicPr>
          <p:cNvPr id="16" name="Picture 15"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rot="1695530">
            <a:off x="2784231" y="3861685"/>
            <a:ext cx="685634" cy="504142"/>
          </a:xfrm>
          <a:prstGeom prst="rect">
            <a:avLst/>
          </a:prstGeom>
        </p:spPr>
      </p:pic>
      <p:pic>
        <p:nvPicPr>
          <p:cNvPr id="17" name="Picture 16"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rot="1695530">
            <a:off x="3696902" y="1678968"/>
            <a:ext cx="496612" cy="413540"/>
          </a:xfrm>
          <a:prstGeom prst="rect">
            <a:avLst/>
          </a:prstGeom>
        </p:spPr>
      </p:pic>
      <p:pic>
        <p:nvPicPr>
          <p:cNvPr id="18" name="Picture 17"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a:off x="2352125" y="3195954"/>
            <a:ext cx="428168" cy="314829"/>
          </a:xfrm>
          <a:prstGeom prst="rect">
            <a:avLst/>
          </a:prstGeom>
        </p:spPr>
      </p:pic>
      <p:pic>
        <p:nvPicPr>
          <p:cNvPr id="19" name="Picture 18" descr="OrganTransplant.jpg"/>
          <p:cNvPicPr>
            <a:picLocks noChangeAspect="1"/>
          </p:cNvPicPr>
          <p:nvPr/>
        </p:nvPicPr>
        <p:blipFill rotWithShape="1">
          <a:blip r:embed="rId5">
            <a:extLst>
              <a:ext uri="{28A0092B-C50C-407E-A947-70E740481C1C}">
                <a14:useLocalDpi xmlns:a14="http://schemas.microsoft.com/office/drawing/2010/main" val="0"/>
              </a:ext>
            </a:extLst>
          </a:blip>
          <a:srcRect l="14772" t="2749" r="50842" b="60796"/>
          <a:stretch/>
        </p:blipFill>
        <p:spPr>
          <a:xfrm>
            <a:off x="5303859" y="3122108"/>
            <a:ext cx="631928" cy="464653"/>
          </a:xfrm>
          <a:prstGeom prst="rect">
            <a:avLst/>
          </a:prstGeom>
        </p:spPr>
      </p:pic>
      <p:pic>
        <p:nvPicPr>
          <p:cNvPr id="3" name="Picture 2" descr="rip-coffi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7048" y="2101156"/>
            <a:ext cx="3116727" cy="3826161"/>
          </a:xfrm>
          <a:prstGeom prst="rect">
            <a:avLst/>
          </a:prstGeom>
        </p:spPr>
      </p:pic>
    </p:spTree>
    <p:extLst>
      <p:ext uri="{BB962C8B-B14F-4D97-AF65-F5344CB8AC3E}">
        <p14:creationId xmlns:p14="http://schemas.microsoft.com/office/powerpoint/2010/main" val="3856658015"/>
      </p:ext>
    </p:extLst>
  </p:cSld>
  <p:clrMapOvr>
    <a:masterClrMapping/>
  </p:clrMapOvr>
  <mc:AlternateContent xmlns:mc="http://schemas.openxmlformats.org/markup-compatibility/2006" xmlns:p14="http://schemas.microsoft.com/office/powerpoint/2010/main">
    <mc:Choice Requires="p14">
      <p:transition p14:dur="300">
        <p:fade/>
        <p:sndAc>
          <p:stSnd>
            <p:snd r:embed="rId3" name="Gunshot"/>
          </p:stSnd>
        </p:sndAc>
      </p:transition>
    </mc:Choice>
    <mc:Fallback xmlns="">
      <p:transition xmlns:p14="http://schemas.microsoft.com/office/powerpoint/2010/main">
        <p:fade/>
        <p:sndAc>
          <p:stSnd>
            <p:snd r:embed="rId7" name="Gunshot"/>
          </p:stSnd>
        </p:sndAc>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IMMORALITY AS IRRATIONALITY</a:t>
            </a:r>
            <a:endParaRPr lang="en-US" dirty="0"/>
          </a:p>
        </p:txBody>
      </p:sp>
      <p:sp>
        <p:nvSpPr>
          <p:cNvPr id="3" name="Content Placeholder 2"/>
          <p:cNvSpPr>
            <a:spLocks noGrp="1"/>
          </p:cNvSpPr>
          <p:nvPr>
            <p:ph idx="1"/>
          </p:nvPr>
        </p:nvSpPr>
        <p:spPr>
          <a:xfrm>
            <a:off x="457200" y="1600200"/>
            <a:ext cx="5847976" cy="4876800"/>
          </a:xfrm>
        </p:spPr>
        <p:txBody>
          <a:bodyPr>
            <a:normAutofit/>
          </a:bodyPr>
          <a:lstStyle/>
          <a:p>
            <a:pPr marL="457200" indent="-457200">
              <a:buFont typeface="+mj-lt"/>
              <a:buAutoNum type="arabicParenR"/>
            </a:pPr>
            <a:r>
              <a:rPr lang="en-US" dirty="0" smtClean="0"/>
              <a:t>If </a:t>
            </a:r>
            <a:r>
              <a:rPr lang="en-US" dirty="0"/>
              <a:t>you are rational, then you are consistent</a:t>
            </a:r>
            <a:r>
              <a:rPr lang="en-US" dirty="0" smtClean="0"/>
              <a:t>.</a:t>
            </a:r>
          </a:p>
          <a:p>
            <a:pPr marL="457200" indent="-457200">
              <a:buFont typeface="+mj-lt"/>
              <a:buAutoNum type="arabicParenR"/>
            </a:pPr>
            <a:r>
              <a:rPr lang="en-US" dirty="0" smtClean="0"/>
              <a:t>If </a:t>
            </a:r>
            <a:r>
              <a:rPr lang="en-US" dirty="0"/>
              <a:t>you are consistent, then you obey the principle of </a:t>
            </a:r>
            <a:r>
              <a:rPr lang="en-US" dirty="0" smtClean="0"/>
              <a:t>universalizability.</a:t>
            </a:r>
          </a:p>
          <a:p>
            <a:pPr marL="457200" indent="-457200">
              <a:buFont typeface="+mj-lt"/>
              <a:buAutoNum type="arabicParenR"/>
            </a:pPr>
            <a:r>
              <a:rPr lang="en-US" dirty="0" smtClean="0"/>
              <a:t>If </a:t>
            </a:r>
            <a:r>
              <a:rPr lang="en-US" dirty="0"/>
              <a:t>you obey the principle of universalizability, then you act </a:t>
            </a:r>
            <a:r>
              <a:rPr lang="en-US" dirty="0" smtClean="0"/>
              <a:t>morally.</a:t>
            </a:r>
          </a:p>
          <a:p>
            <a:pPr marL="457200" indent="-457200">
              <a:buFont typeface="+mj-lt"/>
              <a:buAutoNum type="arabicParenR"/>
            </a:pPr>
            <a:r>
              <a:rPr lang="en-US" b="1" dirty="0">
                <a:solidFill>
                  <a:srgbClr val="0000FF"/>
                </a:solidFill>
              </a:rPr>
              <a:t>So: </a:t>
            </a:r>
            <a:r>
              <a:rPr lang="en-US" dirty="0" smtClean="0"/>
              <a:t>if </a:t>
            </a:r>
            <a:r>
              <a:rPr lang="en-US" dirty="0"/>
              <a:t>you are rational, then you act </a:t>
            </a:r>
            <a:r>
              <a:rPr lang="en-US" dirty="0" smtClean="0"/>
              <a:t>morally.</a:t>
            </a:r>
            <a:endParaRPr lang="en-US" dirty="0"/>
          </a:p>
          <a:p>
            <a:pPr marL="457200" indent="-457200">
              <a:buFont typeface="+mj-lt"/>
              <a:buAutoNum type="arabicParenR"/>
            </a:pPr>
            <a:r>
              <a:rPr lang="en-US" b="1" dirty="0">
                <a:solidFill>
                  <a:srgbClr val="0000FF"/>
                </a:solidFill>
              </a:rPr>
              <a:t>So: </a:t>
            </a:r>
            <a:r>
              <a:rPr lang="en-US" dirty="0" smtClean="0"/>
              <a:t>if </a:t>
            </a:r>
            <a:r>
              <a:rPr lang="en-US" dirty="0"/>
              <a:t>you act immorally, then you </a:t>
            </a:r>
            <a:r>
              <a:rPr lang="en-US" dirty="0" smtClean="0"/>
              <a:t>are </a:t>
            </a:r>
            <a:r>
              <a:rPr lang="en-US" dirty="0"/>
              <a:t>irrational. </a:t>
            </a:r>
          </a:p>
          <a:p>
            <a:pPr marL="457200" indent="-457200">
              <a:buFont typeface="+mj-lt"/>
              <a:buAutoNum type="arabicParenR"/>
            </a:pPr>
            <a:endParaRPr lang="en-US" dirty="0"/>
          </a:p>
        </p:txBody>
      </p:sp>
      <p:pic>
        <p:nvPicPr>
          <p:cNvPr id="4" name="Picture 3" descr="shafer-landau_russ_019WEB.jpg"/>
          <p:cNvPicPr>
            <a:picLocks noChangeAspect="1"/>
          </p:cNvPicPr>
          <p:nvPr/>
        </p:nvPicPr>
        <p:blipFill rotWithShape="1">
          <a:blip r:embed="rId2" cstate="print">
            <a:extLst>
              <a:ext uri="{28A0092B-C50C-407E-A947-70E740481C1C}">
                <a14:useLocalDpi xmlns:a14="http://schemas.microsoft.com/office/drawing/2010/main" val="0"/>
              </a:ext>
            </a:extLst>
          </a:blip>
          <a:srcRect l="37910" t="29198" r="32515" b="21927"/>
          <a:stretch/>
        </p:blipFill>
        <p:spPr>
          <a:xfrm>
            <a:off x="6484471" y="1600201"/>
            <a:ext cx="2381622" cy="2932947"/>
          </a:xfrm>
          <a:prstGeom prst="rect">
            <a:avLst/>
          </a:prstGeom>
        </p:spPr>
      </p:pic>
      <p:sp>
        <p:nvSpPr>
          <p:cNvPr id="5" name="TextBox 4"/>
          <p:cNvSpPr txBox="1"/>
          <p:nvPr/>
        </p:nvSpPr>
        <p:spPr>
          <a:xfrm>
            <a:off x="6484471" y="4533148"/>
            <a:ext cx="2381622" cy="369332"/>
          </a:xfrm>
          <a:prstGeom prst="rect">
            <a:avLst/>
          </a:prstGeom>
          <a:noFill/>
        </p:spPr>
        <p:txBody>
          <a:bodyPr wrap="square" rtlCol="0">
            <a:spAutoFit/>
          </a:bodyPr>
          <a:lstStyle/>
          <a:p>
            <a:pPr algn="ctr"/>
            <a:r>
              <a:rPr lang="en-US" dirty="0"/>
              <a:t>Russ Shafer-</a:t>
            </a:r>
            <a:r>
              <a:rPr lang="en-US" dirty="0" smtClean="0"/>
              <a:t>Landau</a:t>
            </a:r>
            <a:endParaRPr lang="en-US" dirty="0"/>
          </a:p>
        </p:txBody>
      </p:sp>
    </p:spTree>
    <p:extLst>
      <p:ext uri="{BB962C8B-B14F-4D97-AF65-F5344CB8AC3E}">
        <p14:creationId xmlns:p14="http://schemas.microsoft.com/office/powerpoint/2010/main" val="652906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THEORETICAL APPROACH</a:t>
            </a:r>
            <a:endParaRPr lang="en-US" dirty="0"/>
          </a:p>
        </p:txBody>
      </p:sp>
      <p:pic>
        <p:nvPicPr>
          <p:cNvPr id="4" name="Picture 3" descr="Mach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01" y="1720186"/>
            <a:ext cx="5977219" cy="4184054"/>
          </a:xfrm>
          <a:prstGeom prst="rect">
            <a:avLst/>
          </a:prstGeom>
        </p:spPr>
      </p:pic>
      <p:sp>
        <p:nvSpPr>
          <p:cNvPr id="6" name="Rectangle 5"/>
          <p:cNvSpPr/>
          <p:nvPr/>
        </p:nvSpPr>
        <p:spPr>
          <a:xfrm>
            <a:off x="6336326" y="1727272"/>
            <a:ext cx="2615503" cy="111556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cap="small" dirty="0">
                <a:solidFill>
                  <a:srgbClr val="0000FF"/>
                </a:solidFill>
              </a:rPr>
              <a:t>s</a:t>
            </a:r>
            <a:r>
              <a:rPr lang="en-US" b="1" cap="small" dirty="0" smtClean="0">
                <a:solidFill>
                  <a:srgbClr val="0000FF"/>
                </a:solidFill>
              </a:rPr>
              <a:t>tep 1</a:t>
            </a:r>
            <a:endParaRPr lang="en-US" b="1" cap="small" dirty="0" smtClean="0"/>
          </a:p>
          <a:p>
            <a:pPr algn="ctr"/>
            <a:r>
              <a:rPr lang="en-US" b="1" dirty="0" smtClean="0"/>
              <a:t>Discover the correct moral theory</a:t>
            </a:r>
            <a:endParaRPr lang="en-US" b="1" dirty="0"/>
          </a:p>
        </p:txBody>
      </p:sp>
      <p:sp>
        <p:nvSpPr>
          <p:cNvPr id="7" name="Rectangle 6"/>
          <p:cNvSpPr/>
          <p:nvPr/>
        </p:nvSpPr>
        <p:spPr>
          <a:xfrm>
            <a:off x="6336326" y="3390663"/>
            <a:ext cx="2615503" cy="111556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cap="small" dirty="0">
                <a:solidFill>
                  <a:srgbClr val="0000FF"/>
                </a:solidFill>
              </a:rPr>
              <a:t>s</a:t>
            </a:r>
            <a:r>
              <a:rPr lang="en-US" b="1" cap="small" dirty="0" smtClean="0">
                <a:solidFill>
                  <a:srgbClr val="0000FF"/>
                </a:solidFill>
              </a:rPr>
              <a:t>tep 2</a:t>
            </a:r>
            <a:endParaRPr lang="en-US" b="1" cap="small" dirty="0" smtClean="0"/>
          </a:p>
          <a:p>
            <a:pPr algn="ctr"/>
            <a:r>
              <a:rPr lang="en-US" b="1" dirty="0" smtClean="0"/>
              <a:t>Plug in particular cases to get verdicts</a:t>
            </a:r>
            <a:endParaRPr lang="en-US" b="1" dirty="0"/>
          </a:p>
        </p:txBody>
      </p:sp>
      <p:sp>
        <p:nvSpPr>
          <p:cNvPr id="8" name="Rectangle 7"/>
          <p:cNvSpPr/>
          <p:nvPr/>
        </p:nvSpPr>
        <p:spPr>
          <a:xfrm>
            <a:off x="6336326" y="5059206"/>
            <a:ext cx="2615503" cy="111556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cap="small" dirty="0">
                <a:solidFill>
                  <a:srgbClr val="0000FF"/>
                </a:solidFill>
              </a:rPr>
              <a:t>s</a:t>
            </a:r>
            <a:r>
              <a:rPr lang="en-US" b="1" cap="small" dirty="0" smtClean="0">
                <a:solidFill>
                  <a:srgbClr val="0000FF"/>
                </a:solidFill>
              </a:rPr>
              <a:t>tep 3</a:t>
            </a:r>
            <a:endParaRPr lang="en-US" b="1" cap="small" dirty="0" smtClean="0"/>
          </a:p>
          <a:p>
            <a:pPr algn="ctr"/>
            <a:r>
              <a:rPr lang="en-US" b="1" dirty="0" smtClean="0"/>
              <a:t>Act accordingly</a:t>
            </a:r>
            <a:endParaRPr lang="en-US" b="1" dirty="0"/>
          </a:p>
        </p:txBody>
      </p:sp>
      <p:sp>
        <p:nvSpPr>
          <p:cNvPr id="9" name="TextBox 8"/>
          <p:cNvSpPr txBox="1"/>
          <p:nvPr/>
        </p:nvSpPr>
        <p:spPr>
          <a:xfrm>
            <a:off x="239623" y="5615940"/>
            <a:ext cx="2223681" cy="461665"/>
          </a:xfrm>
          <a:prstGeom prst="rect">
            <a:avLst/>
          </a:prstGeom>
          <a:noFill/>
        </p:spPr>
        <p:txBody>
          <a:bodyPr wrap="square" rtlCol="0">
            <a:spAutoFit/>
          </a:bodyPr>
          <a:lstStyle/>
          <a:p>
            <a:r>
              <a:rPr lang="en-US" sz="2400" b="1" cap="small" dirty="0" smtClean="0">
                <a:solidFill>
                  <a:srgbClr val="0000FF"/>
                </a:solidFill>
              </a:rPr>
              <a:t>moral theory</a:t>
            </a:r>
            <a:endParaRPr lang="en-US" sz="2400" b="1" cap="small" dirty="0">
              <a:solidFill>
                <a:srgbClr val="0000FF"/>
              </a:solidFill>
            </a:endParaRPr>
          </a:p>
        </p:txBody>
      </p:sp>
      <p:sp>
        <p:nvSpPr>
          <p:cNvPr id="10" name="TextBox 9"/>
          <p:cNvSpPr txBox="1"/>
          <p:nvPr/>
        </p:nvSpPr>
        <p:spPr>
          <a:xfrm>
            <a:off x="3047535" y="1720186"/>
            <a:ext cx="1207181" cy="646331"/>
          </a:xfrm>
          <a:prstGeom prst="rect">
            <a:avLst/>
          </a:prstGeom>
          <a:noFill/>
        </p:spPr>
        <p:txBody>
          <a:bodyPr wrap="square" rtlCol="0">
            <a:spAutoFit/>
          </a:bodyPr>
          <a:lstStyle/>
          <a:p>
            <a:pPr algn="ctr"/>
            <a:r>
              <a:rPr lang="en-US" b="1" dirty="0" smtClean="0"/>
              <a:t>Animal slaughter</a:t>
            </a:r>
            <a:endParaRPr lang="en-US" b="1" dirty="0"/>
          </a:p>
        </p:txBody>
      </p:sp>
      <p:cxnSp>
        <p:nvCxnSpPr>
          <p:cNvPr id="12" name="Straight Arrow Connector 11"/>
          <p:cNvCxnSpPr/>
          <p:nvPr/>
        </p:nvCxnSpPr>
        <p:spPr>
          <a:xfrm flipH="1">
            <a:off x="2237672" y="2054068"/>
            <a:ext cx="913539" cy="4703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7" name="Picture 16" descr="tumblr_ni4fguG4YJ1skp0uto1_1280.png"/>
          <p:cNvPicPr>
            <a:picLocks noChangeAspect="1"/>
          </p:cNvPicPr>
          <p:nvPr/>
        </p:nvPicPr>
        <p:blipFill rotWithShape="1">
          <a:blip r:embed="rId3">
            <a:extLst>
              <a:ext uri="{28A0092B-C50C-407E-A947-70E740481C1C}">
                <a14:useLocalDpi xmlns:a14="http://schemas.microsoft.com/office/drawing/2010/main" val="0"/>
              </a:ext>
            </a:extLst>
          </a:blip>
          <a:srcRect l="16628" r="30707"/>
          <a:stretch/>
        </p:blipFill>
        <p:spPr>
          <a:xfrm>
            <a:off x="2951157" y="2690558"/>
            <a:ext cx="3262236" cy="3484215"/>
          </a:xfrm>
          <a:prstGeom prst="rect">
            <a:avLst/>
          </a:prstGeom>
        </p:spPr>
      </p:pic>
    </p:spTree>
    <p:extLst>
      <p:ext uri="{BB962C8B-B14F-4D97-AF65-F5344CB8AC3E}">
        <p14:creationId xmlns:p14="http://schemas.microsoft.com/office/powerpoint/2010/main" val="3962997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PRINCIPLE OF HUMANITY</a:t>
            </a:r>
          </a:p>
        </p:txBody>
      </p:sp>
      <p:sp>
        <p:nvSpPr>
          <p:cNvPr id="3" name="Content Placeholder 2"/>
          <p:cNvSpPr>
            <a:spLocks noGrp="1"/>
          </p:cNvSpPr>
          <p:nvPr>
            <p:ph idx="1"/>
          </p:nvPr>
        </p:nvSpPr>
        <p:spPr>
          <a:xfrm>
            <a:off x="457200" y="1600200"/>
            <a:ext cx="6475506" cy="4876800"/>
          </a:xfrm>
        </p:spPr>
        <p:txBody>
          <a:bodyPr>
            <a:normAutofit/>
          </a:bodyPr>
          <a:lstStyle/>
          <a:p>
            <a:r>
              <a:rPr lang="en-US" dirty="0" smtClean="0"/>
              <a:t>The principle of humanity states that one ought to treat a person (oneself included) as an</a:t>
            </a:r>
            <a:r>
              <a:rPr lang="en-US" b="1" dirty="0" smtClean="0"/>
              <a:t> end</a:t>
            </a:r>
            <a:r>
              <a:rPr lang="en-US" dirty="0" smtClean="0"/>
              <a:t>, and never as a </a:t>
            </a:r>
            <a:r>
              <a:rPr lang="en-US" b="1" dirty="0" smtClean="0"/>
              <a:t>mere means</a:t>
            </a:r>
            <a:r>
              <a:rPr lang="en-US" dirty="0" smtClean="0"/>
              <a:t>.</a:t>
            </a:r>
          </a:p>
          <a:p>
            <a:r>
              <a:rPr lang="en-US" dirty="0" smtClean="0"/>
              <a:t>A morally permissible act is one that </a:t>
            </a:r>
            <a:r>
              <a:rPr lang="en-US" b="1" dirty="0" smtClean="0"/>
              <a:t>respects </a:t>
            </a:r>
            <a:r>
              <a:rPr lang="en-US" dirty="0" smtClean="0"/>
              <a:t>the autonomy of other agents.</a:t>
            </a:r>
          </a:p>
          <a:p>
            <a:r>
              <a:rPr lang="en-US" dirty="0" smtClean="0"/>
              <a:t>There is a difference between treating someone as a </a:t>
            </a:r>
            <a:r>
              <a:rPr lang="en-US" b="1" dirty="0" smtClean="0"/>
              <a:t>means</a:t>
            </a:r>
            <a:r>
              <a:rPr lang="en-US" dirty="0" smtClean="0"/>
              <a:t> and treating someone as a </a:t>
            </a:r>
            <a:r>
              <a:rPr lang="en-US" b="1" dirty="0" smtClean="0"/>
              <a:t>mere means</a:t>
            </a:r>
            <a:r>
              <a:rPr lang="en-US" dirty="0" smtClean="0"/>
              <a:t>—the latter implies a lack of consent.</a:t>
            </a:r>
            <a:endParaRPr lang="en-US" dirty="0"/>
          </a:p>
        </p:txBody>
      </p:sp>
      <p:pic>
        <p:nvPicPr>
          <p:cNvPr id="4" name="Picture 3" descr="Kant.jpg"/>
          <p:cNvPicPr>
            <a:picLocks noChangeAspect="1"/>
          </p:cNvPicPr>
          <p:nvPr/>
        </p:nvPicPr>
        <p:blipFill rotWithShape="1">
          <a:blip r:embed="rId3">
            <a:extLst>
              <a:ext uri="{28A0092B-C50C-407E-A947-70E740481C1C}">
                <a14:useLocalDpi xmlns:a14="http://schemas.microsoft.com/office/drawing/2010/main" val="0"/>
              </a:ext>
            </a:extLst>
          </a:blip>
          <a:srcRect l="3504" t="5229" r="5389"/>
          <a:stretch/>
        </p:blipFill>
        <p:spPr>
          <a:xfrm>
            <a:off x="7120966" y="1600200"/>
            <a:ext cx="1813858" cy="2720787"/>
          </a:xfrm>
          <a:prstGeom prst="rect">
            <a:avLst/>
          </a:prstGeom>
        </p:spPr>
      </p:pic>
      <p:sp>
        <p:nvSpPr>
          <p:cNvPr id="5" name="TextBox 4"/>
          <p:cNvSpPr txBox="1"/>
          <p:nvPr/>
        </p:nvSpPr>
        <p:spPr>
          <a:xfrm>
            <a:off x="7120966" y="4320987"/>
            <a:ext cx="1813857" cy="369332"/>
          </a:xfrm>
          <a:prstGeom prst="rect">
            <a:avLst/>
          </a:prstGeom>
          <a:noFill/>
        </p:spPr>
        <p:txBody>
          <a:bodyPr wrap="square" rtlCol="0">
            <a:spAutoFit/>
          </a:bodyPr>
          <a:lstStyle/>
          <a:p>
            <a:pPr algn="ctr"/>
            <a:r>
              <a:rPr lang="en-US" dirty="0" smtClean="0"/>
              <a:t>Immanuel Kant</a:t>
            </a:r>
            <a:endParaRPr lang="en-US" dirty="0"/>
          </a:p>
        </p:txBody>
      </p:sp>
    </p:spTree>
    <p:extLst>
      <p:ext uri="{BB962C8B-B14F-4D97-AF65-F5344CB8AC3E}">
        <p14:creationId xmlns:p14="http://schemas.microsoft.com/office/powerpoint/2010/main" val="2533353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PRINCIPLE OF </a:t>
            </a:r>
            <a:r>
              <a:rPr lang="en-US" strike="sngStrike" dirty="0" smtClean="0"/>
              <a:t>HUMANITY</a:t>
            </a:r>
            <a:r>
              <a:rPr lang="en-US" dirty="0" smtClean="0"/>
              <a:t> (?)</a:t>
            </a:r>
            <a:endParaRPr lang="en-US" strike="sngStrike" dirty="0"/>
          </a:p>
        </p:txBody>
      </p:sp>
      <p:pic>
        <p:nvPicPr>
          <p:cNvPr id="4" name="Picture 3" descr="Dg38U25UEAAVQpY.jpg"/>
          <p:cNvPicPr>
            <a:picLocks noChangeAspect="1"/>
          </p:cNvPicPr>
          <p:nvPr/>
        </p:nvPicPr>
        <p:blipFill rotWithShape="1">
          <a:blip r:embed="rId2">
            <a:extLst>
              <a:ext uri="{28A0092B-C50C-407E-A947-70E740481C1C}">
                <a14:useLocalDpi xmlns:a14="http://schemas.microsoft.com/office/drawing/2010/main" val="0"/>
              </a:ext>
            </a:extLst>
          </a:blip>
          <a:srcRect r="18257" b="12422"/>
          <a:stretch/>
        </p:blipFill>
        <p:spPr>
          <a:xfrm>
            <a:off x="231422" y="2146418"/>
            <a:ext cx="6033517" cy="4126320"/>
          </a:xfrm>
          <a:prstGeom prst="rect">
            <a:avLst/>
          </a:prstGeom>
        </p:spPr>
      </p:pic>
      <p:sp>
        <p:nvSpPr>
          <p:cNvPr id="11" name="TextBox 10"/>
          <p:cNvSpPr txBox="1"/>
          <p:nvPr/>
        </p:nvSpPr>
        <p:spPr>
          <a:xfrm>
            <a:off x="6670357" y="1684752"/>
            <a:ext cx="1342695" cy="461665"/>
          </a:xfrm>
          <a:prstGeom prst="rect">
            <a:avLst/>
          </a:prstGeom>
          <a:noFill/>
        </p:spPr>
        <p:txBody>
          <a:bodyPr wrap="square" rtlCol="0">
            <a:spAutoFit/>
          </a:bodyPr>
          <a:lstStyle/>
          <a:p>
            <a:r>
              <a:rPr lang="en-US" sz="2400" b="1" dirty="0">
                <a:solidFill>
                  <a:srgbClr val="0000FF"/>
                </a:solidFill>
              </a:rPr>
              <a:t>Kantian</a:t>
            </a:r>
          </a:p>
        </p:txBody>
      </p:sp>
      <p:sp>
        <p:nvSpPr>
          <p:cNvPr id="13" name="TextBox 12"/>
          <p:cNvSpPr txBox="1"/>
          <p:nvPr/>
        </p:nvSpPr>
        <p:spPr>
          <a:xfrm>
            <a:off x="1963666" y="1687967"/>
            <a:ext cx="2290073" cy="461665"/>
          </a:xfrm>
          <a:prstGeom prst="rect">
            <a:avLst/>
          </a:prstGeom>
          <a:noFill/>
        </p:spPr>
        <p:txBody>
          <a:bodyPr wrap="square" rtlCol="0">
            <a:spAutoFit/>
          </a:bodyPr>
          <a:lstStyle/>
          <a:p>
            <a:r>
              <a:rPr lang="en-US" sz="2400" b="1" dirty="0">
                <a:solidFill>
                  <a:srgbClr val="0000FF"/>
                </a:solidFill>
              </a:rPr>
              <a:t>Error theorist</a:t>
            </a:r>
          </a:p>
        </p:txBody>
      </p:sp>
      <p:pic>
        <p:nvPicPr>
          <p:cNvPr id="7" name="Picture 6" descr="Dg38U25UEAAVQpY.jpg"/>
          <p:cNvPicPr>
            <a:picLocks noChangeAspect="1"/>
          </p:cNvPicPr>
          <p:nvPr/>
        </p:nvPicPr>
        <p:blipFill rotWithShape="1">
          <a:blip r:embed="rId2">
            <a:extLst>
              <a:ext uri="{28A0092B-C50C-407E-A947-70E740481C1C}">
                <a14:useLocalDpi xmlns:a14="http://schemas.microsoft.com/office/drawing/2010/main" val="0"/>
              </a:ext>
            </a:extLst>
          </a:blip>
          <a:srcRect r="18257"/>
          <a:stretch/>
        </p:blipFill>
        <p:spPr>
          <a:xfrm>
            <a:off x="231422" y="2146417"/>
            <a:ext cx="6033517" cy="4711583"/>
          </a:xfrm>
          <a:prstGeom prst="rect">
            <a:avLst/>
          </a:prstGeom>
        </p:spPr>
      </p:pic>
      <p:pic>
        <p:nvPicPr>
          <p:cNvPr id="5" name="Picture 4" descr="tumblr_mqm5fsjHNA1s5bh5uo3_25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440" y="2146417"/>
            <a:ext cx="3321459" cy="3118104"/>
          </a:xfrm>
          <a:prstGeom prst="rect">
            <a:avLst/>
          </a:prstGeom>
        </p:spPr>
      </p:pic>
    </p:spTree>
    <p:extLst>
      <p:ext uri="{BB962C8B-B14F-4D97-AF65-F5344CB8AC3E}">
        <p14:creationId xmlns:p14="http://schemas.microsoft.com/office/powerpoint/2010/main" val="36995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PRINCIPLE OF </a:t>
            </a:r>
            <a:r>
              <a:rPr lang="en-US" strike="sngStrike" dirty="0" smtClean="0"/>
              <a:t>HUMANITY</a:t>
            </a:r>
            <a:r>
              <a:rPr lang="en-US" dirty="0" smtClean="0"/>
              <a:t> (?)</a:t>
            </a:r>
            <a:endParaRPr lang="en-US" strike="sngStrike" dirty="0"/>
          </a:p>
        </p:txBody>
      </p:sp>
      <p:pic>
        <p:nvPicPr>
          <p:cNvPr id="4" name="Picture 3" descr="Dg38U25UEAAVQpY.jpg"/>
          <p:cNvPicPr>
            <a:picLocks noChangeAspect="1"/>
          </p:cNvPicPr>
          <p:nvPr/>
        </p:nvPicPr>
        <p:blipFill rotWithShape="1">
          <a:blip r:embed="rId2">
            <a:extLst>
              <a:ext uri="{28A0092B-C50C-407E-A947-70E740481C1C}">
                <a14:useLocalDpi xmlns:a14="http://schemas.microsoft.com/office/drawing/2010/main" val="0"/>
              </a:ext>
            </a:extLst>
          </a:blip>
          <a:srcRect r="18257" b="12422"/>
          <a:stretch/>
        </p:blipFill>
        <p:spPr>
          <a:xfrm>
            <a:off x="231422" y="2146418"/>
            <a:ext cx="6033517" cy="4126320"/>
          </a:xfrm>
          <a:prstGeom prst="rect">
            <a:avLst/>
          </a:prstGeom>
        </p:spPr>
      </p:pic>
      <p:sp>
        <p:nvSpPr>
          <p:cNvPr id="11" name="TextBox 10"/>
          <p:cNvSpPr txBox="1"/>
          <p:nvPr/>
        </p:nvSpPr>
        <p:spPr>
          <a:xfrm>
            <a:off x="6670357" y="1684752"/>
            <a:ext cx="1342695" cy="461665"/>
          </a:xfrm>
          <a:prstGeom prst="rect">
            <a:avLst/>
          </a:prstGeom>
          <a:noFill/>
        </p:spPr>
        <p:txBody>
          <a:bodyPr wrap="square" rtlCol="0">
            <a:spAutoFit/>
          </a:bodyPr>
          <a:lstStyle/>
          <a:p>
            <a:r>
              <a:rPr lang="en-US" sz="2400" b="1" dirty="0">
                <a:solidFill>
                  <a:srgbClr val="0000FF"/>
                </a:solidFill>
              </a:rPr>
              <a:t>Kantian</a:t>
            </a:r>
          </a:p>
        </p:txBody>
      </p:sp>
      <p:sp>
        <p:nvSpPr>
          <p:cNvPr id="13" name="TextBox 12"/>
          <p:cNvSpPr txBox="1"/>
          <p:nvPr/>
        </p:nvSpPr>
        <p:spPr>
          <a:xfrm>
            <a:off x="1963666" y="1687967"/>
            <a:ext cx="2290073" cy="461665"/>
          </a:xfrm>
          <a:prstGeom prst="rect">
            <a:avLst/>
          </a:prstGeom>
          <a:noFill/>
        </p:spPr>
        <p:txBody>
          <a:bodyPr wrap="square" rtlCol="0">
            <a:spAutoFit/>
          </a:bodyPr>
          <a:lstStyle/>
          <a:p>
            <a:r>
              <a:rPr lang="en-US" sz="2400" b="1" dirty="0">
                <a:solidFill>
                  <a:srgbClr val="0000FF"/>
                </a:solidFill>
              </a:rPr>
              <a:t>Error theorist</a:t>
            </a:r>
          </a:p>
        </p:txBody>
      </p:sp>
      <p:pic>
        <p:nvPicPr>
          <p:cNvPr id="7" name="Picture 6" descr="Dg38U25UEAAVQpY.jpg"/>
          <p:cNvPicPr>
            <a:picLocks noChangeAspect="1"/>
          </p:cNvPicPr>
          <p:nvPr/>
        </p:nvPicPr>
        <p:blipFill rotWithShape="1">
          <a:blip r:embed="rId2">
            <a:extLst>
              <a:ext uri="{28A0092B-C50C-407E-A947-70E740481C1C}">
                <a14:useLocalDpi xmlns:a14="http://schemas.microsoft.com/office/drawing/2010/main" val="0"/>
              </a:ext>
            </a:extLst>
          </a:blip>
          <a:srcRect r="18257"/>
          <a:stretch/>
        </p:blipFill>
        <p:spPr>
          <a:xfrm>
            <a:off x="231422" y="2146417"/>
            <a:ext cx="6033517" cy="4711583"/>
          </a:xfrm>
          <a:prstGeom prst="rect">
            <a:avLst/>
          </a:prstGeom>
        </p:spPr>
      </p:pic>
      <p:pic>
        <p:nvPicPr>
          <p:cNvPr id="5" name="Picture 4" descr="tumblr_mqm5fsjHNA1s5bh5uo3_25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440" y="2146417"/>
            <a:ext cx="3321459" cy="3118104"/>
          </a:xfrm>
          <a:prstGeom prst="rect">
            <a:avLst/>
          </a:prstGeom>
        </p:spPr>
      </p:pic>
      <p:pic>
        <p:nvPicPr>
          <p:cNvPr id="3" name="Picture 2" descr="DNk8Yg5UMAAAoCT.jpg"/>
          <p:cNvPicPr>
            <a:picLocks noChangeAspect="1"/>
          </p:cNvPicPr>
          <p:nvPr/>
        </p:nvPicPr>
        <p:blipFill rotWithShape="1">
          <a:blip r:embed="rId4">
            <a:extLst>
              <a:ext uri="{28A0092B-C50C-407E-A947-70E740481C1C}">
                <a14:useLocalDpi xmlns:a14="http://schemas.microsoft.com/office/drawing/2010/main" val="0"/>
              </a:ext>
            </a:extLst>
          </a:blip>
          <a:srcRect l="9742" r="9008"/>
          <a:stretch/>
        </p:blipFill>
        <p:spPr>
          <a:xfrm rot="20507038">
            <a:off x="885794" y="2103733"/>
            <a:ext cx="3594998" cy="3318459"/>
          </a:xfrm>
          <a:prstGeom prst="rect">
            <a:avLst/>
          </a:prstGeom>
        </p:spPr>
      </p:pic>
      <p:sp>
        <p:nvSpPr>
          <p:cNvPr id="8" name="Cloud Callout 7"/>
          <p:cNvSpPr/>
          <p:nvPr/>
        </p:nvSpPr>
        <p:spPr>
          <a:xfrm>
            <a:off x="4601882" y="1524000"/>
            <a:ext cx="4542118" cy="2554941"/>
          </a:xfrm>
          <a:prstGeom prst="cloudCallout">
            <a:avLst>
              <a:gd name="adj1" fmla="val -76576"/>
              <a:gd name="adj2" fmla="val 426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To be truthful in all declarations </a:t>
            </a:r>
            <a:r>
              <a:rPr lang="en-US" dirty="0" smtClean="0"/>
              <a:t>is </a:t>
            </a:r>
            <a:r>
              <a:rPr lang="mr-IN" dirty="0" smtClean="0"/>
              <a:t>…</a:t>
            </a:r>
            <a:r>
              <a:rPr lang="en-US" dirty="0" smtClean="0"/>
              <a:t> a </a:t>
            </a:r>
            <a:r>
              <a:rPr lang="en-US" dirty="0"/>
              <a:t>sacred and unconditionally commanding law of reason which admits of no expediency </a:t>
            </a:r>
            <a:r>
              <a:rPr lang="en-US" dirty="0" smtClean="0"/>
              <a:t>whatever.</a:t>
            </a:r>
            <a:endParaRPr lang="en-US" dirty="0"/>
          </a:p>
        </p:txBody>
      </p:sp>
    </p:spTree>
    <p:extLst>
      <p:ext uri="{BB962C8B-B14F-4D97-AF65-F5344CB8AC3E}">
        <p14:creationId xmlns:p14="http://schemas.microsoft.com/office/powerpoint/2010/main" val="114565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ROSS’S MIDDLE WAY</a:t>
            </a:r>
          </a:p>
        </p:txBody>
      </p:sp>
      <p:sp>
        <p:nvSpPr>
          <p:cNvPr id="3" name="Content Placeholder 2"/>
          <p:cNvSpPr>
            <a:spLocks noGrp="1"/>
          </p:cNvSpPr>
          <p:nvPr>
            <p:ph idx="1"/>
          </p:nvPr>
        </p:nvSpPr>
        <p:spPr>
          <a:xfrm>
            <a:off x="457200" y="1600200"/>
            <a:ext cx="6251388" cy="4876800"/>
          </a:xfrm>
        </p:spPr>
        <p:txBody>
          <a:bodyPr>
            <a:normAutofit/>
          </a:bodyPr>
          <a:lstStyle/>
          <a:p>
            <a:r>
              <a:rPr lang="en-US" dirty="0" smtClean="0"/>
              <a:t>Ross maintained that there are various </a:t>
            </a:r>
            <a:r>
              <a:rPr lang="en-US" b="1" dirty="0" smtClean="0"/>
              <a:t>prima facie duties </a:t>
            </a:r>
            <a:r>
              <a:rPr lang="en-US" dirty="0"/>
              <a:t>(better: </a:t>
            </a:r>
            <a:r>
              <a:rPr lang="en-US" b="1" dirty="0">
                <a:solidFill>
                  <a:srgbClr val="0000FF"/>
                </a:solidFill>
              </a:rPr>
              <a:t>pro tanto reasons</a:t>
            </a:r>
            <a:r>
              <a:rPr lang="en-US" dirty="0" smtClean="0"/>
              <a:t>) that interact in various ways to generate </a:t>
            </a:r>
            <a:r>
              <a:rPr lang="en-US" b="1" dirty="0" smtClean="0"/>
              <a:t>duties proper</a:t>
            </a:r>
            <a:r>
              <a:rPr lang="en-US" dirty="0" smtClean="0"/>
              <a:t>.</a:t>
            </a:r>
          </a:p>
          <a:p>
            <a:r>
              <a:rPr lang="en-US" dirty="0" smtClean="0"/>
              <a:t>These are considerations that</a:t>
            </a:r>
            <a:r>
              <a:rPr lang="en-US" b="1" dirty="0">
                <a:solidFill>
                  <a:srgbClr val="0000FF"/>
                </a:solidFill>
              </a:rPr>
              <a:t> </a:t>
            </a:r>
            <a:r>
              <a:rPr lang="en-US" b="1" dirty="0" smtClean="0">
                <a:solidFill>
                  <a:srgbClr val="0000FF"/>
                </a:solidFill>
              </a:rPr>
              <a:t>count in favor</a:t>
            </a:r>
            <a:r>
              <a:rPr lang="en-US" dirty="0"/>
              <a:t> </a:t>
            </a:r>
            <a:r>
              <a:rPr lang="en-US" dirty="0" smtClean="0"/>
              <a:t>of acting in certain ways—they make a </a:t>
            </a:r>
            <a:r>
              <a:rPr lang="en-US" b="1" dirty="0" smtClean="0"/>
              <a:t>contribution </a:t>
            </a:r>
            <a:r>
              <a:rPr lang="en-US" dirty="0" smtClean="0"/>
              <a:t>to the overall normative status of an action. </a:t>
            </a:r>
          </a:p>
          <a:p>
            <a:r>
              <a:rPr lang="en-US" dirty="0" smtClean="0"/>
              <a:t>But these considerations can be </a:t>
            </a:r>
            <a:r>
              <a:rPr lang="en-US" b="1" dirty="0" smtClean="0"/>
              <a:t>outweighed </a:t>
            </a:r>
            <a:r>
              <a:rPr lang="en-US" dirty="0" smtClean="0"/>
              <a:t>by countervailing considerations such that the end result is a duty </a:t>
            </a:r>
            <a:r>
              <a:rPr lang="en-US" b="1" dirty="0" smtClean="0"/>
              <a:t>not </a:t>
            </a:r>
            <a:r>
              <a:rPr lang="en-US" dirty="0" smtClean="0"/>
              <a:t>to act on them.</a:t>
            </a:r>
            <a:endParaRPr lang="en-US" dirty="0"/>
          </a:p>
        </p:txBody>
      </p:sp>
      <p:pic>
        <p:nvPicPr>
          <p:cNvPr id="4" name="Picture 3" descr="william-david-ross-1877-1971.jpg"/>
          <p:cNvPicPr>
            <a:picLocks noChangeAspect="1"/>
          </p:cNvPicPr>
          <p:nvPr/>
        </p:nvPicPr>
        <p:blipFill rotWithShape="1">
          <a:blip r:embed="rId2">
            <a:extLst>
              <a:ext uri="{28A0092B-C50C-407E-A947-70E740481C1C}">
                <a14:useLocalDpi xmlns:a14="http://schemas.microsoft.com/office/drawing/2010/main" val="0"/>
              </a:ext>
            </a:extLst>
          </a:blip>
          <a:srcRect l="15420" t="6101" r="21220" b="26360"/>
          <a:stretch/>
        </p:blipFill>
        <p:spPr>
          <a:xfrm>
            <a:off x="6872941" y="1600200"/>
            <a:ext cx="2017059" cy="2991811"/>
          </a:xfrm>
          <a:prstGeom prst="rect">
            <a:avLst/>
          </a:prstGeom>
        </p:spPr>
      </p:pic>
      <p:sp>
        <p:nvSpPr>
          <p:cNvPr id="5" name="TextBox 4"/>
          <p:cNvSpPr txBox="1"/>
          <p:nvPr/>
        </p:nvSpPr>
        <p:spPr>
          <a:xfrm>
            <a:off x="6872941" y="4592011"/>
            <a:ext cx="2017059" cy="369332"/>
          </a:xfrm>
          <a:prstGeom prst="rect">
            <a:avLst/>
          </a:prstGeom>
          <a:noFill/>
        </p:spPr>
        <p:txBody>
          <a:bodyPr wrap="square" rtlCol="0">
            <a:spAutoFit/>
          </a:bodyPr>
          <a:lstStyle/>
          <a:p>
            <a:pPr algn="ctr"/>
            <a:r>
              <a:rPr lang="en-US" dirty="0" smtClean="0"/>
              <a:t>W. D. Ross</a:t>
            </a:r>
            <a:endParaRPr lang="en-US" dirty="0"/>
          </a:p>
        </p:txBody>
      </p:sp>
    </p:spTree>
    <p:extLst>
      <p:ext uri="{BB962C8B-B14F-4D97-AF65-F5344CB8AC3E}">
        <p14:creationId xmlns:p14="http://schemas.microsoft.com/office/powerpoint/2010/main" val="4071773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ROSS’S MIDDLE WAY</a:t>
            </a:r>
          </a:p>
        </p:txBody>
      </p:sp>
      <p:sp>
        <p:nvSpPr>
          <p:cNvPr id="5" name="TextBox 4"/>
          <p:cNvSpPr txBox="1"/>
          <p:nvPr/>
        </p:nvSpPr>
        <p:spPr>
          <a:xfrm>
            <a:off x="5819423" y="4995333"/>
            <a:ext cx="3014133" cy="369332"/>
          </a:xfrm>
          <a:prstGeom prst="rect">
            <a:avLst/>
          </a:prstGeom>
          <a:noFill/>
        </p:spPr>
        <p:txBody>
          <a:bodyPr wrap="square" rtlCol="0">
            <a:spAutoFit/>
          </a:bodyPr>
          <a:lstStyle/>
          <a:p>
            <a:endParaRPr lang="en-US" dirty="0"/>
          </a:p>
        </p:txBody>
      </p:sp>
      <p:sp>
        <p:nvSpPr>
          <p:cNvPr id="7" name="TextBox 6"/>
          <p:cNvSpPr txBox="1"/>
          <p:nvPr/>
        </p:nvSpPr>
        <p:spPr>
          <a:xfrm>
            <a:off x="6143179" y="2689646"/>
            <a:ext cx="2425183" cy="384721"/>
          </a:xfrm>
          <a:prstGeom prst="rect">
            <a:avLst/>
          </a:prstGeom>
          <a:noFill/>
        </p:spPr>
        <p:txBody>
          <a:bodyPr wrap="square" rtlCol="0">
            <a:spAutoFit/>
          </a:bodyPr>
          <a:lstStyle/>
          <a:p>
            <a:pPr algn="ctr"/>
            <a:r>
              <a:rPr lang="en-US" sz="1900" b="1" cap="small" dirty="0">
                <a:solidFill>
                  <a:srgbClr val="0000FF"/>
                </a:solidFill>
              </a:rPr>
              <a:t>d</a:t>
            </a:r>
            <a:r>
              <a:rPr lang="en-US" sz="1900" b="1" cap="small" dirty="0" smtClean="0">
                <a:solidFill>
                  <a:srgbClr val="0000FF"/>
                </a:solidFill>
              </a:rPr>
              <a:t>rink another pint</a:t>
            </a:r>
            <a:endParaRPr lang="en-US" sz="1900" b="1" cap="small" dirty="0">
              <a:solidFill>
                <a:srgbClr val="0000FF"/>
              </a:solidFill>
            </a:endParaRPr>
          </a:p>
        </p:txBody>
      </p:sp>
      <p:cxnSp>
        <p:nvCxnSpPr>
          <p:cNvPr id="8" name="Straight Arrow Connector 7"/>
          <p:cNvCxnSpPr/>
          <p:nvPr/>
        </p:nvCxnSpPr>
        <p:spPr>
          <a:xfrm>
            <a:off x="3197614" y="2301394"/>
            <a:ext cx="2850761" cy="570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197614" y="2984500"/>
            <a:ext cx="2850761" cy="11688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rot="718743">
            <a:off x="3794413" y="2262539"/>
            <a:ext cx="2008551" cy="369332"/>
          </a:xfrm>
          <a:prstGeom prst="rect">
            <a:avLst/>
          </a:prstGeom>
        </p:spPr>
        <p:txBody>
          <a:bodyPr wrap="square">
            <a:spAutoFit/>
          </a:bodyPr>
          <a:lstStyle/>
          <a:p>
            <a:r>
              <a:rPr lang="en-US" dirty="0" smtClean="0"/>
              <a:t>is a reason to</a:t>
            </a:r>
            <a:endParaRPr lang="en-US" dirty="0"/>
          </a:p>
        </p:txBody>
      </p:sp>
      <p:sp>
        <p:nvSpPr>
          <p:cNvPr id="44" name="Rectangle 43"/>
          <p:cNvSpPr/>
          <p:nvPr/>
        </p:nvSpPr>
        <p:spPr>
          <a:xfrm rot="20264356">
            <a:off x="3479878" y="3272673"/>
            <a:ext cx="1955471" cy="369332"/>
          </a:xfrm>
          <a:prstGeom prst="rect">
            <a:avLst/>
          </a:prstGeom>
        </p:spPr>
        <p:txBody>
          <a:bodyPr wrap="none">
            <a:spAutoFit/>
          </a:bodyPr>
          <a:lstStyle/>
          <a:p>
            <a:r>
              <a:rPr lang="en-US" dirty="0" smtClean="0"/>
              <a:t>is a reason not to</a:t>
            </a:r>
            <a:endParaRPr lang="en-US" dirty="0"/>
          </a:p>
        </p:txBody>
      </p:sp>
      <p:sp>
        <p:nvSpPr>
          <p:cNvPr id="45" name="Rectangle 44"/>
          <p:cNvSpPr/>
          <p:nvPr/>
        </p:nvSpPr>
        <p:spPr>
          <a:xfrm>
            <a:off x="457200" y="1766439"/>
            <a:ext cx="2615503" cy="111556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Drinking is </a:t>
            </a:r>
            <a:r>
              <a:rPr lang="en-US" b="1" dirty="0" smtClean="0"/>
              <a:t>pleasurable</a:t>
            </a:r>
            <a:endParaRPr lang="en-US" b="1" dirty="0"/>
          </a:p>
        </p:txBody>
      </p:sp>
      <p:sp>
        <p:nvSpPr>
          <p:cNvPr id="46" name="Rectangle 45"/>
          <p:cNvSpPr/>
          <p:nvPr/>
        </p:nvSpPr>
        <p:spPr>
          <a:xfrm>
            <a:off x="457200" y="3598978"/>
            <a:ext cx="2615503" cy="11088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Having another drink is likely to give </a:t>
            </a:r>
            <a:r>
              <a:rPr lang="en-US" b="1" dirty="0" smtClean="0"/>
              <a:t>you </a:t>
            </a:r>
            <a:r>
              <a:rPr lang="en-US" b="1" dirty="0"/>
              <a:t>a </a:t>
            </a:r>
            <a:r>
              <a:rPr lang="en-US" b="1" dirty="0" smtClean="0"/>
              <a:t>hangover</a:t>
            </a:r>
            <a:endParaRPr lang="en-US" b="1" dirty="0"/>
          </a:p>
        </p:txBody>
      </p:sp>
      <p:pic>
        <p:nvPicPr>
          <p:cNvPr id="3" name="Picture 2" descr="117938_origi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179" y="3325447"/>
            <a:ext cx="2425183" cy="1818887"/>
          </a:xfrm>
          <a:prstGeom prst="rect">
            <a:avLst/>
          </a:prstGeom>
        </p:spPr>
      </p:pic>
      <p:sp>
        <p:nvSpPr>
          <p:cNvPr id="16" name="Rectangle 15"/>
          <p:cNvSpPr/>
          <p:nvPr/>
        </p:nvSpPr>
        <p:spPr>
          <a:xfrm>
            <a:off x="457200" y="5474425"/>
            <a:ext cx="2615503" cy="11088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t>Your outline is due tomorrow</a:t>
            </a:r>
            <a:endParaRPr lang="en-US" b="1" dirty="0"/>
          </a:p>
        </p:txBody>
      </p:sp>
      <p:cxnSp>
        <p:nvCxnSpPr>
          <p:cNvPr id="17" name="Straight Arrow Connector 16"/>
          <p:cNvCxnSpPr/>
          <p:nvPr/>
        </p:nvCxnSpPr>
        <p:spPr>
          <a:xfrm flipV="1">
            <a:off x="3197614" y="3105150"/>
            <a:ext cx="2809486" cy="28845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18900335">
            <a:off x="3821317" y="3907492"/>
            <a:ext cx="1955471" cy="369332"/>
          </a:xfrm>
          <a:prstGeom prst="rect">
            <a:avLst/>
          </a:prstGeom>
        </p:spPr>
        <p:txBody>
          <a:bodyPr wrap="none">
            <a:spAutoFit/>
          </a:bodyPr>
          <a:lstStyle/>
          <a:p>
            <a:r>
              <a:rPr lang="en-US" dirty="0" smtClean="0"/>
              <a:t>is a reason not to</a:t>
            </a:r>
            <a:endParaRPr lang="en-US" dirty="0"/>
          </a:p>
        </p:txBody>
      </p:sp>
      <p:sp>
        <p:nvSpPr>
          <p:cNvPr id="20" name="Curved Down Ribbon 19"/>
          <p:cNvSpPr/>
          <p:nvPr/>
        </p:nvSpPr>
        <p:spPr>
          <a:xfrm>
            <a:off x="5942543" y="1766439"/>
            <a:ext cx="2826456" cy="754405"/>
          </a:xfrm>
          <a:prstGeom prst="ellipseRibbon">
            <a:avLst/>
          </a:prstGeom>
          <a:solidFill>
            <a:srgbClr val="FF0000"/>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cap="small" dirty="0" smtClean="0"/>
              <a:t>unjustified</a:t>
            </a:r>
            <a:endParaRPr lang="en-US" b="1" cap="small" dirty="0"/>
          </a:p>
        </p:txBody>
      </p:sp>
    </p:spTree>
    <p:extLst>
      <p:ext uri="{BB962C8B-B14F-4D97-AF65-F5344CB8AC3E}">
        <p14:creationId xmlns:p14="http://schemas.microsoft.com/office/powerpoint/2010/main" val="8435922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ROSS’S MIDDLE WAY</a:t>
            </a:r>
          </a:p>
        </p:txBody>
      </p:sp>
      <p:sp>
        <p:nvSpPr>
          <p:cNvPr id="3" name="Content Placeholder 2"/>
          <p:cNvSpPr>
            <a:spLocks noGrp="1"/>
          </p:cNvSpPr>
          <p:nvPr>
            <p:ph idx="1"/>
          </p:nvPr>
        </p:nvSpPr>
        <p:spPr>
          <a:xfrm>
            <a:off x="457200" y="1600200"/>
            <a:ext cx="6251388" cy="4876800"/>
          </a:xfrm>
        </p:spPr>
        <p:txBody>
          <a:bodyPr>
            <a:normAutofit fontScale="92500"/>
          </a:bodyPr>
          <a:lstStyle/>
          <a:p>
            <a:pPr marL="457200" indent="-457200">
              <a:buFont typeface="+mj-lt"/>
              <a:buAutoNum type="arabicPeriod"/>
            </a:pPr>
            <a:r>
              <a:rPr lang="en-US" b="1" dirty="0">
                <a:solidFill>
                  <a:srgbClr val="0000FF"/>
                </a:solidFill>
              </a:rPr>
              <a:t>Fidelity: </a:t>
            </a:r>
            <a:r>
              <a:rPr lang="en-US" dirty="0"/>
              <a:t>keeping our promises, being faithful to our </a:t>
            </a:r>
            <a:r>
              <a:rPr lang="en-US" dirty="0" smtClean="0"/>
              <a:t>word.</a:t>
            </a:r>
            <a:endParaRPr lang="en-US" dirty="0"/>
          </a:p>
          <a:p>
            <a:pPr marL="457200" indent="-457200">
              <a:buFont typeface="+mj-lt"/>
              <a:buAutoNum type="arabicPeriod"/>
            </a:pPr>
            <a:r>
              <a:rPr lang="en-US" b="1" dirty="0">
                <a:solidFill>
                  <a:srgbClr val="0000FF"/>
                </a:solidFill>
              </a:rPr>
              <a:t>Reparations: </a:t>
            </a:r>
            <a:r>
              <a:rPr lang="en-US" dirty="0"/>
              <a:t>repairing harm that we have </a:t>
            </a:r>
            <a:r>
              <a:rPr lang="en-US" dirty="0" smtClean="0"/>
              <a:t>done.</a:t>
            </a:r>
            <a:endParaRPr lang="en-US" dirty="0"/>
          </a:p>
          <a:p>
            <a:pPr marL="457200" indent="-457200">
              <a:buFont typeface="+mj-lt"/>
              <a:buAutoNum type="arabicPeriod"/>
            </a:pPr>
            <a:r>
              <a:rPr lang="en-US" b="1" dirty="0">
                <a:solidFill>
                  <a:srgbClr val="0000FF"/>
                </a:solidFill>
              </a:rPr>
              <a:t>Gratitude: </a:t>
            </a:r>
            <a:r>
              <a:rPr lang="en-US" dirty="0"/>
              <a:t>appropriately acknowledging benefits that others have </a:t>
            </a:r>
            <a:r>
              <a:rPr lang="en-US" dirty="0" smtClean="0"/>
              <a:t>given </a:t>
            </a:r>
            <a:r>
              <a:rPr lang="en-US" dirty="0"/>
              <a:t>us</a:t>
            </a:r>
            <a:r>
              <a:rPr lang="en-US" dirty="0" smtClean="0"/>
              <a:t>.</a:t>
            </a:r>
          </a:p>
          <a:p>
            <a:pPr marL="457200" indent="-457200">
              <a:buFont typeface="+mj-lt"/>
              <a:buAutoNum type="arabicPeriod"/>
            </a:pPr>
            <a:r>
              <a:rPr lang="en-US" b="1" dirty="0">
                <a:solidFill>
                  <a:srgbClr val="0000FF"/>
                </a:solidFill>
              </a:rPr>
              <a:t>Justice: </a:t>
            </a:r>
            <a:r>
              <a:rPr lang="en-US" dirty="0"/>
              <a:t>ensuring that virtue is rewarded and vice </a:t>
            </a:r>
            <a:r>
              <a:rPr lang="en-US" dirty="0" smtClean="0"/>
              <a:t>punished.</a:t>
            </a:r>
            <a:endParaRPr lang="en-US" dirty="0"/>
          </a:p>
          <a:p>
            <a:pPr marL="457200" indent="-457200">
              <a:buFont typeface="+mj-lt"/>
              <a:buAutoNum type="arabicPeriod"/>
            </a:pPr>
            <a:r>
              <a:rPr lang="en-US" b="1" dirty="0">
                <a:solidFill>
                  <a:srgbClr val="0000FF"/>
                </a:solidFill>
              </a:rPr>
              <a:t>Beneficence: </a:t>
            </a:r>
            <a:r>
              <a:rPr lang="en-US" dirty="0"/>
              <a:t>enhancing the intelligence, virtue, or pleasure of o</a:t>
            </a:r>
            <a:r>
              <a:rPr lang="en-US" dirty="0" smtClean="0"/>
              <a:t>thers.</a:t>
            </a:r>
          </a:p>
          <a:p>
            <a:pPr marL="457200" indent="-457200">
              <a:buFont typeface="+mj-lt"/>
              <a:buAutoNum type="arabicPeriod"/>
            </a:pPr>
            <a:r>
              <a:rPr lang="en-US" b="1" dirty="0">
                <a:solidFill>
                  <a:srgbClr val="0000FF"/>
                </a:solidFill>
              </a:rPr>
              <a:t>Self-improvement: </a:t>
            </a:r>
            <a:r>
              <a:rPr lang="en-US" dirty="0"/>
              <a:t>making oneself more intelligent or virtuous. </a:t>
            </a:r>
          </a:p>
          <a:p>
            <a:pPr marL="457200" indent="-457200">
              <a:buFont typeface="+mj-lt"/>
              <a:buAutoNum type="arabicPeriod"/>
            </a:pPr>
            <a:r>
              <a:rPr lang="en-US" b="1" dirty="0">
                <a:solidFill>
                  <a:srgbClr val="0000FF"/>
                </a:solidFill>
              </a:rPr>
              <a:t>Nonmaleficence: </a:t>
            </a:r>
            <a:r>
              <a:rPr lang="en-US" dirty="0"/>
              <a:t>preventing harm to others. </a:t>
            </a:r>
          </a:p>
          <a:p>
            <a:pPr marL="457200" indent="-457200">
              <a:buFont typeface="+mj-lt"/>
              <a:buAutoNum type="arabicPeriod"/>
            </a:pPr>
            <a:endParaRPr lang="en-US" dirty="0"/>
          </a:p>
        </p:txBody>
      </p:sp>
      <p:pic>
        <p:nvPicPr>
          <p:cNvPr id="4" name="Picture 3" descr="william-david-ross-1877-1971.jpg"/>
          <p:cNvPicPr>
            <a:picLocks noChangeAspect="1"/>
          </p:cNvPicPr>
          <p:nvPr/>
        </p:nvPicPr>
        <p:blipFill rotWithShape="1">
          <a:blip r:embed="rId3">
            <a:extLst>
              <a:ext uri="{28A0092B-C50C-407E-A947-70E740481C1C}">
                <a14:useLocalDpi xmlns:a14="http://schemas.microsoft.com/office/drawing/2010/main" val="0"/>
              </a:ext>
            </a:extLst>
          </a:blip>
          <a:srcRect l="15420" t="6101" r="21220" b="26360"/>
          <a:stretch/>
        </p:blipFill>
        <p:spPr>
          <a:xfrm>
            <a:off x="6872941" y="1600200"/>
            <a:ext cx="2017059" cy="2991811"/>
          </a:xfrm>
          <a:prstGeom prst="rect">
            <a:avLst/>
          </a:prstGeom>
        </p:spPr>
      </p:pic>
      <p:sp>
        <p:nvSpPr>
          <p:cNvPr id="5" name="TextBox 4"/>
          <p:cNvSpPr txBox="1"/>
          <p:nvPr/>
        </p:nvSpPr>
        <p:spPr>
          <a:xfrm>
            <a:off x="6872941" y="4592011"/>
            <a:ext cx="2017059" cy="369332"/>
          </a:xfrm>
          <a:prstGeom prst="rect">
            <a:avLst/>
          </a:prstGeom>
          <a:noFill/>
        </p:spPr>
        <p:txBody>
          <a:bodyPr wrap="square" rtlCol="0">
            <a:spAutoFit/>
          </a:bodyPr>
          <a:lstStyle/>
          <a:p>
            <a:pPr algn="ctr"/>
            <a:r>
              <a:rPr lang="en-US" dirty="0" smtClean="0"/>
              <a:t>W. D. Ross</a:t>
            </a:r>
            <a:endParaRPr lang="en-US" dirty="0"/>
          </a:p>
        </p:txBody>
      </p:sp>
    </p:spTree>
    <p:extLst>
      <p:ext uri="{BB962C8B-B14F-4D97-AF65-F5344CB8AC3E}">
        <p14:creationId xmlns:p14="http://schemas.microsoft.com/office/powerpoint/2010/main" val="5780111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ROSS’S MIDDLE WAY</a:t>
            </a:r>
            <a:endParaRPr lang="en-US" dirty="0"/>
          </a:p>
        </p:txBody>
      </p:sp>
      <p:pic>
        <p:nvPicPr>
          <p:cNvPr id="4" name="Picture 3" descr="170926163318-groom-saves-child-on-wedding-day-full-169.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contrast="-9000"/>
                    </a14:imgEffect>
                  </a14:imgLayer>
                </a14:imgProps>
              </a:ext>
              <a:ext uri="{28A0092B-C50C-407E-A947-70E740481C1C}">
                <a14:useLocalDpi xmlns:a14="http://schemas.microsoft.com/office/drawing/2010/main" val="0"/>
              </a:ext>
            </a:extLst>
          </a:blip>
          <a:srcRect l="1697" r="19290"/>
          <a:stretch/>
        </p:blipFill>
        <p:spPr>
          <a:xfrm>
            <a:off x="5854700" y="3438144"/>
            <a:ext cx="3014133" cy="2145804"/>
          </a:xfrm>
          <a:prstGeom prst="rect">
            <a:avLst/>
          </a:prstGeom>
        </p:spPr>
      </p:pic>
      <p:sp>
        <p:nvSpPr>
          <p:cNvPr id="5" name="TextBox 4"/>
          <p:cNvSpPr txBox="1"/>
          <p:nvPr/>
        </p:nvSpPr>
        <p:spPr>
          <a:xfrm>
            <a:off x="5819423" y="4995333"/>
            <a:ext cx="3014133" cy="369332"/>
          </a:xfrm>
          <a:prstGeom prst="rect">
            <a:avLst/>
          </a:prstGeom>
          <a:noFill/>
        </p:spPr>
        <p:txBody>
          <a:bodyPr wrap="square" rtlCol="0">
            <a:spAutoFit/>
          </a:bodyPr>
          <a:lstStyle/>
          <a:p>
            <a:endParaRPr lang="en-US" dirty="0"/>
          </a:p>
        </p:txBody>
      </p:sp>
      <p:sp>
        <p:nvSpPr>
          <p:cNvPr id="7" name="TextBox 6"/>
          <p:cNvSpPr txBox="1"/>
          <p:nvPr/>
        </p:nvSpPr>
        <p:spPr>
          <a:xfrm>
            <a:off x="5854700" y="2760391"/>
            <a:ext cx="3014133" cy="384721"/>
          </a:xfrm>
          <a:prstGeom prst="rect">
            <a:avLst/>
          </a:prstGeom>
          <a:noFill/>
        </p:spPr>
        <p:txBody>
          <a:bodyPr wrap="square" rtlCol="0">
            <a:spAutoFit/>
          </a:bodyPr>
          <a:lstStyle/>
          <a:p>
            <a:pPr algn="ctr"/>
            <a:r>
              <a:rPr lang="en-US" sz="1900" b="1" cap="small" dirty="0">
                <a:solidFill>
                  <a:srgbClr val="0000FF"/>
                </a:solidFill>
              </a:rPr>
              <a:t>save the drowning child</a:t>
            </a:r>
          </a:p>
        </p:txBody>
      </p:sp>
      <p:cxnSp>
        <p:nvCxnSpPr>
          <p:cNvPr id="8" name="Straight Arrow Connector 7"/>
          <p:cNvCxnSpPr/>
          <p:nvPr/>
        </p:nvCxnSpPr>
        <p:spPr>
          <a:xfrm>
            <a:off x="3197614" y="2298688"/>
            <a:ext cx="2657087" cy="6938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197614" y="3037062"/>
            <a:ext cx="2621809" cy="11163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rot="933039">
            <a:off x="3579738" y="2329865"/>
            <a:ext cx="2266494" cy="369332"/>
          </a:xfrm>
          <a:prstGeom prst="rect">
            <a:avLst/>
          </a:prstGeom>
        </p:spPr>
        <p:txBody>
          <a:bodyPr wrap="square">
            <a:spAutoFit/>
          </a:bodyPr>
          <a:lstStyle/>
          <a:p>
            <a:r>
              <a:rPr lang="en-US" dirty="0" smtClean="0"/>
              <a:t>pro tanto duty to</a:t>
            </a:r>
            <a:endParaRPr lang="en-US" dirty="0"/>
          </a:p>
        </p:txBody>
      </p:sp>
      <p:sp>
        <p:nvSpPr>
          <p:cNvPr id="44" name="Rectangle 43"/>
          <p:cNvSpPr/>
          <p:nvPr/>
        </p:nvSpPr>
        <p:spPr>
          <a:xfrm rot="20268326">
            <a:off x="3255351" y="3279461"/>
            <a:ext cx="2289208" cy="369332"/>
          </a:xfrm>
          <a:prstGeom prst="rect">
            <a:avLst/>
          </a:prstGeom>
        </p:spPr>
        <p:txBody>
          <a:bodyPr wrap="none">
            <a:spAutoFit/>
          </a:bodyPr>
          <a:lstStyle/>
          <a:p>
            <a:r>
              <a:rPr lang="en-US" dirty="0" smtClean="0"/>
              <a:t>pro tanto duty not to </a:t>
            </a:r>
            <a:endParaRPr lang="en-US" dirty="0"/>
          </a:p>
        </p:txBody>
      </p:sp>
      <p:sp>
        <p:nvSpPr>
          <p:cNvPr id="45" name="Rectangle 44"/>
          <p:cNvSpPr/>
          <p:nvPr/>
        </p:nvSpPr>
        <p:spPr>
          <a:xfrm>
            <a:off x="457200" y="1794297"/>
            <a:ext cx="2615503" cy="111556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cap="small" dirty="0" smtClean="0">
                <a:solidFill>
                  <a:srgbClr val="0000FF"/>
                </a:solidFill>
              </a:rPr>
              <a:t>nonmaleficence</a:t>
            </a:r>
            <a:endParaRPr lang="en-US" b="1" cap="small" dirty="0" smtClean="0"/>
          </a:p>
          <a:p>
            <a:pPr algn="ctr"/>
            <a:r>
              <a:rPr lang="en-US" b="1" dirty="0" smtClean="0"/>
              <a:t>Extreme harm </a:t>
            </a:r>
            <a:r>
              <a:rPr lang="en-US" b="1" dirty="0"/>
              <a:t>will befall the </a:t>
            </a:r>
            <a:r>
              <a:rPr lang="en-US" b="1" dirty="0" smtClean="0"/>
              <a:t>child</a:t>
            </a:r>
            <a:endParaRPr lang="en-US" b="1" dirty="0"/>
          </a:p>
        </p:txBody>
      </p:sp>
      <p:sp>
        <p:nvSpPr>
          <p:cNvPr id="46" name="Rectangle 45"/>
          <p:cNvSpPr/>
          <p:nvPr/>
        </p:nvSpPr>
        <p:spPr>
          <a:xfrm>
            <a:off x="457200" y="3598978"/>
            <a:ext cx="2615503" cy="11088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cap="small" dirty="0" smtClean="0">
                <a:solidFill>
                  <a:srgbClr val="0000FF"/>
                </a:solidFill>
              </a:rPr>
              <a:t>fidelity</a:t>
            </a:r>
            <a:endParaRPr lang="en-US" b="1" cap="small" dirty="0" smtClean="0">
              <a:solidFill>
                <a:schemeClr val="dk1"/>
              </a:solidFill>
            </a:endParaRPr>
          </a:p>
          <a:p>
            <a:pPr algn="ctr"/>
            <a:r>
              <a:rPr lang="en-US" b="1" dirty="0" smtClean="0">
                <a:solidFill>
                  <a:schemeClr val="dk1"/>
                </a:solidFill>
              </a:rPr>
              <a:t>You </a:t>
            </a:r>
            <a:r>
              <a:rPr lang="en-US" b="1" dirty="0">
                <a:solidFill>
                  <a:schemeClr val="dk1"/>
                </a:solidFill>
              </a:rPr>
              <a:t>will break your promise to be on time for the wedding</a:t>
            </a:r>
          </a:p>
        </p:txBody>
      </p:sp>
      <p:sp>
        <p:nvSpPr>
          <p:cNvPr id="57" name="Rectangle 56"/>
          <p:cNvSpPr/>
          <p:nvPr/>
        </p:nvSpPr>
        <p:spPr>
          <a:xfrm>
            <a:off x="457200" y="5335565"/>
            <a:ext cx="2615503" cy="128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cap="small" dirty="0" smtClean="0">
                <a:solidFill>
                  <a:srgbClr val="0000FF"/>
                </a:solidFill>
              </a:rPr>
              <a:t>fidelity</a:t>
            </a:r>
            <a:endParaRPr lang="en-US" b="1" cap="small" dirty="0" smtClean="0">
              <a:solidFill>
                <a:schemeClr val="dk1"/>
              </a:solidFill>
            </a:endParaRPr>
          </a:p>
          <a:p>
            <a:pPr algn="ctr"/>
            <a:r>
              <a:rPr lang="en-US" b="1" dirty="0" smtClean="0">
                <a:solidFill>
                  <a:schemeClr val="dk1"/>
                </a:solidFill>
              </a:rPr>
              <a:t>You </a:t>
            </a:r>
            <a:r>
              <a:rPr lang="en-US" b="1" dirty="0">
                <a:solidFill>
                  <a:schemeClr val="dk1"/>
                </a:solidFill>
              </a:rPr>
              <a:t>will </a:t>
            </a:r>
            <a:r>
              <a:rPr lang="en-US" b="1" dirty="0" smtClean="0">
                <a:solidFill>
                  <a:schemeClr val="dk1"/>
                </a:solidFill>
              </a:rPr>
              <a:t>violate an agreement to return your suit in good condition</a:t>
            </a:r>
            <a:endParaRPr lang="en-US" b="1" dirty="0">
              <a:solidFill>
                <a:schemeClr val="dk1"/>
              </a:solidFill>
            </a:endParaRPr>
          </a:p>
        </p:txBody>
      </p:sp>
      <p:cxnSp>
        <p:nvCxnSpPr>
          <p:cNvPr id="58" name="Straight Arrow Connector 57"/>
          <p:cNvCxnSpPr/>
          <p:nvPr/>
        </p:nvCxnSpPr>
        <p:spPr>
          <a:xfrm flipV="1">
            <a:off x="3197614" y="3101801"/>
            <a:ext cx="2657086" cy="28340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rot="18817590">
            <a:off x="3441074" y="3997383"/>
            <a:ext cx="2302057" cy="369332"/>
          </a:xfrm>
          <a:prstGeom prst="rect">
            <a:avLst/>
          </a:prstGeom>
        </p:spPr>
        <p:txBody>
          <a:bodyPr wrap="none">
            <a:spAutoFit/>
          </a:bodyPr>
          <a:lstStyle/>
          <a:p>
            <a:r>
              <a:rPr lang="en-US" dirty="0" smtClean="0"/>
              <a:t>pro </a:t>
            </a:r>
            <a:r>
              <a:rPr lang="en-US" dirty="0"/>
              <a:t>tanto duty not to </a:t>
            </a:r>
          </a:p>
        </p:txBody>
      </p:sp>
      <p:sp>
        <p:nvSpPr>
          <p:cNvPr id="17" name="Curved Down Ribbon 16"/>
          <p:cNvSpPr/>
          <p:nvPr/>
        </p:nvSpPr>
        <p:spPr>
          <a:xfrm>
            <a:off x="5942543" y="1766439"/>
            <a:ext cx="2826456" cy="754405"/>
          </a:xfrm>
          <a:prstGeom prst="ellipseRibbon">
            <a:avLst/>
          </a:prstGeom>
          <a:solidFill>
            <a:srgbClr val="008000"/>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cap="small" dirty="0"/>
              <a:t>d</a:t>
            </a:r>
            <a:r>
              <a:rPr lang="en-US" b="1" cap="small" dirty="0" smtClean="0"/>
              <a:t>uty proper</a:t>
            </a:r>
            <a:endParaRPr lang="en-US" b="1" cap="small" dirty="0"/>
          </a:p>
        </p:txBody>
      </p:sp>
    </p:spTree>
    <p:extLst>
      <p:ext uri="{BB962C8B-B14F-4D97-AF65-F5344CB8AC3E}">
        <p14:creationId xmlns:p14="http://schemas.microsoft.com/office/powerpoint/2010/main" val="26533774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Picture 411" descr="000024217_1_RawlspeqOKbyn.jpg"/>
          <p:cNvPicPr>
            <a:picLocks noChangeAspect="1"/>
          </p:cNvPicPr>
          <p:nvPr/>
        </p:nvPicPr>
        <p:blipFill>
          <a:blip r:embed="rId2" cstate="print">
            <a:alphaModFix amt="24000"/>
            <a:extLst>
              <a:ext uri="{28A0092B-C50C-407E-A947-70E740481C1C}">
                <a14:useLocalDpi xmlns:a14="http://schemas.microsoft.com/office/drawing/2010/main" val="0"/>
              </a:ext>
            </a:extLst>
          </a:blip>
          <a:stretch>
            <a:fillRect/>
          </a:stretch>
        </p:blipFill>
        <p:spPr>
          <a:xfrm>
            <a:off x="-122481" y="355941"/>
            <a:ext cx="8083795" cy="8083795"/>
          </a:xfrm>
          <a:prstGeom prst="rect">
            <a:avLst/>
          </a:prstGeom>
        </p:spPr>
      </p:pic>
      <p:sp>
        <p:nvSpPr>
          <p:cNvPr id="6" name="Preparation 5"/>
          <p:cNvSpPr/>
          <p:nvPr/>
        </p:nvSpPr>
        <p:spPr>
          <a:xfrm>
            <a:off x="457200" y="551480"/>
            <a:ext cx="2549967" cy="817902"/>
          </a:xfrm>
          <a:prstGeom prst="flowChartPrepar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cap="small" dirty="0" smtClean="0">
                <a:solidFill>
                  <a:srgbClr val="0000FF"/>
                </a:solidFill>
              </a:rPr>
              <a:t>begin</a:t>
            </a:r>
          </a:p>
          <a:p>
            <a:pPr algn="ctr"/>
            <a:r>
              <a:rPr lang="en-US" dirty="0" smtClean="0"/>
              <a:t>Describe the case in detail</a:t>
            </a:r>
            <a:endParaRPr lang="en-US" dirty="0"/>
          </a:p>
        </p:txBody>
      </p:sp>
      <p:sp>
        <p:nvSpPr>
          <p:cNvPr id="7" name="Decision 6"/>
          <p:cNvSpPr/>
          <p:nvPr/>
        </p:nvSpPr>
        <p:spPr>
          <a:xfrm>
            <a:off x="3771781" y="420020"/>
            <a:ext cx="3685169" cy="1080817"/>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Does it illicit strong moral intuitions?</a:t>
            </a:r>
            <a:endParaRPr lang="en-US" dirty="0"/>
          </a:p>
        </p:txBody>
      </p:sp>
      <p:sp>
        <p:nvSpPr>
          <p:cNvPr id="8" name="Rectangle 7"/>
          <p:cNvSpPr/>
          <p:nvPr/>
        </p:nvSpPr>
        <p:spPr>
          <a:xfrm>
            <a:off x="508530" y="1500837"/>
            <a:ext cx="3952240" cy="11647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Make a list of any extraneous factors (distorting biases, background moral theories, etc.) that may be responsible for these intuitions</a:t>
            </a:r>
            <a:endParaRPr lang="en-US" dirty="0"/>
          </a:p>
        </p:txBody>
      </p:sp>
      <p:sp>
        <p:nvSpPr>
          <p:cNvPr id="10" name="Decision 9"/>
          <p:cNvSpPr/>
          <p:nvPr/>
        </p:nvSpPr>
        <p:spPr>
          <a:xfrm>
            <a:off x="5398477" y="2344108"/>
            <a:ext cx="3763151" cy="1260366"/>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Is it similar to more clear-cut cases?</a:t>
            </a:r>
            <a:endParaRPr lang="en-US" dirty="0"/>
          </a:p>
        </p:txBody>
      </p:sp>
      <p:sp>
        <p:nvSpPr>
          <p:cNvPr id="11" name="Rectangle 10"/>
          <p:cNvSpPr/>
          <p:nvPr/>
        </p:nvSpPr>
        <p:spPr>
          <a:xfrm>
            <a:off x="2650625" y="3135135"/>
            <a:ext cx="2751135" cy="12923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Expand list of extraneous factors and isolate any morally relevant features shared by these cases</a:t>
            </a:r>
            <a:endParaRPr lang="en-US" dirty="0"/>
          </a:p>
        </p:txBody>
      </p:sp>
      <p:sp>
        <p:nvSpPr>
          <p:cNvPr id="12" name="Rectangle 11"/>
          <p:cNvSpPr/>
          <p:nvPr/>
        </p:nvSpPr>
        <p:spPr>
          <a:xfrm>
            <a:off x="5654541" y="4327452"/>
            <a:ext cx="3251025" cy="10573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Build or refine a theory that best explains this data and discard any extraneous factors that conflict with it</a:t>
            </a:r>
            <a:endParaRPr lang="en-US" dirty="0"/>
          </a:p>
        </p:txBody>
      </p:sp>
      <p:sp>
        <p:nvSpPr>
          <p:cNvPr id="13" name="Decision 12"/>
          <p:cNvSpPr/>
          <p:nvPr/>
        </p:nvSpPr>
        <p:spPr>
          <a:xfrm>
            <a:off x="5730040" y="5805837"/>
            <a:ext cx="3100026" cy="961544"/>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Is the theory stable?</a:t>
            </a:r>
            <a:endParaRPr lang="en-US" dirty="0"/>
          </a:p>
        </p:txBody>
      </p:sp>
      <p:sp>
        <p:nvSpPr>
          <p:cNvPr id="15" name="Rounded Rectangle 14"/>
          <p:cNvSpPr/>
          <p:nvPr/>
        </p:nvSpPr>
        <p:spPr>
          <a:xfrm>
            <a:off x="345230" y="5832329"/>
            <a:ext cx="3008090" cy="9114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cap="small" dirty="0" smtClean="0">
                <a:solidFill>
                  <a:srgbClr val="0000FF"/>
                </a:solidFill>
              </a:rPr>
              <a:t>reflective equilibrium</a:t>
            </a:r>
            <a:r>
              <a:rPr lang="en-US" dirty="0" smtClean="0"/>
              <a:t> </a:t>
            </a:r>
          </a:p>
          <a:p>
            <a:pPr algn="ctr"/>
            <a:r>
              <a:rPr lang="en-US" dirty="0" smtClean="0"/>
              <a:t>Considered moral judgements and principles</a:t>
            </a:r>
            <a:endParaRPr lang="en-US" dirty="0"/>
          </a:p>
        </p:txBody>
      </p:sp>
      <p:cxnSp>
        <p:nvCxnSpPr>
          <p:cNvPr id="17" name="Straight Arrow Connector 16"/>
          <p:cNvCxnSpPr>
            <a:stCxn id="6" idx="3"/>
            <a:endCxn id="7" idx="1"/>
          </p:cNvCxnSpPr>
          <p:nvPr/>
        </p:nvCxnSpPr>
        <p:spPr>
          <a:xfrm flipV="1">
            <a:off x="3007167" y="960429"/>
            <a:ext cx="764614"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7" idx="2"/>
            <a:endCxn id="8" idx="3"/>
          </p:cNvCxnSpPr>
          <p:nvPr/>
        </p:nvCxnSpPr>
        <p:spPr>
          <a:xfrm rot="5400000">
            <a:off x="4746375" y="1215232"/>
            <a:ext cx="582387" cy="115359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1060935" y="4467167"/>
            <a:ext cx="1589690" cy="11476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Test predictions against other cases</a:t>
            </a:r>
          </a:p>
        </p:txBody>
      </p:sp>
      <p:cxnSp>
        <p:nvCxnSpPr>
          <p:cNvPr id="93" name="Elbow Connector 92"/>
          <p:cNvCxnSpPr>
            <a:stCxn id="91" idx="1"/>
            <a:endCxn id="6" idx="1"/>
          </p:cNvCxnSpPr>
          <p:nvPr/>
        </p:nvCxnSpPr>
        <p:spPr>
          <a:xfrm rot="10800000">
            <a:off x="457201" y="960431"/>
            <a:ext cx="603735" cy="4080584"/>
          </a:xfrm>
          <a:prstGeom prst="bentConnector3">
            <a:avLst>
              <a:gd name="adj1" fmla="val 137864"/>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a:stCxn id="10" idx="2"/>
            <a:endCxn id="12" idx="0"/>
          </p:cNvCxnSpPr>
          <p:nvPr/>
        </p:nvCxnSpPr>
        <p:spPr>
          <a:xfrm>
            <a:off x="7280053" y="3604474"/>
            <a:ext cx="1" cy="722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6" name="Straight Arrow Connector 175"/>
          <p:cNvCxnSpPr>
            <a:stCxn id="12" idx="2"/>
            <a:endCxn id="13" idx="0"/>
          </p:cNvCxnSpPr>
          <p:nvPr/>
        </p:nvCxnSpPr>
        <p:spPr>
          <a:xfrm flipH="1">
            <a:off x="7280053" y="5384764"/>
            <a:ext cx="1" cy="4210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1" name="Straight Arrow Connector 220"/>
          <p:cNvCxnSpPr>
            <a:stCxn id="13" idx="1"/>
            <a:endCxn id="15" idx="3"/>
          </p:cNvCxnSpPr>
          <p:nvPr/>
        </p:nvCxnSpPr>
        <p:spPr>
          <a:xfrm flipH="1">
            <a:off x="3353320" y="6286609"/>
            <a:ext cx="2376720" cy="14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5" name="Preparation 264"/>
          <p:cNvSpPr/>
          <p:nvPr/>
        </p:nvSpPr>
        <p:spPr>
          <a:xfrm>
            <a:off x="6946246" y="3928557"/>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No</a:t>
            </a:r>
            <a:endParaRPr lang="en-US" sz="1050" dirty="0"/>
          </a:p>
        </p:txBody>
      </p:sp>
      <p:cxnSp>
        <p:nvCxnSpPr>
          <p:cNvPr id="275" name="Elbow Connector 274"/>
          <p:cNvCxnSpPr>
            <a:stCxn id="11" idx="2"/>
            <a:endCxn id="12" idx="1"/>
          </p:cNvCxnSpPr>
          <p:nvPr/>
        </p:nvCxnSpPr>
        <p:spPr>
          <a:xfrm rot="16200000" flipH="1">
            <a:off x="4626044" y="3827611"/>
            <a:ext cx="428646" cy="162834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42" name="Preparation 341"/>
          <p:cNvSpPr/>
          <p:nvPr/>
        </p:nvSpPr>
        <p:spPr>
          <a:xfrm>
            <a:off x="4741157" y="2003056"/>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Yes</a:t>
            </a:r>
            <a:endParaRPr lang="en-US" sz="1050" dirty="0"/>
          </a:p>
        </p:txBody>
      </p:sp>
      <p:sp>
        <p:nvSpPr>
          <p:cNvPr id="384" name="Preparation 383"/>
          <p:cNvSpPr/>
          <p:nvPr/>
        </p:nvSpPr>
        <p:spPr>
          <a:xfrm>
            <a:off x="3743076" y="6207886"/>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Yes</a:t>
            </a:r>
            <a:endParaRPr lang="en-US" sz="1050" dirty="0"/>
          </a:p>
        </p:txBody>
      </p:sp>
      <p:cxnSp>
        <p:nvCxnSpPr>
          <p:cNvPr id="400" name="Elbow Connector 399"/>
          <p:cNvCxnSpPr>
            <a:stCxn id="7" idx="2"/>
            <a:endCxn id="10" idx="0"/>
          </p:cNvCxnSpPr>
          <p:nvPr/>
        </p:nvCxnSpPr>
        <p:spPr>
          <a:xfrm rot="16200000" flipH="1">
            <a:off x="6025574" y="1089628"/>
            <a:ext cx="843271" cy="1665687"/>
          </a:xfrm>
          <a:prstGeom prst="bentConnector3">
            <a:avLst>
              <a:gd name="adj1" fmla="val 69001"/>
            </a:avLst>
          </a:prstGeom>
          <a:ln>
            <a:tailEnd type="arrow"/>
          </a:ln>
        </p:spPr>
        <p:style>
          <a:lnRef idx="2">
            <a:schemeClr val="accent1"/>
          </a:lnRef>
          <a:fillRef idx="0">
            <a:schemeClr val="accent1"/>
          </a:fillRef>
          <a:effectRef idx="1">
            <a:schemeClr val="accent1"/>
          </a:effectRef>
          <a:fontRef idx="minor">
            <a:schemeClr val="tx1"/>
          </a:fontRef>
        </p:style>
      </p:cxnSp>
      <p:sp>
        <p:nvSpPr>
          <p:cNvPr id="365" name="Preparation 364"/>
          <p:cNvSpPr/>
          <p:nvPr/>
        </p:nvSpPr>
        <p:spPr>
          <a:xfrm>
            <a:off x="6033149" y="2003056"/>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No</a:t>
            </a:r>
            <a:endParaRPr lang="en-US" sz="1050" dirty="0"/>
          </a:p>
        </p:txBody>
      </p:sp>
      <p:cxnSp>
        <p:nvCxnSpPr>
          <p:cNvPr id="410" name="Elbow Connector 409"/>
          <p:cNvCxnSpPr>
            <a:stCxn id="8" idx="2"/>
            <a:endCxn id="10" idx="1"/>
          </p:cNvCxnSpPr>
          <p:nvPr/>
        </p:nvCxnSpPr>
        <p:spPr>
          <a:xfrm rot="16200000" flipH="1">
            <a:off x="3787223" y="1363037"/>
            <a:ext cx="308680" cy="291382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13" name="TextBox 412"/>
          <p:cNvSpPr txBox="1"/>
          <p:nvPr/>
        </p:nvSpPr>
        <p:spPr>
          <a:xfrm>
            <a:off x="6932111" y="1172059"/>
            <a:ext cx="2223681" cy="830997"/>
          </a:xfrm>
          <a:prstGeom prst="rect">
            <a:avLst/>
          </a:prstGeom>
          <a:noFill/>
        </p:spPr>
        <p:txBody>
          <a:bodyPr wrap="square" rtlCol="0">
            <a:spAutoFit/>
          </a:bodyPr>
          <a:lstStyle/>
          <a:p>
            <a:pPr algn="ctr"/>
            <a:r>
              <a:rPr lang="en-US" sz="2400" b="1" cap="small" dirty="0" smtClean="0">
                <a:solidFill>
                  <a:srgbClr val="0000FF"/>
                </a:solidFill>
              </a:rPr>
              <a:t>INTUITIVE APPROACH</a:t>
            </a:r>
            <a:endParaRPr lang="en-US" sz="2400" b="1" cap="small" dirty="0">
              <a:solidFill>
                <a:srgbClr val="0000FF"/>
              </a:solidFill>
            </a:endParaRPr>
          </a:p>
        </p:txBody>
      </p:sp>
      <p:cxnSp>
        <p:nvCxnSpPr>
          <p:cNvPr id="429" name="Elbow Connector 428"/>
          <p:cNvCxnSpPr>
            <a:endCxn id="91" idx="3"/>
          </p:cNvCxnSpPr>
          <p:nvPr/>
        </p:nvCxnSpPr>
        <p:spPr>
          <a:xfrm rot="10800000">
            <a:off x="2650626" y="5041015"/>
            <a:ext cx="3331941" cy="1245594"/>
          </a:xfrm>
          <a:prstGeom prst="bentConnector3">
            <a:avLst>
              <a:gd name="adj1" fmla="val 40009"/>
            </a:avLst>
          </a:prstGeom>
          <a:ln>
            <a:tailEnd type="arrow"/>
          </a:ln>
        </p:spPr>
        <p:style>
          <a:lnRef idx="2">
            <a:schemeClr val="accent1"/>
          </a:lnRef>
          <a:fillRef idx="0">
            <a:schemeClr val="accent1"/>
          </a:fillRef>
          <a:effectRef idx="1">
            <a:schemeClr val="accent1"/>
          </a:effectRef>
          <a:fontRef idx="minor">
            <a:schemeClr val="tx1"/>
          </a:fontRef>
        </p:style>
      </p:cxnSp>
      <p:sp>
        <p:nvSpPr>
          <p:cNvPr id="435" name="Preparation 434"/>
          <p:cNvSpPr/>
          <p:nvPr/>
        </p:nvSpPr>
        <p:spPr>
          <a:xfrm>
            <a:off x="4315560" y="5614862"/>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No</a:t>
            </a:r>
            <a:endParaRPr lang="en-US" sz="1050" dirty="0"/>
          </a:p>
        </p:txBody>
      </p:sp>
      <p:cxnSp>
        <p:nvCxnSpPr>
          <p:cNvPr id="57" name="Elbow Connector 56"/>
          <p:cNvCxnSpPr>
            <a:stCxn id="10" idx="2"/>
            <a:endCxn id="11" idx="3"/>
          </p:cNvCxnSpPr>
          <p:nvPr/>
        </p:nvCxnSpPr>
        <p:spPr>
          <a:xfrm rot="5400000">
            <a:off x="6252495" y="2753740"/>
            <a:ext cx="176825" cy="187829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77" name="Preparation 76"/>
          <p:cNvSpPr/>
          <p:nvPr/>
        </p:nvSpPr>
        <p:spPr>
          <a:xfrm>
            <a:off x="5982564" y="3701131"/>
            <a:ext cx="660604" cy="160335"/>
          </a:xfrm>
          <a:prstGeom prst="flowChartPreparation">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Yes</a:t>
            </a:r>
            <a:endParaRPr lang="en-US" sz="1050" dirty="0"/>
          </a:p>
        </p:txBody>
      </p:sp>
    </p:spTree>
    <p:extLst>
      <p:ext uri="{BB962C8B-B14F-4D97-AF65-F5344CB8AC3E}">
        <p14:creationId xmlns:p14="http://schemas.microsoft.com/office/powerpoint/2010/main" val="3685179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7-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9508"/>
            <a:ext cx="9144000" cy="4823534"/>
          </a:xfrm>
          <a:prstGeom prst="rect">
            <a:avLst/>
          </a:prstGeom>
        </p:spPr>
      </p:pic>
    </p:spTree>
    <p:extLst>
      <p:ext uri="{BB962C8B-B14F-4D97-AF65-F5344CB8AC3E}">
        <p14:creationId xmlns:p14="http://schemas.microsoft.com/office/powerpoint/2010/main" val="910016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0298080_1826261707465447_863924111720579072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3882"/>
            <a:ext cx="9144000" cy="3083649"/>
          </a:xfrm>
          <a:prstGeom prst="rect">
            <a:avLst/>
          </a:prstGeom>
        </p:spPr>
      </p:pic>
      <p:pic>
        <p:nvPicPr>
          <p:cNvPr id="5" name="Picture 4" descr="40298080_1826261707465447_8639241117205790720_n.jpg"/>
          <p:cNvPicPr>
            <a:picLocks noChangeAspect="1"/>
          </p:cNvPicPr>
          <p:nvPr/>
        </p:nvPicPr>
        <p:blipFill rotWithShape="1">
          <a:blip r:embed="rId3">
            <a:extLst>
              <a:ext uri="{28A0092B-C50C-407E-A947-70E740481C1C}">
                <a14:useLocalDpi xmlns:a14="http://schemas.microsoft.com/office/drawing/2010/main" val="0"/>
              </a:ext>
            </a:extLst>
          </a:blip>
          <a:srcRect l="83789" t="38282" b="29683"/>
          <a:stretch/>
        </p:blipFill>
        <p:spPr>
          <a:xfrm>
            <a:off x="3143058" y="1918585"/>
            <a:ext cx="5873941" cy="3914341"/>
          </a:xfrm>
          <a:prstGeom prst="rect">
            <a:avLst/>
          </a:prstGeom>
        </p:spPr>
      </p:pic>
    </p:spTree>
    <p:extLst>
      <p:ext uri="{BB962C8B-B14F-4D97-AF65-F5344CB8AC3E}">
        <p14:creationId xmlns:p14="http://schemas.microsoft.com/office/powerpoint/2010/main" val="2282111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CONSEQUENTIALISM</a:t>
            </a:r>
            <a:endParaRPr lang="en-US" dirty="0"/>
          </a:p>
        </p:txBody>
      </p:sp>
      <p:sp>
        <p:nvSpPr>
          <p:cNvPr id="3" name="Content Placeholder 2"/>
          <p:cNvSpPr>
            <a:spLocks noGrp="1"/>
          </p:cNvSpPr>
          <p:nvPr>
            <p:ph idx="1"/>
          </p:nvPr>
        </p:nvSpPr>
        <p:spPr/>
        <p:txBody>
          <a:bodyPr>
            <a:normAutofit/>
          </a:bodyPr>
          <a:lstStyle/>
          <a:p>
            <a:r>
              <a:rPr lang="en-US" b="1" dirty="0">
                <a:solidFill>
                  <a:srgbClr val="0000FF"/>
                </a:solidFill>
              </a:rPr>
              <a:t>Consequentialists</a:t>
            </a:r>
            <a:r>
              <a:rPr lang="en-US" dirty="0" smtClean="0"/>
              <a:t> hold that the </a:t>
            </a:r>
            <a:r>
              <a:rPr lang="en-US" b="1" dirty="0" smtClean="0"/>
              <a:t>normative status </a:t>
            </a:r>
            <a:r>
              <a:rPr lang="en-US" dirty="0" smtClean="0"/>
              <a:t>of an action—whether it is</a:t>
            </a:r>
            <a:r>
              <a:rPr lang="en-US" b="1" dirty="0" smtClean="0"/>
              <a:t> right </a:t>
            </a:r>
            <a:r>
              <a:rPr lang="en-US" dirty="0" smtClean="0"/>
              <a:t>or </a:t>
            </a:r>
            <a:r>
              <a:rPr lang="en-US" b="1" dirty="0" smtClean="0"/>
              <a:t>wrong</a:t>
            </a:r>
            <a:r>
              <a:rPr lang="en-US" dirty="0" smtClean="0"/>
              <a:t>—is always a function of its </a:t>
            </a:r>
            <a:r>
              <a:rPr lang="en-US" b="1" dirty="0" smtClean="0"/>
              <a:t>consequences</a:t>
            </a:r>
            <a:r>
              <a:rPr lang="en-US" dirty="0" smtClean="0"/>
              <a:t>, e.g., whether it will produce more </a:t>
            </a:r>
            <a:r>
              <a:rPr lang="en-US" b="1" dirty="0" smtClean="0"/>
              <a:t>good</a:t>
            </a:r>
            <a:r>
              <a:rPr lang="en-US" dirty="0" smtClean="0"/>
              <a:t> than</a:t>
            </a:r>
            <a:r>
              <a:rPr lang="en-US" b="1" dirty="0" smtClean="0"/>
              <a:t> bad</a:t>
            </a:r>
            <a:r>
              <a:rPr lang="en-US" dirty="0" smtClean="0"/>
              <a:t>.</a:t>
            </a:r>
          </a:p>
          <a:p>
            <a:endParaRPr lang="en-US" dirty="0" smtClean="0"/>
          </a:p>
          <a:p>
            <a:r>
              <a:rPr lang="en-US" dirty="0" smtClean="0"/>
              <a:t>They take stands on two important questions (a </a:t>
            </a:r>
            <a:r>
              <a:rPr lang="en-US" b="1" dirty="0" smtClean="0"/>
              <a:t>question of value </a:t>
            </a:r>
            <a:r>
              <a:rPr lang="en-US" dirty="0" smtClean="0"/>
              <a:t>and a </a:t>
            </a:r>
            <a:r>
              <a:rPr lang="en-US" b="1" dirty="0" smtClean="0"/>
              <a:t>question of obligation</a:t>
            </a:r>
            <a:r>
              <a:rPr lang="en-US" dirty="0" smtClean="0"/>
              <a:t>):</a:t>
            </a:r>
          </a:p>
          <a:p>
            <a:pPr marL="731520" lvl="1" indent="-457200">
              <a:buFont typeface="+mj-lt"/>
              <a:buAutoNum type="arabicPeriod"/>
            </a:pPr>
            <a:r>
              <a:rPr lang="en-US" sz="2400" dirty="0" smtClean="0"/>
              <a:t>Which kinds of things are </a:t>
            </a:r>
            <a:r>
              <a:rPr lang="en-US" sz="2400" b="1" dirty="0">
                <a:solidFill>
                  <a:srgbClr val="0000FF"/>
                </a:solidFill>
              </a:rPr>
              <a:t>intrinsically valuable</a:t>
            </a:r>
            <a:r>
              <a:rPr lang="en-US" sz="2400" dirty="0" smtClean="0"/>
              <a:t>?</a:t>
            </a:r>
          </a:p>
          <a:p>
            <a:pPr marL="731520" lvl="1" indent="-457200">
              <a:buFont typeface="+mj-lt"/>
              <a:buAutoNum type="arabicPeriod"/>
            </a:pPr>
            <a:r>
              <a:rPr lang="en-US" sz="2400" dirty="0" smtClean="0"/>
              <a:t>What </a:t>
            </a:r>
            <a:r>
              <a:rPr lang="en-US" sz="2400" dirty="0"/>
              <a:t>makes</a:t>
            </a:r>
            <a:r>
              <a:rPr lang="en-US" sz="2400" dirty="0" smtClean="0"/>
              <a:t> an action </a:t>
            </a:r>
            <a:r>
              <a:rPr lang="en-US" sz="2400" b="1" dirty="0" smtClean="0">
                <a:solidFill>
                  <a:srgbClr val="0000FF"/>
                </a:solidFill>
              </a:rPr>
              <a:t>right</a:t>
            </a:r>
            <a:r>
              <a:rPr lang="en-US" sz="2400" dirty="0"/>
              <a:t> </a:t>
            </a:r>
            <a:r>
              <a:rPr lang="en-US" sz="2400" dirty="0" smtClean="0"/>
              <a:t>(or </a:t>
            </a:r>
            <a:r>
              <a:rPr lang="en-US" sz="2400" b="1" dirty="0">
                <a:solidFill>
                  <a:srgbClr val="0000FF"/>
                </a:solidFill>
              </a:rPr>
              <a:t>wrong</a:t>
            </a:r>
            <a:r>
              <a:rPr lang="en-US" sz="2400" dirty="0" smtClean="0"/>
              <a:t>)?</a:t>
            </a:r>
          </a:p>
        </p:txBody>
      </p:sp>
    </p:spTree>
    <p:extLst>
      <p:ext uri="{BB962C8B-B14F-4D97-AF65-F5344CB8AC3E}">
        <p14:creationId xmlns:p14="http://schemas.microsoft.com/office/powerpoint/2010/main" val="40445989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(question 2)</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924564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CLASSICAL ACT UTILITARIANISM</a:t>
            </a:r>
            <a:endParaRPr lang="en-US" dirty="0"/>
          </a:p>
        </p:txBody>
      </p:sp>
      <p:sp>
        <p:nvSpPr>
          <p:cNvPr id="3" name="Content Placeholder 2"/>
          <p:cNvSpPr>
            <a:spLocks noGrp="1"/>
          </p:cNvSpPr>
          <p:nvPr>
            <p:ph idx="1"/>
          </p:nvPr>
        </p:nvSpPr>
        <p:spPr>
          <a:xfrm>
            <a:off x="457198" y="1600200"/>
            <a:ext cx="6445625" cy="4876800"/>
          </a:xfrm>
        </p:spPr>
        <p:txBody>
          <a:bodyPr>
            <a:normAutofit/>
          </a:bodyPr>
          <a:lstStyle/>
          <a:p>
            <a:r>
              <a:rPr lang="en-US" dirty="0" smtClean="0"/>
              <a:t>The only intrinsic good is </a:t>
            </a:r>
            <a:r>
              <a:rPr lang="en-US" b="1" dirty="0" smtClean="0"/>
              <a:t>happiness</a:t>
            </a:r>
            <a:r>
              <a:rPr lang="en-US" dirty="0" smtClean="0"/>
              <a:t>. </a:t>
            </a:r>
          </a:p>
          <a:p>
            <a:r>
              <a:rPr lang="en-US" dirty="0" smtClean="0"/>
              <a:t>If anything else is good, that is only because it is </a:t>
            </a:r>
            <a:r>
              <a:rPr lang="en-US" b="1" dirty="0" smtClean="0"/>
              <a:t>instrumental</a:t>
            </a:r>
            <a:r>
              <a:rPr lang="en-US" dirty="0" smtClean="0"/>
              <a:t> to bringing about happiness. </a:t>
            </a:r>
          </a:p>
          <a:p>
            <a:r>
              <a:rPr lang="en-US" dirty="0" smtClean="0"/>
              <a:t>An action is </a:t>
            </a:r>
            <a:r>
              <a:rPr lang="en-US" b="1" dirty="0" smtClean="0"/>
              <a:t>right</a:t>
            </a:r>
            <a:r>
              <a:rPr lang="en-US" dirty="0" smtClean="0"/>
              <a:t> if and only if (and because) it </a:t>
            </a:r>
            <a:r>
              <a:rPr lang="en-US" b="1" dirty="0" smtClean="0"/>
              <a:t>maximizes happiness</a:t>
            </a:r>
            <a:r>
              <a:rPr lang="en-US" dirty="0" smtClean="0"/>
              <a:t>.</a:t>
            </a:r>
          </a:p>
          <a:p>
            <a:pPr lvl="1">
              <a:buFontTx/>
              <a:buChar char="-"/>
            </a:pPr>
            <a:r>
              <a:rPr lang="mr-IN" dirty="0" smtClean="0"/>
              <a:t>…</a:t>
            </a:r>
            <a:r>
              <a:rPr lang="en-US" dirty="0" smtClean="0"/>
              <a:t>or </a:t>
            </a:r>
            <a:r>
              <a:rPr lang="en-US" dirty="0"/>
              <a:t>is </a:t>
            </a:r>
            <a:r>
              <a:rPr lang="en-US" b="1" dirty="0"/>
              <a:t>reasonably expected </a:t>
            </a:r>
            <a:r>
              <a:rPr lang="en-US" dirty="0"/>
              <a:t>to maximize </a:t>
            </a:r>
            <a:r>
              <a:rPr lang="en-US" dirty="0" smtClean="0"/>
              <a:t>it.</a:t>
            </a:r>
          </a:p>
          <a:p>
            <a:pPr lvl="1">
              <a:buFontTx/>
              <a:buChar char="-"/>
            </a:pPr>
            <a:r>
              <a:rPr lang="mr-IN" dirty="0" smtClean="0"/>
              <a:t>…</a:t>
            </a:r>
            <a:r>
              <a:rPr lang="en-US" dirty="0" smtClean="0"/>
              <a:t>or </a:t>
            </a:r>
            <a:r>
              <a:rPr lang="en-US" b="1" dirty="0"/>
              <a:t>tends </a:t>
            </a:r>
            <a:r>
              <a:rPr lang="en-US" dirty="0"/>
              <a:t>to promote the greatest </a:t>
            </a:r>
            <a:r>
              <a:rPr lang="en-US" dirty="0" smtClean="0"/>
              <a:t>happiness.</a:t>
            </a:r>
          </a:p>
          <a:p>
            <a:pPr lvl="1">
              <a:buFontTx/>
              <a:buChar char="-"/>
            </a:pPr>
            <a:r>
              <a:rPr lang="mr-IN" dirty="0" smtClean="0"/>
              <a:t>…</a:t>
            </a:r>
            <a:r>
              <a:rPr lang="en-US" dirty="0" smtClean="0"/>
              <a:t>or something along those lines.</a:t>
            </a:r>
            <a:endParaRPr lang="en-US" dirty="0"/>
          </a:p>
          <a:p>
            <a:pPr lvl="1">
              <a:buFontTx/>
              <a:buChar char="-"/>
            </a:pPr>
            <a:endParaRPr lang="en-US" dirty="0" smtClean="0"/>
          </a:p>
          <a:p>
            <a:pPr>
              <a:buFontTx/>
              <a:buChar char="-"/>
            </a:pPr>
            <a:endParaRPr lang="en-US" dirty="0" smtClean="0"/>
          </a:p>
        </p:txBody>
      </p:sp>
      <p:pic>
        <p:nvPicPr>
          <p:cNvPr id="4" name="Picture 3" descr="1200px-John_Stuart_Mill_by_London_Stereoscopic_Company,_c1870.jpg"/>
          <p:cNvPicPr>
            <a:picLocks noChangeAspect="1"/>
          </p:cNvPicPr>
          <p:nvPr/>
        </p:nvPicPr>
        <p:blipFill rotWithShape="1">
          <a:blip r:embed="rId3">
            <a:extLst>
              <a:ext uri="{28A0092B-C50C-407E-A947-70E740481C1C}">
                <a14:useLocalDpi xmlns:a14="http://schemas.microsoft.com/office/drawing/2010/main" val="0"/>
              </a:ext>
            </a:extLst>
          </a:blip>
          <a:srcRect r="6729"/>
          <a:stretch/>
        </p:blipFill>
        <p:spPr>
          <a:xfrm>
            <a:off x="7022154" y="1600200"/>
            <a:ext cx="1918645" cy="2583329"/>
          </a:xfrm>
          <a:prstGeom prst="rect">
            <a:avLst/>
          </a:prstGeom>
        </p:spPr>
      </p:pic>
      <p:sp>
        <p:nvSpPr>
          <p:cNvPr id="5" name="TextBox 4"/>
          <p:cNvSpPr txBox="1"/>
          <p:nvPr/>
        </p:nvSpPr>
        <p:spPr>
          <a:xfrm>
            <a:off x="7022154" y="4183529"/>
            <a:ext cx="1918646" cy="369332"/>
          </a:xfrm>
          <a:prstGeom prst="rect">
            <a:avLst/>
          </a:prstGeom>
          <a:noFill/>
        </p:spPr>
        <p:txBody>
          <a:bodyPr wrap="square" rtlCol="0">
            <a:spAutoFit/>
          </a:bodyPr>
          <a:lstStyle/>
          <a:p>
            <a:pPr algn="ctr"/>
            <a:r>
              <a:rPr lang="en-US" dirty="0" smtClean="0"/>
              <a:t>John Stuart Mill</a:t>
            </a:r>
            <a:endParaRPr lang="en-US" dirty="0"/>
          </a:p>
        </p:txBody>
      </p:sp>
    </p:spTree>
    <p:extLst>
      <p:ext uri="{BB962C8B-B14F-4D97-AF65-F5344CB8AC3E}">
        <p14:creationId xmlns:p14="http://schemas.microsoft.com/office/powerpoint/2010/main" val="1500082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24243</TotalTime>
  <Words>2066</Words>
  <Application>Microsoft Macintosh PowerPoint</Application>
  <PresentationFormat>On-screen Show (4:3)</PresentationFormat>
  <Paragraphs>193</Paragraphs>
  <Slides>36</Slides>
  <Notes>24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Clarity</vt:lpstr>
      <vt:lpstr>Normative ethics: a crash course</vt:lpstr>
      <vt:lpstr>THEORY BUILDING</vt:lpstr>
      <vt:lpstr>THEORETICAL APPROACH</vt:lpstr>
      <vt:lpstr>PowerPoint Presentation</vt:lpstr>
      <vt:lpstr>PowerPoint Presentation</vt:lpstr>
      <vt:lpstr>PowerPoint Presentation</vt:lpstr>
      <vt:lpstr>CONSEQUENTIALISM</vt:lpstr>
      <vt:lpstr>QUIZ (question 2)</vt:lpstr>
      <vt:lpstr>CLASSICAL ACT UTILITARIANISM</vt:lpstr>
      <vt:lpstr>PowerPoint Presentation</vt:lpstr>
      <vt:lpstr>PowerPoint Presentation</vt:lpstr>
      <vt:lpstr>UNGRADED POLL (question 3)</vt:lpstr>
      <vt:lpstr>PowerPoint Presentation</vt:lpstr>
      <vt:lpstr>PowerPoint Presentation</vt:lpstr>
      <vt:lpstr>PowerPoint Presentation</vt:lpstr>
      <vt:lpstr>THE EXPERIENCE MACHINE</vt:lpstr>
      <vt:lpstr>THE EXPERIENCE MACHINE</vt:lpstr>
      <vt:lpstr>VALUE PLURALISM—WHAT THEN?</vt:lpstr>
      <vt:lpstr>DEONTOLOGY</vt:lpstr>
      <vt:lpstr>THE CATEGORICAL IMPERATIVE</vt:lpstr>
      <vt:lpstr>THE PRINCIPLE OF UNIVERSALIZABILITY</vt:lpstr>
      <vt:lpstr>THE PRINCIPLE OF UNIVERSALIZABILITY</vt:lpstr>
      <vt:lpstr>THE PRINCIPLE OF UNIVERSALIZABILITY</vt:lpstr>
      <vt:lpstr>THE PRINCIPLE OF UNIVERSALIZABILITY</vt:lpstr>
      <vt:lpstr>THE PRINCIPLE OF UNIVERSALIZABILITY</vt:lpstr>
      <vt:lpstr>THE PRINCIPLE OF UNIVERSALIZABILITY</vt:lpstr>
      <vt:lpstr>THE PRINCIPLE OF UNIVERSALIZABILITY</vt:lpstr>
      <vt:lpstr>THE PRINCIPLE OF UNIVERSALIZABILITY</vt:lpstr>
      <vt:lpstr>IMMORALITY AS IRRATIONALITY</vt:lpstr>
      <vt:lpstr>THE PRINCIPLE OF HUMANITY</vt:lpstr>
      <vt:lpstr>THE PRINCIPLE OF HUMANITY (?)</vt:lpstr>
      <vt:lpstr>THE PRINCIPLE OF HUMANITY (?)</vt:lpstr>
      <vt:lpstr>ROSS’S MIDDLE WAY</vt:lpstr>
      <vt:lpstr>ROSS’S MIDDLE WAY</vt:lpstr>
      <vt:lpstr>ROSS’S MIDDLE WAY</vt:lpstr>
      <vt:lpstr>ROSS’S MIDDLE WAY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815</cp:revision>
  <dcterms:created xsi:type="dcterms:W3CDTF">2016-04-06T08:49:02Z</dcterms:created>
  <dcterms:modified xsi:type="dcterms:W3CDTF">2019-10-11T16:39:27Z</dcterms:modified>
</cp:coreProperties>
</file>