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8"/>
  </p:notesMasterIdLst>
  <p:sldIdLst>
    <p:sldId id="572" r:id="rId2"/>
    <p:sldId id="602" r:id="rId3"/>
    <p:sldId id="603" r:id="rId4"/>
    <p:sldId id="577" r:id="rId5"/>
    <p:sldId id="584" r:id="rId6"/>
    <p:sldId id="588" r:id="rId7"/>
    <p:sldId id="597" r:id="rId8"/>
    <p:sldId id="598" r:id="rId9"/>
    <p:sldId id="599" r:id="rId10"/>
    <p:sldId id="600" r:id="rId11"/>
    <p:sldId id="601" r:id="rId12"/>
    <p:sldId id="578" r:id="rId13"/>
    <p:sldId id="579" r:id="rId14"/>
    <p:sldId id="580" r:id="rId15"/>
    <p:sldId id="581" r:id="rId16"/>
    <p:sldId id="58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A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92" autoAdjust="0"/>
    <p:restoredTop sz="72781" autoAdjust="0"/>
  </p:normalViewPr>
  <p:slideViewPr>
    <p:cSldViewPr snapToGrid="0" snapToObjects="1">
      <p:cViewPr>
        <p:scale>
          <a:sx n="72" d="100"/>
          <a:sy n="72" d="100"/>
        </p:scale>
        <p:origin x="-640"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864"/>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025C21-09F6-8747-A488-1AA892EEEB6D}" type="datetimeFigureOut">
              <a:rPr lang="en-US" smtClean="0"/>
              <a:t>10/13/19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50A182-F080-BA40-A1F2-AB9B5BAA0E59}" type="slidenum">
              <a:rPr lang="en-US" smtClean="0"/>
              <a:t>‹#›</a:t>
            </a:fld>
            <a:endParaRPr lang="en-US"/>
          </a:p>
        </p:txBody>
      </p:sp>
    </p:spTree>
    <p:extLst>
      <p:ext uri="{BB962C8B-B14F-4D97-AF65-F5344CB8AC3E}">
        <p14:creationId xmlns:p14="http://schemas.microsoft.com/office/powerpoint/2010/main" val="13564236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i="0" dirty="0" smtClean="0"/>
              <a:t>Tarkovsky:</a:t>
            </a:r>
            <a:r>
              <a:rPr lang="en-US" i="0" baseline="0" dirty="0" smtClean="0"/>
              <a:t> </a:t>
            </a:r>
            <a:r>
              <a:rPr lang="en-US" i="0" dirty="0" smtClean="0"/>
              <a:t>https://</a:t>
            </a:r>
            <a:r>
              <a:rPr lang="en-US" i="0" dirty="0" err="1" smtClean="0"/>
              <a:t>www.youtube.com</a:t>
            </a:r>
            <a:r>
              <a:rPr lang="en-US" i="0" dirty="0" smtClean="0"/>
              <a:t>/</a:t>
            </a:r>
            <a:r>
              <a:rPr lang="en-US" i="0" dirty="0" err="1" smtClean="0"/>
              <a:t>watch?v</a:t>
            </a:r>
            <a:r>
              <a:rPr lang="en-US" i="0" dirty="0" smtClean="0"/>
              <a:t>=mqrpfjXiR8Q</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i="0" dirty="0" smtClean="0"/>
              <a:t>Deep focus in </a:t>
            </a:r>
            <a:r>
              <a:rPr lang="en-US" i="1" dirty="0" smtClean="0"/>
              <a:t>Citizen</a:t>
            </a:r>
            <a:r>
              <a:rPr lang="en-US" i="1" baseline="0" dirty="0" smtClean="0"/>
              <a:t> Kane</a:t>
            </a:r>
            <a:r>
              <a:rPr lang="en-US" i="0" baseline="0" dirty="0" smtClean="0"/>
              <a:t>: https://</a:t>
            </a:r>
            <a:r>
              <a:rPr lang="en-US" i="0" baseline="0" dirty="0" err="1" smtClean="0"/>
              <a:t>www.youtube.com</a:t>
            </a:r>
            <a:r>
              <a:rPr lang="en-US" i="0" baseline="0" dirty="0" smtClean="0"/>
              <a:t>/</a:t>
            </a:r>
            <a:r>
              <a:rPr lang="en-US" i="0" baseline="0" dirty="0" err="1" smtClean="0"/>
              <a:t>watch?v</a:t>
            </a:r>
            <a:r>
              <a:rPr lang="en-US" i="0" baseline="0" dirty="0" smtClean="0"/>
              <a:t>=2LX27W51kB0</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i="0" baseline="0" dirty="0" smtClean="0"/>
              <a:t>Haneke on the long-take: https://</a:t>
            </a:r>
            <a:r>
              <a:rPr lang="en-US" i="0" baseline="0" dirty="0" err="1" smtClean="0"/>
              <a:t>www.youtube.com</a:t>
            </a:r>
            <a:r>
              <a:rPr lang="en-US" i="0" baseline="0" dirty="0" smtClean="0"/>
              <a:t>/</a:t>
            </a:r>
            <a:r>
              <a:rPr lang="en-US" i="0" baseline="0" dirty="0" err="1" smtClean="0"/>
              <a:t>watch?v</a:t>
            </a:r>
            <a:r>
              <a:rPr lang="en-US" i="0" baseline="0" dirty="0" smtClean="0"/>
              <a:t>=EPtWbkzXGe4</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i="0" baseline="0" dirty="0" smtClean="0"/>
              <a:t>Tarkovsky sequence shot: https://</a:t>
            </a:r>
            <a:r>
              <a:rPr lang="en-US" i="0" baseline="0" dirty="0" err="1" smtClean="0"/>
              <a:t>www.youtube.com</a:t>
            </a:r>
            <a:r>
              <a:rPr lang="en-US" i="0" baseline="0" dirty="0" smtClean="0"/>
              <a:t>/</a:t>
            </a:r>
            <a:r>
              <a:rPr lang="en-US" i="0" baseline="0" dirty="0" err="1" smtClean="0"/>
              <a:t>watch?v</a:t>
            </a:r>
            <a:r>
              <a:rPr lang="en-US" i="0" baseline="0" dirty="0" smtClean="0"/>
              <a:t>=3dA60D-j290</a:t>
            </a:r>
          </a:p>
        </p:txBody>
      </p:sp>
      <p:sp>
        <p:nvSpPr>
          <p:cNvPr id="4" name="Slide Number Placeholder 3"/>
          <p:cNvSpPr>
            <a:spLocks noGrp="1"/>
          </p:cNvSpPr>
          <p:nvPr>
            <p:ph type="sldNum" sz="quarter" idx="10"/>
          </p:nvPr>
        </p:nvSpPr>
        <p:spPr/>
        <p:txBody>
          <a:bodyPr/>
          <a:lstStyle/>
          <a:p>
            <a:fld id="{A750A182-F080-BA40-A1F2-AB9B5BAA0E59}" type="slidenum">
              <a:rPr lang="en-US" smtClean="0"/>
              <a:t>1</a:t>
            </a:fld>
            <a:endParaRPr lang="en-US"/>
          </a:p>
        </p:txBody>
      </p:sp>
    </p:spTree>
    <p:extLst>
      <p:ext uri="{BB962C8B-B14F-4D97-AF65-F5344CB8AC3E}">
        <p14:creationId xmlns:p14="http://schemas.microsoft.com/office/powerpoint/2010/main" val="1924964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Not</a:t>
            </a:r>
            <a:r>
              <a:rPr lang="en-US" baseline="0" dirty="0" smtClean="0"/>
              <a:t> a logically valid argument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Transition: Bazin seemed to think that films ought to be made in this style and that it followed from the nature of the medium. However, some of his arguments were distinctively normative in character.</a:t>
            </a:r>
            <a:endParaRPr lang="en-US" dirty="0" smtClean="0"/>
          </a:p>
        </p:txBody>
      </p:sp>
      <p:sp>
        <p:nvSpPr>
          <p:cNvPr id="4" name="Slide Number Placeholder 3"/>
          <p:cNvSpPr>
            <a:spLocks noGrp="1"/>
          </p:cNvSpPr>
          <p:nvPr>
            <p:ph type="sldNum" sz="quarter" idx="10"/>
          </p:nvPr>
        </p:nvSpPr>
        <p:spPr/>
        <p:txBody>
          <a:bodyPr/>
          <a:lstStyle/>
          <a:p>
            <a:fld id="{A750A182-F080-BA40-A1F2-AB9B5BAA0E59}" type="slidenum">
              <a:rPr lang="en-US" smtClean="0"/>
              <a:t>14</a:t>
            </a:fld>
            <a:endParaRPr lang="en-US"/>
          </a:p>
        </p:txBody>
      </p:sp>
    </p:spTree>
    <p:extLst>
      <p:ext uri="{BB962C8B-B14F-4D97-AF65-F5344CB8AC3E}">
        <p14:creationId xmlns:p14="http://schemas.microsoft.com/office/powerpoint/2010/main" val="3913451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Hennessey Venom GT</a:t>
            </a:r>
          </a:p>
          <a:p>
            <a:pPr marL="171450" indent="-171450">
              <a:buFont typeface="Arial"/>
              <a:buChar char="•"/>
            </a:pPr>
            <a:endParaRPr lang="en-US" dirty="0" smtClean="0"/>
          </a:p>
        </p:txBody>
      </p:sp>
      <p:sp>
        <p:nvSpPr>
          <p:cNvPr id="4" name="Slide Number Placeholder 3"/>
          <p:cNvSpPr>
            <a:spLocks noGrp="1"/>
          </p:cNvSpPr>
          <p:nvPr>
            <p:ph type="sldNum" sz="quarter" idx="10"/>
          </p:nvPr>
        </p:nvSpPr>
        <p:spPr/>
        <p:txBody>
          <a:bodyPr/>
          <a:lstStyle/>
          <a:p>
            <a:fld id="{A750A182-F080-BA40-A1F2-AB9B5BAA0E59}" type="slidenum">
              <a:rPr lang="en-US" smtClean="0"/>
              <a:t>15</a:t>
            </a:fld>
            <a:endParaRPr lang="en-US"/>
          </a:p>
        </p:txBody>
      </p:sp>
    </p:spTree>
    <p:extLst>
      <p:ext uri="{BB962C8B-B14F-4D97-AF65-F5344CB8AC3E}">
        <p14:creationId xmlns:p14="http://schemas.microsoft.com/office/powerpoint/2010/main" val="3864238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16</a:t>
            </a:fld>
            <a:endParaRPr lang="en-US"/>
          </a:p>
        </p:txBody>
      </p:sp>
    </p:spTree>
    <p:extLst>
      <p:ext uri="{BB962C8B-B14F-4D97-AF65-F5344CB8AC3E}">
        <p14:creationId xmlns:p14="http://schemas.microsoft.com/office/powerpoint/2010/main" val="3354230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Make a point about the radical shift in</a:t>
            </a:r>
            <a:r>
              <a:rPr lang="en-US" baseline="0" dirty="0" smtClean="0"/>
              <a:t> view (from the Tarkovsky quote)</a:t>
            </a: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a:t>
            </a:fld>
            <a:endParaRPr lang="en-US"/>
          </a:p>
        </p:txBody>
      </p:sp>
    </p:spTree>
    <p:extLst>
      <p:ext uri="{BB962C8B-B14F-4D97-AF65-F5344CB8AC3E}">
        <p14:creationId xmlns:p14="http://schemas.microsoft.com/office/powerpoint/2010/main" val="1551846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“An attraction (in relation to the theatre) is any aggressive aspect of the theatre; that is, any element of the theatre that subjects the spectator to a sensual or psychological impact, experimentally regulated and mathematically calculated to produce in him certain emotional shocks which, when placed in their proper sequence within the totality of the production, become the only means that enable the spectator to perceive the ideological side of what is being demonstrated—the ultimate ideological </a:t>
            </a:r>
            <a:r>
              <a:rPr lang="en-US" i="1" dirty="0" smtClean="0"/>
              <a:t>conclusion</a:t>
            </a:r>
            <a:r>
              <a:rPr lang="en-US" dirty="0" smtClean="0"/>
              <a:t>” (78).</a:t>
            </a:r>
          </a:p>
          <a:p>
            <a:pPr marL="171450" indent="-171450">
              <a:buFont typeface="Arial"/>
              <a:buChar char="•"/>
            </a:pPr>
            <a:endParaRPr lang="en-US" dirty="0" smtClean="0"/>
          </a:p>
        </p:txBody>
      </p:sp>
      <p:sp>
        <p:nvSpPr>
          <p:cNvPr id="4" name="Slide Number Placeholder 3"/>
          <p:cNvSpPr>
            <a:spLocks noGrp="1"/>
          </p:cNvSpPr>
          <p:nvPr>
            <p:ph type="sldNum" sz="quarter" idx="10"/>
          </p:nvPr>
        </p:nvSpPr>
        <p:spPr/>
        <p:txBody>
          <a:bodyPr/>
          <a:lstStyle/>
          <a:p>
            <a:fld id="{A750A182-F080-BA40-A1F2-AB9B5BAA0E59}" type="slidenum">
              <a:rPr lang="en-US" smtClean="0"/>
              <a:t>6</a:t>
            </a:fld>
            <a:endParaRPr lang="en-US"/>
          </a:p>
        </p:txBody>
      </p:sp>
    </p:spTree>
    <p:extLst>
      <p:ext uri="{BB962C8B-B14F-4D97-AF65-F5344CB8AC3E}">
        <p14:creationId xmlns:p14="http://schemas.microsoft.com/office/powerpoint/2010/main" val="2675701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7</a:t>
            </a:fld>
            <a:endParaRPr lang="en-US"/>
          </a:p>
        </p:txBody>
      </p:sp>
    </p:spTree>
    <p:extLst>
      <p:ext uri="{BB962C8B-B14F-4D97-AF65-F5344CB8AC3E}">
        <p14:creationId xmlns:p14="http://schemas.microsoft.com/office/powerpoint/2010/main" val="2675701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Show</a:t>
            </a:r>
            <a:r>
              <a:rPr lang="en-US" baseline="0" dirty="0" smtClean="0"/>
              <a:t> retrospective clip</a:t>
            </a: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8</a:t>
            </a:fld>
            <a:endParaRPr lang="en-US"/>
          </a:p>
        </p:txBody>
      </p:sp>
    </p:spTree>
    <p:extLst>
      <p:ext uri="{BB962C8B-B14F-4D97-AF65-F5344CB8AC3E}">
        <p14:creationId xmlns:p14="http://schemas.microsoft.com/office/powerpoint/2010/main" val="1575006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10</a:t>
            </a:fld>
            <a:endParaRPr lang="en-US"/>
          </a:p>
        </p:txBody>
      </p:sp>
    </p:spTree>
    <p:extLst>
      <p:ext uri="{BB962C8B-B14F-4D97-AF65-F5344CB8AC3E}">
        <p14:creationId xmlns:p14="http://schemas.microsoft.com/office/powerpoint/2010/main" val="1575006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11</a:t>
            </a:fld>
            <a:endParaRPr lang="en-US"/>
          </a:p>
        </p:txBody>
      </p:sp>
    </p:spTree>
    <p:extLst>
      <p:ext uri="{BB962C8B-B14F-4D97-AF65-F5344CB8AC3E}">
        <p14:creationId xmlns:p14="http://schemas.microsoft.com/office/powerpoint/2010/main" val="3993224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a:t>
            </a:r>
            <a:r>
              <a:rPr lang="en-US" sz="1200" kern="1200" dirty="0" smtClean="0">
                <a:solidFill>
                  <a:schemeClr val="tx1"/>
                </a:solidFill>
                <a:effectLst/>
                <a:latin typeface="+mn-lt"/>
                <a:ea typeface="+mn-ea"/>
                <a:cs typeface="+mn-cs"/>
              </a:rPr>
              <a:t>The aesthetic qualities of photography</a:t>
            </a:r>
            <a:r>
              <a:rPr lang="en-US" sz="1200" kern="1200" baseline="0" dirty="0" smtClean="0">
                <a:solidFill>
                  <a:schemeClr val="tx1"/>
                </a:solidFill>
                <a:effectLst/>
                <a:latin typeface="+mn-lt"/>
                <a:ea typeface="+mn-ea"/>
                <a:cs typeface="+mn-cs"/>
              </a:rPr>
              <a:t> are</a:t>
            </a:r>
            <a:r>
              <a:rPr lang="en-US" sz="1200" kern="1200" dirty="0" smtClean="0">
                <a:solidFill>
                  <a:schemeClr val="tx1"/>
                </a:solidFill>
                <a:effectLst/>
                <a:latin typeface="+mn-lt"/>
                <a:ea typeface="+mn-ea"/>
                <a:cs typeface="+mn-cs"/>
              </a:rPr>
              <a:t> to be sought in its power to lay bare the realities” (8</a:t>
            </a:r>
            <a:r>
              <a:rPr lang="en-US" sz="1200" kern="1200" dirty="0" smtClean="0">
                <a:solidFill>
                  <a:schemeClr val="tx1"/>
                </a:solidFill>
                <a:effectLst/>
                <a:latin typeface="+mn-lt"/>
                <a:ea typeface="+mn-ea"/>
                <a:cs typeface="+mn-cs"/>
              </a:rPr>
              <a:t>).</a:t>
            </a:r>
            <a:endParaRPr lang="en-US" dirty="0" smtClean="0"/>
          </a:p>
        </p:txBody>
      </p:sp>
      <p:sp>
        <p:nvSpPr>
          <p:cNvPr id="4" name="Slide Number Placeholder 3"/>
          <p:cNvSpPr>
            <a:spLocks noGrp="1"/>
          </p:cNvSpPr>
          <p:nvPr>
            <p:ph type="sldNum" sz="quarter" idx="10"/>
          </p:nvPr>
        </p:nvSpPr>
        <p:spPr/>
        <p:txBody>
          <a:bodyPr/>
          <a:lstStyle/>
          <a:p>
            <a:fld id="{A750A182-F080-BA40-A1F2-AB9B5BAA0E59}" type="slidenum">
              <a:rPr lang="en-US" smtClean="0"/>
              <a:t>12</a:t>
            </a:fld>
            <a:endParaRPr lang="en-US"/>
          </a:p>
        </p:txBody>
      </p:sp>
    </p:spTree>
    <p:extLst>
      <p:ext uri="{BB962C8B-B14F-4D97-AF65-F5344CB8AC3E}">
        <p14:creationId xmlns:p14="http://schemas.microsoft.com/office/powerpoint/2010/main" val="1763397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Show</a:t>
            </a:r>
            <a:r>
              <a:rPr lang="en-US" baseline="0" dirty="0" smtClean="0"/>
              <a:t> Citizen Kane clip</a:t>
            </a:r>
          </a:p>
          <a:p>
            <a:pPr marL="171450" indent="-171450">
              <a:buFont typeface="Arial"/>
              <a:buChar char="•"/>
            </a:pPr>
            <a:r>
              <a:rPr lang="en-US" baseline="0" dirty="0" smtClean="0"/>
              <a:t>Show Tarkovsky clip</a:t>
            </a:r>
          </a:p>
          <a:p>
            <a:pPr marL="171450" indent="-171450">
              <a:buFont typeface="Arial"/>
              <a:buChar char="•"/>
            </a:pPr>
            <a:r>
              <a:rPr lang="en-US" baseline="0" dirty="0" smtClean="0"/>
              <a:t>Show Haneke clip </a:t>
            </a:r>
          </a:p>
        </p:txBody>
      </p:sp>
      <p:sp>
        <p:nvSpPr>
          <p:cNvPr id="4" name="Slide Number Placeholder 3"/>
          <p:cNvSpPr>
            <a:spLocks noGrp="1"/>
          </p:cNvSpPr>
          <p:nvPr>
            <p:ph type="sldNum" sz="quarter" idx="10"/>
          </p:nvPr>
        </p:nvSpPr>
        <p:spPr/>
        <p:txBody>
          <a:bodyPr/>
          <a:lstStyle/>
          <a:p>
            <a:fld id="{A750A182-F080-BA40-A1F2-AB9B5BAA0E59}" type="slidenum">
              <a:rPr lang="en-US" smtClean="0"/>
              <a:t>13</a:t>
            </a:fld>
            <a:endParaRPr lang="en-US"/>
          </a:p>
        </p:txBody>
      </p:sp>
    </p:spTree>
    <p:extLst>
      <p:ext uri="{BB962C8B-B14F-4D97-AF65-F5344CB8AC3E}">
        <p14:creationId xmlns:p14="http://schemas.microsoft.com/office/powerpoint/2010/main" val="2749232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Sunday, October 13, 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Sunday, October 13, 19</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Sunday, October 13, 19</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Sunday, October 13, 19</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Sunday, October 13, 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Sunday, October 13, 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Sunday, October 13, 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jpg"/><Relationship Id="rId6" Type="http://schemas.openxmlformats.org/officeDocument/2006/relationships/image" Target="../media/image8.png"/><Relationship Id="rId7" Type="http://schemas.microsoft.com/office/2007/relationships/hdphoto" Target="../media/hdphoto1.wdp"/><Relationship Id="rId8"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ndre-bazin-3.jpg"/>
          <p:cNvPicPr>
            <a:picLocks noChangeAspect="1"/>
          </p:cNvPicPr>
          <p:nvPr/>
        </p:nvPicPr>
        <p:blipFill rotWithShape="1">
          <a:blip r:embed="rId3">
            <a:alphaModFix amt="35000"/>
            <a:extLst>
              <a:ext uri="{28A0092B-C50C-407E-A947-70E740481C1C}">
                <a14:useLocalDpi xmlns:a14="http://schemas.microsoft.com/office/drawing/2010/main" val="0"/>
              </a:ext>
            </a:extLst>
          </a:blip>
          <a:srcRect l="30080" r="2143"/>
          <a:stretch/>
        </p:blipFill>
        <p:spPr>
          <a:xfrm>
            <a:off x="4520871" y="-214887"/>
            <a:ext cx="5764109" cy="7087168"/>
          </a:xfrm>
          <a:prstGeom prst="rect">
            <a:avLst/>
          </a:prstGeom>
        </p:spPr>
      </p:pic>
      <p:pic>
        <p:nvPicPr>
          <p:cNvPr id="10" name="Picture 9" descr="img-andrei-body.jpg"/>
          <p:cNvPicPr>
            <a:picLocks noChangeAspect="1"/>
          </p:cNvPicPr>
          <p:nvPr/>
        </p:nvPicPr>
        <p:blipFill rotWithShape="1">
          <a:blip r:embed="rId4">
            <a:alphaModFix amt="35000"/>
            <a:extLst>
              <a:ext uri="{28A0092B-C50C-407E-A947-70E740481C1C}">
                <a14:useLocalDpi xmlns:a14="http://schemas.microsoft.com/office/drawing/2010/main" val="0"/>
              </a:ext>
            </a:extLst>
          </a:blip>
          <a:srcRect r="2533"/>
          <a:stretch/>
        </p:blipFill>
        <p:spPr>
          <a:xfrm>
            <a:off x="-1277996" y="-214887"/>
            <a:ext cx="5798867" cy="7146913"/>
          </a:xfrm>
          <a:prstGeom prst="rect">
            <a:avLst/>
          </a:prstGeom>
        </p:spPr>
      </p:pic>
      <p:sp>
        <p:nvSpPr>
          <p:cNvPr id="2" name="Title 1"/>
          <p:cNvSpPr>
            <a:spLocks noGrp="1"/>
          </p:cNvSpPr>
          <p:nvPr>
            <p:ph type="ctrTitle"/>
          </p:nvPr>
        </p:nvSpPr>
        <p:spPr/>
        <p:txBody>
          <a:bodyPr/>
          <a:lstStyle/>
          <a:p>
            <a:r>
              <a:rPr lang="en-US" sz="3800" dirty="0"/>
              <a:t>Classical film theory, representation, and realism: </a:t>
            </a:r>
            <a:r>
              <a:rPr lang="en-US" sz="3800" dirty="0" smtClean="0"/>
              <a:t/>
            </a:r>
            <a:br>
              <a:rPr lang="en-US" sz="3800" dirty="0" smtClean="0"/>
            </a:br>
            <a:r>
              <a:rPr lang="en-US" sz="3800" dirty="0"/>
              <a:t>BAZIN AND TARKOVSKY</a:t>
            </a:r>
          </a:p>
        </p:txBody>
      </p:sp>
      <p:sp>
        <p:nvSpPr>
          <p:cNvPr id="3" name="Subtitle 2"/>
          <p:cNvSpPr>
            <a:spLocks noGrp="1"/>
          </p:cNvSpPr>
          <p:nvPr>
            <p:ph type="subTitle" idx="1"/>
          </p:nvPr>
        </p:nvSpPr>
        <p:spPr/>
        <p:txBody>
          <a:bodyPr/>
          <a:lstStyle/>
          <a:p>
            <a:r>
              <a:rPr lang="en-US" dirty="0" smtClean="0"/>
              <a:t>PHL 317K</a:t>
            </a:r>
          </a:p>
          <a:p>
            <a:r>
              <a:rPr lang="en-US" dirty="0" smtClean="0"/>
              <a:t>Spring 2018</a:t>
            </a:r>
            <a:endParaRPr lang="en-US" dirty="0"/>
          </a:p>
        </p:txBody>
      </p:sp>
    </p:spTree>
    <p:extLst>
      <p:ext uri="{BB962C8B-B14F-4D97-AF65-F5344CB8AC3E}">
        <p14:creationId xmlns:p14="http://schemas.microsoft.com/office/powerpoint/2010/main" val="1386166294"/>
      </p:ext>
    </p:extLst>
  </p:cSld>
  <p:clrMapOvr>
    <a:masterClrMapping/>
  </p:clrMapOvr>
  <mc:AlternateContent xmlns:mc="http://schemas.openxmlformats.org/markup-compatibility/2006" xmlns:p14="http://schemas.microsoft.com/office/powerpoint/2010/main">
    <mc:Choice Requires="p14">
      <p:transition p14:dur="0" advTm="902"/>
    </mc:Choice>
    <mc:Fallback xmlns="">
      <p:transition xmlns:p14="http://schemas.microsoft.com/office/powerpoint/2010/main" advTm="902"/>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dre-bazin-3.jpg"/>
          <p:cNvPicPr>
            <a:picLocks noChangeAspect="1"/>
          </p:cNvPicPr>
          <p:nvPr/>
        </p:nvPicPr>
        <p:blipFill rotWithShape="1">
          <a:blip r:embed="rId3">
            <a:alphaModFix/>
            <a:extLst>
              <a:ext uri="{28A0092B-C50C-407E-A947-70E740481C1C}">
                <a14:useLocalDpi xmlns:a14="http://schemas.microsoft.com/office/drawing/2010/main" val="0"/>
              </a:ext>
            </a:extLst>
          </a:blip>
          <a:srcRect l="30080" r="2143"/>
          <a:stretch/>
        </p:blipFill>
        <p:spPr>
          <a:xfrm>
            <a:off x="6067103" y="1600200"/>
            <a:ext cx="2770078" cy="3405906"/>
          </a:xfrm>
          <a:prstGeom prst="rect">
            <a:avLst/>
          </a:prstGeom>
        </p:spPr>
      </p:pic>
      <p:sp>
        <p:nvSpPr>
          <p:cNvPr id="2" name="Title 1"/>
          <p:cNvSpPr>
            <a:spLocks noGrp="1"/>
          </p:cNvSpPr>
          <p:nvPr>
            <p:ph type="title"/>
          </p:nvPr>
        </p:nvSpPr>
        <p:spPr/>
        <p:txBody>
          <a:bodyPr/>
          <a:lstStyle/>
          <a:p>
            <a:r>
              <a:rPr lang="en-US" dirty="0"/>
              <a:t>BACKGROUND ON BAZIN</a:t>
            </a:r>
          </a:p>
        </p:txBody>
      </p:sp>
      <p:sp>
        <p:nvSpPr>
          <p:cNvPr id="3" name="Content Placeholder 2"/>
          <p:cNvSpPr>
            <a:spLocks noGrp="1"/>
          </p:cNvSpPr>
          <p:nvPr>
            <p:ph idx="1"/>
          </p:nvPr>
        </p:nvSpPr>
        <p:spPr>
          <a:xfrm>
            <a:off x="457200" y="1600200"/>
            <a:ext cx="5457786" cy="4876800"/>
          </a:xfrm>
        </p:spPr>
        <p:txBody>
          <a:bodyPr>
            <a:normAutofit fontScale="92500" lnSpcReduction="10000"/>
          </a:bodyPr>
          <a:lstStyle/>
          <a:p>
            <a:r>
              <a:rPr lang="en-US" dirty="0"/>
              <a:t>He was neither an academic nor a philosopher.</a:t>
            </a:r>
          </a:p>
          <a:p>
            <a:r>
              <a:rPr lang="en-US" dirty="0"/>
              <a:t>He is regarded as one of the most important and influential figures in film theory.</a:t>
            </a:r>
          </a:p>
          <a:p>
            <a:r>
              <a:rPr lang="en-US" dirty="0"/>
              <a:t>He wrote “The Ontology of the Photographic Image” at the age of 26 and published more than 2,500 pieces throughout his career before dying of leukemia at the age of 40. </a:t>
            </a:r>
          </a:p>
          <a:p>
            <a:r>
              <a:rPr lang="en-US" dirty="0"/>
              <a:t>Cool guy – co-founded the famous film magazine, </a:t>
            </a:r>
            <a:r>
              <a:rPr lang="en-US" i="1" dirty="0"/>
              <a:t>Cahiers du </a:t>
            </a:r>
            <a:r>
              <a:rPr lang="en-US" i="1" dirty="0" err="1"/>
              <a:t>Cinéma</a:t>
            </a:r>
            <a:r>
              <a:rPr lang="en-US" dirty="0"/>
              <a:t>, and exerted an influence on a number of filmmakers working within the French New Wave.</a:t>
            </a:r>
          </a:p>
        </p:txBody>
      </p:sp>
    </p:spTree>
    <p:extLst>
      <p:ext uri="{BB962C8B-B14F-4D97-AF65-F5344CB8AC3E}">
        <p14:creationId xmlns:p14="http://schemas.microsoft.com/office/powerpoint/2010/main" val="7237283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ON BAZIN</a:t>
            </a:r>
            <a:endParaRPr lang="en-US" dirty="0"/>
          </a:p>
        </p:txBody>
      </p:sp>
      <p:sp>
        <p:nvSpPr>
          <p:cNvPr id="3" name="Content Placeholder 2"/>
          <p:cNvSpPr>
            <a:spLocks noGrp="1"/>
          </p:cNvSpPr>
          <p:nvPr>
            <p:ph idx="1"/>
          </p:nvPr>
        </p:nvSpPr>
        <p:spPr/>
        <p:txBody>
          <a:bodyPr>
            <a:normAutofit lnSpcReduction="10000"/>
          </a:bodyPr>
          <a:lstStyle/>
          <a:p>
            <a:r>
              <a:rPr lang="en-US" dirty="0" smtClean="0"/>
              <a:t>“The formation of Bazin’s theory was closely related to the transition to sound, especially in terms of the gradual emergence of a certain realist tradition of sound films that defines itself against the aesthetics of the silent film—notably the tendencies toward montage </a:t>
            </a:r>
            <a:r>
              <a:rPr lang="en-US" dirty="0"/>
              <a:t>and expressionism” (Carroll 1988, 100)</a:t>
            </a:r>
            <a:r>
              <a:rPr lang="en-US" dirty="0" smtClean="0"/>
              <a:t>.</a:t>
            </a:r>
          </a:p>
          <a:p>
            <a:r>
              <a:rPr lang="en-US" dirty="0" smtClean="0"/>
              <a:t>“[</a:t>
            </a:r>
            <a:r>
              <a:rPr lang="en-US" dirty="0"/>
              <a:t>I]n the thirties a filmmaker like Renoir responded to the introduction of sound as an augmentation of film’s recording capacities, and he evolved a realist style that roughly correlated with the notion of film as recording. Bazin described and sought foundations for Renoir’s practice, and in doing so charted the predominating ethos of the sound film until the sixties</a:t>
            </a:r>
            <a:r>
              <a:rPr lang="en-US" dirty="0" smtClean="0"/>
              <a:t>” (100).</a:t>
            </a:r>
            <a:endParaRPr lang="en-US" dirty="0"/>
          </a:p>
        </p:txBody>
      </p:sp>
    </p:spTree>
    <p:extLst>
      <p:ext uri="{BB962C8B-B14F-4D97-AF65-F5344CB8AC3E}">
        <p14:creationId xmlns:p14="http://schemas.microsoft.com/office/powerpoint/2010/main" val="33580504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BAZIN’S POSITION</a:t>
            </a:r>
          </a:p>
        </p:txBody>
      </p:sp>
      <p:sp>
        <p:nvSpPr>
          <p:cNvPr id="3" name="Content Placeholder 2"/>
          <p:cNvSpPr>
            <a:spLocks noGrp="1"/>
          </p:cNvSpPr>
          <p:nvPr>
            <p:ph idx="1"/>
          </p:nvPr>
        </p:nvSpPr>
        <p:spPr/>
        <p:txBody>
          <a:bodyPr>
            <a:normAutofit/>
          </a:bodyPr>
          <a:lstStyle/>
          <a:p>
            <a:pPr marL="0" indent="0">
              <a:buNone/>
            </a:pPr>
            <a:r>
              <a:rPr lang="en-US" b="1" dirty="0" smtClean="0">
                <a:solidFill>
                  <a:srgbClr val="0000FF"/>
                </a:solidFill>
              </a:rPr>
              <a:t>Overview of Bazin’s position:</a:t>
            </a:r>
          </a:p>
          <a:p>
            <a:pPr marL="457200" indent="-457200">
              <a:buFont typeface="+mj-lt"/>
              <a:buAutoNum type="arabicPeriod"/>
            </a:pPr>
            <a:r>
              <a:rPr lang="en-US" dirty="0" smtClean="0"/>
              <a:t>The primary role and value of film is to immortalize the past by capturing and preserving objects and events.</a:t>
            </a:r>
          </a:p>
          <a:p>
            <a:pPr marL="457200" indent="-457200">
              <a:buFont typeface="+mj-lt"/>
              <a:buAutoNum type="arabicPeriod"/>
            </a:pPr>
            <a:r>
              <a:rPr lang="en-US" dirty="0" smtClean="0"/>
              <a:t>The determinant (essential) characteristic of film that enables it to fulfill that role or value is the mechanical recording aspect of the medium. This aspect enables the medium to </a:t>
            </a:r>
            <a:r>
              <a:rPr lang="en-US" b="1" dirty="0" smtClean="0"/>
              <a:t>re-present </a:t>
            </a:r>
            <a:r>
              <a:rPr lang="en-US" dirty="0" smtClean="0"/>
              <a:t>the objects and events that causally give rises to its images.</a:t>
            </a:r>
            <a:endParaRPr lang="en-US" dirty="0"/>
          </a:p>
          <a:p>
            <a:pPr marL="457200" indent="-457200">
              <a:buFont typeface="+mj-lt"/>
              <a:buAutoNum type="arabicPeriod"/>
            </a:pPr>
            <a:r>
              <a:rPr lang="en-US" dirty="0" smtClean="0"/>
              <a:t>The essence of the medium in some sense </a:t>
            </a:r>
            <a:r>
              <a:rPr lang="en-US" b="1" dirty="0" smtClean="0"/>
              <a:t>implies </a:t>
            </a:r>
            <a:r>
              <a:rPr lang="en-US" dirty="0" smtClean="0"/>
              <a:t>a kind of </a:t>
            </a:r>
            <a:r>
              <a:rPr lang="en-US" b="1" dirty="0" smtClean="0"/>
              <a:t>realism </a:t>
            </a:r>
            <a:r>
              <a:rPr lang="en-US" dirty="0" smtClean="0"/>
              <a:t>together with certain </a:t>
            </a:r>
            <a:r>
              <a:rPr lang="en-US" b="1" dirty="0" smtClean="0"/>
              <a:t>filmmaking techniques </a:t>
            </a:r>
            <a:r>
              <a:rPr lang="en-US" dirty="0" smtClean="0"/>
              <a:t>that are somehow related to that realism.</a:t>
            </a:r>
          </a:p>
        </p:txBody>
      </p:sp>
    </p:spTree>
    <p:extLst>
      <p:ext uri="{BB962C8B-B14F-4D97-AF65-F5344CB8AC3E}">
        <p14:creationId xmlns:p14="http://schemas.microsoft.com/office/powerpoint/2010/main" val="38959568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REALISM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a:t>
            </a:r>
            <a:r>
              <a:rPr lang="en-US" dirty="0"/>
              <a:t>r</a:t>
            </a:r>
            <a:r>
              <a:rPr lang="en-US" dirty="0" smtClean="0"/>
              <a:t>eliance on </a:t>
            </a:r>
            <a:r>
              <a:rPr lang="en-US" b="1" dirty="0" smtClean="0"/>
              <a:t>medium-long shots </a:t>
            </a:r>
            <a:r>
              <a:rPr lang="en-US" dirty="0" smtClean="0"/>
              <a:t>as opposed to close-ups</a:t>
            </a:r>
          </a:p>
          <a:p>
            <a:r>
              <a:rPr lang="en-US" dirty="0" smtClean="0"/>
              <a:t>The use of </a:t>
            </a:r>
            <a:r>
              <a:rPr lang="en-US" b="1" dirty="0" smtClean="0"/>
              <a:t>deep-focus </a:t>
            </a:r>
            <a:r>
              <a:rPr lang="en-US" dirty="0" smtClean="0"/>
              <a:t>to include more information in the frame</a:t>
            </a:r>
          </a:p>
          <a:p>
            <a:r>
              <a:rPr lang="en-US" dirty="0" smtClean="0"/>
              <a:t>The </a:t>
            </a:r>
            <a:r>
              <a:rPr lang="en-US" dirty="0"/>
              <a:t>use of </a:t>
            </a:r>
            <a:r>
              <a:rPr lang="en-US" b="1" dirty="0"/>
              <a:t>multiplanar </a:t>
            </a:r>
            <a:r>
              <a:rPr lang="en-US" b="1" dirty="0" smtClean="0"/>
              <a:t>compositions </a:t>
            </a:r>
            <a:r>
              <a:rPr lang="en-US" dirty="0" smtClean="0"/>
              <a:t>for dramatic purposes as opposed to situating action only in the foreground</a:t>
            </a:r>
          </a:p>
          <a:p>
            <a:r>
              <a:rPr lang="en-US" dirty="0" smtClean="0"/>
              <a:t>The use of the </a:t>
            </a:r>
            <a:r>
              <a:rPr lang="en-US" b="1" dirty="0" smtClean="0"/>
              <a:t>long-take </a:t>
            </a:r>
            <a:r>
              <a:rPr lang="en-US" dirty="0" smtClean="0"/>
              <a:t>(or </a:t>
            </a:r>
            <a:r>
              <a:rPr lang="en-US" b="1" dirty="0" smtClean="0"/>
              <a:t>sequence shot</a:t>
            </a:r>
            <a:r>
              <a:rPr lang="en-US" dirty="0" smtClean="0"/>
              <a:t>) as opposed to a heavy reliance on editing to construct a given scene</a:t>
            </a:r>
          </a:p>
          <a:p>
            <a:r>
              <a:rPr lang="en-US" dirty="0" smtClean="0"/>
              <a:t>The use of </a:t>
            </a:r>
            <a:r>
              <a:rPr lang="en-US" b="1" dirty="0" smtClean="0"/>
              <a:t>camera movement </a:t>
            </a:r>
            <a:r>
              <a:rPr lang="en-US" dirty="0" smtClean="0"/>
              <a:t>as opposed to editing to follow the action within a given scene</a:t>
            </a:r>
          </a:p>
          <a:p>
            <a:r>
              <a:rPr lang="en-US" dirty="0" smtClean="0"/>
              <a:t>A </a:t>
            </a:r>
            <a:r>
              <a:rPr lang="en-US" b="1" dirty="0" smtClean="0"/>
              <a:t>nontheatrical</a:t>
            </a:r>
            <a:r>
              <a:rPr lang="en-US" b="1" dirty="0"/>
              <a:t>, nonpainterly use of the </a:t>
            </a:r>
            <a:r>
              <a:rPr lang="en-US" b="1" dirty="0" smtClean="0"/>
              <a:t>frame </a:t>
            </a:r>
            <a:r>
              <a:rPr lang="en-US" dirty="0" smtClean="0"/>
              <a:t>that has a more fluid relation to what is off-screen </a:t>
            </a:r>
          </a:p>
          <a:p>
            <a:r>
              <a:rPr lang="en-US" dirty="0" smtClean="0"/>
              <a:t>The exploitation of these and other techniques to approach a realistic representation of space that is “more like our ordinary experience of space than the constructed, artificially bounded, elliptical space found in [films that synthesize] scenes by means of editing and soft focus” (Carroll 1988, 106)</a:t>
            </a:r>
          </a:p>
          <a:p>
            <a:endParaRPr lang="en-US" b="1" dirty="0" smtClean="0"/>
          </a:p>
        </p:txBody>
      </p:sp>
    </p:spTree>
    <p:extLst>
      <p:ext uri="{BB962C8B-B14F-4D97-AF65-F5344CB8AC3E}">
        <p14:creationId xmlns:p14="http://schemas.microsoft.com/office/powerpoint/2010/main" val="65285612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BAZIN’S MASTER ARGUMENT</a:t>
            </a:r>
            <a:endParaRPr lang="en-US" dirty="0"/>
          </a:p>
        </p:txBody>
      </p:sp>
      <p:sp>
        <p:nvSpPr>
          <p:cNvPr id="3" name="Content Placeholder 2"/>
          <p:cNvSpPr>
            <a:spLocks noGrp="1"/>
          </p:cNvSpPr>
          <p:nvPr>
            <p:ph idx="1"/>
          </p:nvPr>
        </p:nvSpPr>
        <p:spPr/>
        <p:txBody>
          <a:bodyPr/>
          <a:lstStyle/>
          <a:p>
            <a:pPr marL="457200" indent="-457200">
              <a:buFont typeface="+mj-lt"/>
              <a:buAutoNum type="arabicParenR"/>
            </a:pPr>
            <a:r>
              <a:rPr lang="en-US" dirty="0" smtClean="0"/>
              <a:t>Cinema is essentially </a:t>
            </a:r>
            <a:r>
              <a:rPr lang="en-US" b="1" dirty="0" smtClean="0"/>
              <a:t>representational</a:t>
            </a:r>
            <a:r>
              <a:rPr lang="en-US" dirty="0" smtClean="0"/>
              <a:t> (in some important sense).</a:t>
            </a:r>
          </a:p>
          <a:p>
            <a:pPr marL="457200" indent="-457200">
              <a:buFont typeface="+mj-lt"/>
              <a:buAutoNum type="arabicParenR"/>
            </a:pPr>
            <a:r>
              <a:rPr lang="en-US" dirty="0" smtClean="0"/>
              <a:t>The representational nature of cinema implies </a:t>
            </a:r>
            <a:r>
              <a:rPr lang="en-US" b="1" dirty="0" smtClean="0"/>
              <a:t>realism</a:t>
            </a:r>
            <a:r>
              <a:rPr lang="en-US" dirty="0" smtClean="0"/>
              <a:t>.</a:t>
            </a:r>
          </a:p>
          <a:p>
            <a:pPr marL="457200" indent="-457200">
              <a:buFont typeface="+mj-lt"/>
              <a:buAutoNum type="arabicParenR"/>
            </a:pPr>
            <a:r>
              <a:rPr lang="en-US" dirty="0" smtClean="0"/>
              <a:t>A commitment to realism implies a commitment to </a:t>
            </a:r>
            <a:r>
              <a:rPr lang="en-US" b="1" dirty="0" smtClean="0"/>
              <a:t>spatial realism</a:t>
            </a:r>
            <a:r>
              <a:rPr lang="en-US" dirty="0" smtClean="0"/>
              <a:t>. </a:t>
            </a:r>
          </a:p>
        </p:txBody>
      </p:sp>
    </p:spTree>
    <p:extLst>
      <p:ext uri="{BB962C8B-B14F-4D97-AF65-F5344CB8AC3E}">
        <p14:creationId xmlns:p14="http://schemas.microsoft.com/office/powerpoint/2010/main" val="281655249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BAZIN’S NORMATIVE ARGUMENTS</a:t>
            </a:r>
          </a:p>
        </p:txBody>
      </p:sp>
      <p:pic>
        <p:nvPicPr>
          <p:cNvPr id="4" name="Picture 3" descr="maxresdefau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743" y="2229146"/>
            <a:ext cx="7786514" cy="4379914"/>
          </a:xfrm>
          <a:prstGeom prst="rect">
            <a:avLst/>
          </a:prstGeom>
        </p:spPr>
      </p:pic>
      <p:sp>
        <p:nvSpPr>
          <p:cNvPr id="6" name="TextBox 5"/>
          <p:cNvSpPr txBox="1"/>
          <p:nvPr/>
        </p:nvSpPr>
        <p:spPr>
          <a:xfrm>
            <a:off x="628183" y="1790474"/>
            <a:ext cx="7887635" cy="338554"/>
          </a:xfrm>
          <a:prstGeom prst="rect">
            <a:avLst/>
          </a:prstGeom>
          <a:noFill/>
        </p:spPr>
        <p:txBody>
          <a:bodyPr wrap="square" rtlCol="0">
            <a:spAutoFit/>
          </a:bodyPr>
          <a:lstStyle/>
          <a:p>
            <a:r>
              <a:rPr lang="en-US" sz="1600" dirty="0" smtClean="0"/>
              <a:t>All else being equal, you </a:t>
            </a:r>
            <a:r>
              <a:rPr lang="en-US" sz="1600" b="1" dirty="0" smtClean="0"/>
              <a:t>shouldn't </a:t>
            </a:r>
            <a:r>
              <a:rPr lang="en-US" sz="1600" dirty="0" smtClean="0"/>
              <a:t>use this baby just to pick the kids up from school. </a:t>
            </a:r>
            <a:endParaRPr lang="en-US" sz="1600" dirty="0"/>
          </a:p>
        </p:txBody>
      </p:sp>
    </p:spTree>
    <p:extLst>
      <p:ext uri="{BB962C8B-B14F-4D97-AF65-F5344CB8AC3E}">
        <p14:creationId xmlns:p14="http://schemas.microsoft.com/office/powerpoint/2010/main" val="32932663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BAZIN’S NORMATIVE ARGUMENTS</a:t>
            </a:r>
          </a:p>
        </p:txBody>
      </p:sp>
      <p:sp>
        <p:nvSpPr>
          <p:cNvPr id="3" name="Content Placeholder 2"/>
          <p:cNvSpPr>
            <a:spLocks noGrp="1"/>
          </p:cNvSpPr>
          <p:nvPr>
            <p:ph idx="1"/>
          </p:nvPr>
        </p:nvSpPr>
        <p:spPr/>
        <p:txBody>
          <a:bodyPr/>
          <a:lstStyle/>
          <a:p>
            <a:r>
              <a:rPr lang="en-US" dirty="0" smtClean="0"/>
              <a:t>“</a:t>
            </a:r>
            <a:r>
              <a:rPr lang="en-US" b="1" dirty="0" smtClean="0"/>
              <a:t>[Spatial realism]</a:t>
            </a:r>
            <a:r>
              <a:rPr lang="en-US" b="1" dirty="0"/>
              <a:t> </a:t>
            </a:r>
            <a:r>
              <a:rPr lang="en-US" b="1" dirty="0" smtClean="0"/>
              <a:t>implies . . . both </a:t>
            </a:r>
            <a:r>
              <a:rPr lang="en-US" b="1" dirty="0"/>
              <a:t>a </a:t>
            </a:r>
            <a:r>
              <a:rPr lang="en-US" b="1" dirty="0" smtClean="0"/>
              <a:t>more </a:t>
            </a:r>
            <a:r>
              <a:rPr lang="en-US" b="1" dirty="0"/>
              <a:t>active mental attitude on the part of the spectator and a more positive </a:t>
            </a:r>
            <a:r>
              <a:rPr lang="en-US" b="1" dirty="0" smtClean="0"/>
              <a:t>contribution </a:t>
            </a:r>
            <a:r>
              <a:rPr lang="en-US" b="1" dirty="0"/>
              <a:t>on his part to the action in progress. </a:t>
            </a:r>
            <a:r>
              <a:rPr lang="en-US" dirty="0"/>
              <a:t>While analytical montage only calls for him to follow his guide, to let his attention follow along smoothly with that of the director who will choose what he should see, here he is called upon to exercise at least a minimum of personal choice. It is from his attention and his will that the </a:t>
            </a:r>
            <a:r>
              <a:rPr lang="en-US" dirty="0" smtClean="0"/>
              <a:t>meaning </a:t>
            </a:r>
            <a:r>
              <a:rPr lang="en-US" dirty="0"/>
              <a:t>of the image in part </a:t>
            </a:r>
            <a:r>
              <a:rPr lang="en-US" dirty="0" smtClean="0"/>
              <a:t>derives” (</a:t>
            </a:r>
            <a:r>
              <a:rPr lang="en-US" dirty="0"/>
              <a:t>Bazin </a:t>
            </a:r>
            <a:r>
              <a:rPr lang="en-US" dirty="0" smtClean="0"/>
              <a:t>1967, 35–6; emphasis added).</a:t>
            </a:r>
            <a:endParaRPr lang="en-US" dirty="0"/>
          </a:p>
          <a:p>
            <a:endParaRPr lang="en-US" dirty="0"/>
          </a:p>
        </p:txBody>
      </p:sp>
    </p:spTree>
    <p:extLst>
      <p:ext uri="{BB962C8B-B14F-4D97-AF65-F5344CB8AC3E}">
        <p14:creationId xmlns:p14="http://schemas.microsoft.com/office/powerpoint/2010/main" val="18467686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CLASSICAL FILM THEORY</a:t>
            </a:r>
          </a:p>
        </p:txBody>
      </p:sp>
      <p:sp>
        <p:nvSpPr>
          <p:cNvPr id="6" name="TextBox 5"/>
          <p:cNvSpPr txBox="1"/>
          <p:nvPr/>
        </p:nvSpPr>
        <p:spPr>
          <a:xfrm>
            <a:off x="500696" y="4078569"/>
            <a:ext cx="1514462" cy="923330"/>
          </a:xfrm>
          <a:prstGeom prst="rect">
            <a:avLst/>
          </a:prstGeom>
          <a:noFill/>
        </p:spPr>
        <p:txBody>
          <a:bodyPr wrap="square" rtlCol="0">
            <a:spAutoFit/>
          </a:bodyPr>
          <a:lstStyle/>
          <a:p>
            <a:pPr algn="ctr"/>
            <a:r>
              <a:rPr lang="en-US" dirty="0"/>
              <a:t>1898 – </a:t>
            </a:r>
            <a:r>
              <a:rPr lang="en-US" dirty="0" smtClean="0"/>
              <a:t>1948</a:t>
            </a:r>
            <a:endParaRPr lang="en-US" b="1" dirty="0" smtClean="0"/>
          </a:p>
          <a:p>
            <a:pPr algn="ctr"/>
            <a:r>
              <a:rPr lang="en-US" b="1" dirty="0" smtClean="0"/>
              <a:t>Sergei </a:t>
            </a:r>
          </a:p>
          <a:p>
            <a:pPr algn="ctr"/>
            <a:r>
              <a:rPr lang="en-US" b="1" dirty="0" smtClean="0"/>
              <a:t>Eisenstein </a:t>
            </a:r>
          </a:p>
        </p:txBody>
      </p:sp>
      <p:sp>
        <p:nvSpPr>
          <p:cNvPr id="7" name="TextBox 6"/>
          <p:cNvSpPr txBox="1"/>
          <p:nvPr/>
        </p:nvSpPr>
        <p:spPr>
          <a:xfrm>
            <a:off x="2182247" y="2231909"/>
            <a:ext cx="1537229" cy="923330"/>
          </a:xfrm>
          <a:prstGeom prst="rect">
            <a:avLst/>
          </a:prstGeom>
          <a:noFill/>
        </p:spPr>
        <p:txBody>
          <a:bodyPr wrap="square" rtlCol="0">
            <a:spAutoFit/>
          </a:bodyPr>
          <a:lstStyle/>
          <a:p>
            <a:pPr algn="ctr"/>
            <a:r>
              <a:rPr lang="en-US" b="1" dirty="0" smtClean="0"/>
              <a:t>Rudolf </a:t>
            </a:r>
          </a:p>
          <a:p>
            <a:pPr algn="ctr"/>
            <a:r>
              <a:rPr lang="en-US" b="1" dirty="0" smtClean="0"/>
              <a:t>Arnheim</a:t>
            </a:r>
          </a:p>
          <a:p>
            <a:pPr algn="ctr"/>
            <a:r>
              <a:rPr lang="en-US" dirty="0"/>
              <a:t>1904 – </a:t>
            </a:r>
            <a:r>
              <a:rPr lang="en-US" dirty="0" smtClean="0"/>
              <a:t>2007</a:t>
            </a:r>
            <a:endParaRPr lang="en-US" b="1" dirty="0"/>
          </a:p>
        </p:txBody>
      </p:sp>
      <p:sp>
        <p:nvSpPr>
          <p:cNvPr id="8" name="TextBox 7"/>
          <p:cNvSpPr txBox="1"/>
          <p:nvPr/>
        </p:nvSpPr>
        <p:spPr>
          <a:xfrm>
            <a:off x="3719476" y="4078569"/>
            <a:ext cx="1522691" cy="923330"/>
          </a:xfrm>
          <a:prstGeom prst="rect">
            <a:avLst/>
          </a:prstGeom>
          <a:noFill/>
        </p:spPr>
        <p:txBody>
          <a:bodyPr wrap="square" rtlCol="0">
            <a:spAutoFit/>
          </a:bodyPr>
          <a:lstStyle/>
          <a:p>
            <a:pPr algn="ctr"/>
            <a:r>
              <a:rPr lang="en-US" dirty="0"/>
              <a:t>1918 – </a:t>
            </a:r>
            <a:r>
              <a:rPr lang="en-US" dirty="0" smtClean="0"/>
              <a:t>1958</a:t>
            </a:r>
            <a:endParaRPr lang="en-US" b="1" dirty="0" smtClean="0"/>
          </a:p>
          <a:p>
            <a:pPr algn="ctr"/>
            <a:r>
              <a:rPr lang="en-US" b="1" dirty="0" smtClean="0"/>
              <a:t>Andrei </a:t>
            </a:r>
          </a:p>
          <a:p>
            <a:pPr algn="ctr"/>
            <a:r>
              <a:rPr lang="en-US" b="1" dirty="0" smtClean="0"/>
              <a:t>Bazin</a:t>
            </a:r>
          </a:p>
        </p:txBody>
      </p:sp>
      <p:sp>
        <p:nvSpPr>
          <p:cNvPr id="9" name="TextBox 8"/>
          <p:cNvSpPr txBox="1"/>
          <p:nvPr/>
        </p:nvSpPr>
        <p:spPr>
          <a:xfrm>
            <a:off x="5296856" y="2231909"/>
            <a:ext cx="1561727" cy="923330"/>
          </a:xfrm>
          <a:prstGeom prst="rect">
            <a:avLst/>
          </a:prstGeom>
          <a:noFill/>
        </p:spPr>
        <p:txBody>
          <a:bodyPr wrap="square" rtlCol="0">
            <a:spAutoFit/>
          </a:bodyPr>
          <a:lstStyle/>
          <a:p>
            <a:pPr algn="ctr"/>
            <a:r>
              <a:rPr lang="en-US" b="1" dirty="0"/>
              <a:t>Andrei </a:t>
            </a:r>
          </a:p>
          <a:p>
            <a:pPr algn="ctr"/>
            <a:r>
              <a:rPr lang="en-US" b="1" dirty="0" smtClean="0"/>
              <a:t>Tarkovsky</a:t>
            </a:r>
            <a:endParaRPr lang="en-US" dirty="0" smtClean="0"/>
          </a:p>
          <a:p>
            <a:pPr algn="ctr"/>
            <a:r>
              <a:rPr lang="en-US" dirty="0" smtClean="0"/>
              <a:t>1932 </a:t>
            </a:r>
            <a:r>
              <a:rPr lang="en-US" dirty="0"/>
              <a:t>– </a:t>
            </a:r>
            <a:r>
              <a:rPr lang="en-US" dirty="0" smtClean="0"/>
              <a:t>1986</a:t>
            </a:r>
            <a:endParaRPr lang="en-US" b="1" dirty="0" smtClean="0"/>
          </a:p>
        </p:txBody>
      </p:sp>
      <p:sp>
        <p:nvSpPr>
          <p:cNvPr id="10" name="TextBox 9"/>
          <p:cNvSpPr txBox="1"/>
          <p:nvPr/>
        </p:nvSpPr>
        <p:spPr>
          <a:xfrm>
            <a:off x="6928453" y="4081471"/>
            <a:ext cx="1573906" cy="646331"/>
          </a:xfrm>
          <a:prstGeom prst="rect">
            <a:avLst/>
          </a:prstGeom>
          <a:noFill/>
        </p:spPr>
        <p:txBody>
          <a:bodyPr wrap="square" rtlCol="0">
            <a:spAutoFit/>
          </a:bodyPr>
          <a:lstStyle/>
          <a:p>
            <a:r>
              <a:rPr lang="en-US" dirty="0"/>
              <a:t>1936 – </a:t>
            </a:r>
            <a:r>
              <a:rPr lang="en-US" dirty="0" smtClean="0"/>
              <a:t>2016</a:t>
            </a:r>
            <a:endParaRPr lang="en-US" b="1" dirty="0" smtClean="0"/>
          </a:p>
          <a:p>
            <a:r>
              <a:rPr lang="en-US" b="1" dirty="0" smtClean="0"/>
              <a:t>V</a:t>
            </a:r>
            <a:r>
              <a:rPr lang="en-US" b="1" dirty="0"/>
              <a:t>. F. </a:t>
            </a:r>
            <a:r>
              <a:rPr lang="en-US" b="1" dirty="0" smtClean="0"/>
              <a:t>Perkins</a:t>
            </a:r>
          </a:p>
        </p:txBody>
      </p:sp>
      <p:cxnSp>
        <p:nvCxnSpPr>
          <p:cNvPr id="14" name="Straight Arrow Connector 13"/>
          <p:cNvCxnSpPr/>
          <p:nvPr/>
        </p:nvCxnSpPr>
        <p:spPr>
          <a:xfrm>
            <a:off x="467278" y="3616904"/>
            <a:ext cx="82296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7709330" y="3619806"/>
            <a:ext cx="6076" cy="461665"/>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081722" y="3155239"/>
            <a:ext cx="6076" cy="461665"/>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461152" y="3619806"/>
            <a:ext cx="6076" cy="461665"/>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945729" y="3155239"/>
            <a:ext cx="6076" cy="461665"/>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272889" y="3619806"/>
            <a:ext cx="6076" cy="46166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44857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CLASSICAL FILM THEORY</a:t>
            </a:r>
          </a:p>
        </p:txBody>
      </p:sp>
      <p:sp>
        <p:nvSpPr>
          <p:cNvPr id="3" name="Content Placeholder 2"/>
          <p:cNvSpPr>
            <a:spLocks noGrp="1"/>
          </p:cNvSpPr>
          <p:nvPr>
            <p:ph idx="1"/>
          </p:nvPr>
        </p:nvSpPr>
        <p:spPr/>
        <p:txBody>
          <a:bodyPr>
            <a:normAutofit/>
          </a:bodyPr>
          <a:lstStyle/>
          <a:p>
            <a:r>
              <a:rPr lang="en-US" dirty="0" smtClean="0"/>
              <a:t>“</a:t>
            </a:r>
            <a:r>
              <a:rPr lang="en-US" dirty="0"/>
              <a:t>I still cannot forget that work of genius, shown in the last century, the film with which it all started—</a:t>
            </a:r>
            <a:r>
              <a:rPr lang="en-US" i="1" dirty="0" err="1"/>
              <a:t>L'Arrivee</a:t>
            </a:r>
            <a:r>
              <a:rPr lang="en-US" i="1" dirty="0"/>
              <a:t> d'un Train en </a:t>
            </a:r>
            <a:r>
              <a:rPr lang="en-US" i="1" dirty="0" err="1"/>
              <a:t>Gare</a:t>
            </a:r>
            <a:r>
              <a:rPr lang="en-US" i="1" dirty="0"/>
              <a:t> de La </a:t>
            </a:r>
            <a:r>
              <a:rPr lang="en-US" i="1" dirty="0" err="1"/>
              <a:t>Ciotat</a:t>
            </a:r>
            <a:r>
              <a:rPr lang="en-US" i="1" dirty="0"/>
              <a:t>. </a:t>
            </a:r>
            <a:r>
              <a:rPr lang="en-US" i="1" dirty="0" smtClean="0"/>
              <a:t>. . . </a:t>
            </a:r>
            <a:r>
              <a:rPr lang="en-US" dirty="0" smtClean="0"/>
              <a:t>The </a:t>
            </a:r>
            <a:r>
              <a:rPr lang="en-US" dirty="0"/>
              <a:t>spectacle, which only lasts half a minute, shows a section of railway platform, bathed in sunlight, ladies and gentlemen walking about, and the train coming from the depths of the frame and heading straight for the camera. As the train approached panic started in the theatre: people jumped up and ran away. That was the moment when cinema was born; it was not simply a question of technique, or just a new way of reproducing the world. What came into being was a new aesthetic </a:t>
            </a:r>
            <a:r>
              <a:rPr lang="en-US" dirty="0" smtClean="0"/>
              <a:t>principle” (Tarkovsky 1989, 62).</a:t>
            </a:r>
            <a:endParaRPr lang="en-US" dirty="0"/>
          </a:p>
          <a:p>
            <a:endParaRPr lang="en-US" dirty="0"/>
          </a:p>
        </p:txBody>
      </p:sp>
    </p:spTree>
    <p:extLst>
      <p:ext uri="{BB962C8B-B14F-4D97-AF65-F5344CB8AC3E}">
        <p14:creationId xmlns:p14="http://schemas.microsoft.com/office/powerpoint/2010/main" val="40614970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CLASSICAL FILM THEORY</a:t>
            </a:r>
            <a:endParaRPr lang="en-US" dirty="0"/>
          </a:p>
        </p:txBody>
      </p:sp>
      <p:sp>
        <p:nvSpPr>
          <p:cNvPr id="3" name="Content Placeholder 2"/>
          <p:cNvSpPr>
            <a:spLocks noGrp="1"/>
          </p:cNvSpPr>
          <p:nvPr>
            <p:ph idx="1"/>
          </p:nvPr>
        </p:nvSpPr>
        <p:spPr/>
        <p:txBody>
          <a:bodyPr/>
          <a:lstStyle/>
          <a:p>
            <a:pPr marL="0" indent="0">
              <a:buNone/>
            </a:pPr>
            <a:r>
              <a:rPr lang="en-US" b="1" dirty="0" smtClean="0">
                <a:solidFill>
                  <a:srgbClr val="0000FF"/>
                </a:solidFill>
              </a:rPr>
              <a:t>Three interrelated questions:</a:t>
            </a:r>
          </a:p>
          <a:p>
            <a:pPr marL="457200" indent="-457200">
              <a:buFont typeface="+mj-lt"/>
              <a:buAutoNum type="arabicPeriod"/>
            </a:pPr>
            <a:r>
              <a:rPr lang="en-US" dirty="0" smtClean="0"/>
              <a:t>What is the primary role or value of film?</a:t>
            </a:r>
          </a:p>
          <a:p>
            <a:pPr marL="457200" indent="-457200">
              <a:buFont typeface="+mj-lt"/>
              <a:buAutoNum type="arabicPeriod"/>
            </a:pPr>
            <a:r>
              <a:rPr lang="en-US" dirty="0" smtClean="0"/>
              <a:t>What are the determinant (or essential) characteristics of film that enable it to fulfill that role or value? </a:t>
            </a:r>
          </a:p>
          <a:p>
            <a:pPr marL="457200" indent="-457200">
              <a:buFont typeface="+mj-lt"/>
              <a:buAutoNum type="arabicPeriod"/>
            </a:pPr>
            <a:r>
              <a:rPr lang="en-US" dirty="0"/>
              <a:t>W</a:t>
            </a:r>
            <a:r>
              <a:rPr lang="en-US" dirty="0" smtClean="0"/>
              <a:t>hich </a:t>
            </a:r>
            <a:r>
              <a:rPr lang="en-US" dirty="0"/>
              <a:t>filmmaking techniques are instances of the determinant characteristics of film that best realize the value or role of </a:t>
            </a:r>
            <a:r>
              <a:rPr lang="en-US" dirty="0" smtClean="0"/>
              <a:t>film?</a:t>
            </a:r>
            <a:endParaRPr lang="en-US" dirty="0"/>
          </a:p>
        </p:txBody>
      </p:sp>
    </p:spTree>
    <p:extLst>
      <p:ext uri="{BB962C8B-B14F-4D97-AF65-F5344CB8AC3E}">
        <p14:creationId xmlns:p14="http://schemas.microsoft.com/office/powerpoint/2010/main" val="37516909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CLASSICAL FILM THEORY</a:t>
            </a:r>
          </a:p>
        </p:txBody>
      </p:sp>
      <p:pic>
        <p:nvPicPr>
          <p:cNvPr id="4" name="Picture 3" descr="spermeggpai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4273" y="1830992"/>
            <a:ext cx="1646512" cy="2466265"/>
          </a:xfrm>
          <a:prstGeom prst="rect">
            <a:avLst/>
          </a:prstGeom>
        </p:spPr>
      </p:pic>
      <p:pic>
        <p:nvPicPr>
          <p:cNvPr id="5" name="Picture 4" descr="142584950662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046" y="4260211"/>
            <a:ext cx="1883061" cy="2128757"/>
          </a:xfrm>
          <a:prstGeom prst="rect">
            <a:avLst/>
          </a:prstGeom>
        </p:spPr>
      </p:pic>
      <p:pic>
        <p:nvPicPr>
          <p:cNvPr id="6" name="Picture 5" descr="glass-of-water.jp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57200" y="1915566"/>
            <a:ext cx="1066377" cy="1582340"/>
          </a:xfrm>
          <a:prstGeom prst="rect">
            <a:avLst/>
          </a:prstGeom>
        </p:spPr>
      </p:pic>
      <p:cxnSp>
        <p:nvCxnSpPr>
          <p:cNvPr id="8" name="Straight Arrow Connector 7"/>
          <p:cNvCxnSpPr/>
          <p:nvPr/>
        </p:nvCxnSpPr>
        <p:spPr>
          <a:xfrm>
            <a:off x="884649" y="2988639"/>
            <a:ext cx="264335" cy="12257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2" name="Picture 11" descr="_MG_8192.jpg"/>
          <p:cNvPicPr>
            <a:picLocks noChangeAspect="1"/>
          </p:cNvPicPr>
          <p:nvPr/>
        </p:nvPicPr>
        <p:blipFill rotWithShape="1">
          <a:blip r:embed="rId5" cstate="print">
            <a:extLst>
              <a:ext uri="{28A0092B-C50C-407E-A947-70E740481C1C}">
                <a14:useLocalDpi xmlns:a14="http://schemas.microsoft.com/office/drawing/2010/main" val="0"/>
              </a:ext>
            </a:extLst>
          </a:blip>
          <a:srcRect l="4341" r="15032"/>
          <a:stretch/>
        </p:blipFill>
        <p:spPr>
          <a:xfrm>
            <a:off x="2912777" y="4659815"/>
            <a:ext cx="2842224" cy="2015171"/>
          </a:xfrm>
          <a:prstGeom prst="rect">
            <a:avLst/>
          </a:prstGeom>
        </p:spPr>
      </p:pic>
      <p:cxnSp>
        <p:nvCxnSpPr>
          <p:cNvPr id="14" name="Straight Arrow Connector 13"/>
          <p:cNvCxnSpPr/>
          <p:nvPr/>
        </p:nvCxnSpPr>
        <p:spPr>
          <a:xfrm>
            <a:off x="4036607" y="4297257"/>
            <a:ext cx="492156" cy="33064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8" name="Picture 17" descr="Socrates_Louvre.jpg"/>
          <p:cNvPicPr>
            <a:picLocks noChangeAspect="1"/>
          </p:cNvPicPr>
          <p:nvPr/>
        </p:nvPicPr>
        <p:blipFill rotWithShape="1">
          <a:blip r:embed="rId6">
            <a:extLst>
              <a:ext uri="{BEBA8EAE-BF5A-486C-A8C5-ECC9F3942E4B}">
                <a14:imgProps xmlns:a14="http://schemas.microsoft.com/office/drawing/2010/main">
                  <a14:imgLayer r:embed="rId7">
                    <a14:imgEffect>
                      <a14:backgroundRemoval t="0" b="99275" l="0" r="100000">
                        <a14:foregroundMark x1="23214" y1="1087" x2="23214" y2="1087"/>
                        <a14:foregroundMark x1="31027" y1="42029" x2="31027" y2="42029"/>
                        <a14:foregroundMark x1="26786" y1="45652" x2="26786" y2="45652"/>
                        <a14:foregroundMark x1="44643" y1="42391" x2="44643" y2="42391"/>
                        <a14:backgroundMark x1="40402" y1="37862" x2="40402" y2="37862"/>
                        <a14:backgroundMark x1="33929" y1="43116" x2="33929" y2="43116"/>
                        <a14:backgroundMark x1="43750" y1="44928" x2="43750" y2="44928"/>
                        <a14:backgroundMark x1="37723" y1="39674" x2="37723" y2="40761"/>
                      </a14:backgroundRemoval>
                    </a14:imgEffect>
                  </a14:imgLayer>
                </a14:imgProps>
              </a:ext>
              <a:ext uri="{28A0092B-C50C-407E-A947-70E740481C1C}">
                <a14:useLocalDpi xmlns:a14="http://schemas.microsoft.com/office/drawing/2010/main" val="0"/>
              </a:ext>
            </a:extLst>
          </a:blip>
          <a:srcRect/>
          <a:stretch/>
        </p:blipFill>
        <p:spPr>
          <a:xfrm>
            <a:off x="4036607" y="4659815"/>
            <a:ext cx="1141977" cy="1407500"/>
          </a:xfrm>
          <a:prstGeom prst="rect">
            <a:avLst/>
          </a:prstGeom>
        </p:spPr>
      </p:pic>
      <p:pic>
        <p:nvPicPr>
          <p:cNvPr id="11" name="Picture 10" descr="$_32.jpeg"/>
          <p:cNvPicPr>
            <a:picLocks noChangeAspect="1"/>
          </p:cNvPicPr>
          <p:nvPr/>
        </p:nvPicPr>
        <p:blipFill rotWithShape="1">
          <a:blip r:embed="rId8">
            <a:extLst>
              <a:ext uri="{28A0092B-C50C-407E-A947-70E740481C1C}">
                <a14:useLocalDpi xmlns:a14="http://schemas.microsoft.com/office/drawing/2010/main" val="0"/>
              </a:ext>
            </a:extLst>
          </a:blip>
          <a:srcRect t="13717"/>
          <a:stretch/>
        </p:blipFill>
        <p:spPr>
          <a:xfrm>
            <a:off x="6381493" y="1915566"/>
            <a:ext cx="1598040" cy="1802035"/>
          </a:xfrm>
          <a:prstGeom prst="rect">
            <a:avLst/>
          </a:prstGeom>
        </p:spPr>
      </p:pic>
      <p:sp>
        <p:nvSpPr>
          <p:cNvPr id="13" name="TextBox 12"/>
          <p:cNvSpPr txBox="1"/>
          <p:nvPr/>
        </p:nvSpPr>
        <p:spPr>
          <a:xfrm>
            <a:off x="7519754" y="4297257"/>
            <a:ext cx="1887257" cy="584776"/>
          </a:xfrm>
          <a:prstGeom prst="rect">
            <a:avLst/>
          </a:prstGeom>
          <a:noFill/>
        </p:spPr>
        <p:txBody>
          <a:bodyPr wrap="square" rtlCol="0">
            <a:spAutoFit/>
          </a:bodyPr>
          <a:lstStyle/>
          <a:p>
            <a:pPr algn="ctr"/>
            <a:r>
              <a:rPr lang="en-US" sz="1600" b="1" dirty="0" smtClean="0"/>
              <a:t>NaAlSi</a:t>
            </a:r>
            <a:r>
              <a:rPr lang="en-US" sz="1600" b="1" baseline="-25000" dirty="0" smtClean="0"/>
              <a:t>2</a:t>
            </a:r>
            <a:r>
              <a:rPr lang="en-US" sz="1600" b="1" dirty="0" smtClean="0"/>
              <a:t>O</a:t>
            </a:r>
            <a:r>
              <a:rPr lang="en-US" sz="1600" b="1" baseline="-25000" dirty="0" smtClean="0"/>
              <a:t>6</a:t>
            </a:r>
          </a:p>
          <a:p>
            <a:pPr algn="ctr"/>
            <a:endParaRPr lang="en-US" sz="1600" b="1" dirty="0"/>
          </a:p>
        </p:txBody>
      </p:sp>
      <p:sp>
        <p:nvSpPr>
          <p:cNvPr id="9" name="TextBox 8"/>
          <p:cNvSpPr txBox="1"/>
          <p:nvPr/>
        </p:nvSpPr>
        <p:spPr>
          <a:xfrm>
            <a:off x="5821635" y="4745477"/>
            <a:ext cx="3286654" cy="523220"/>
          </a:xfrm>
          <a:prstGeom prst="rect">
            <a:avLst/>
          </a:prstGeom>
          <a:noFill/>
        </p:spPr>
        <p:txBody>
          <a:bodyPr wrap="square" rtlCol="0">
            <a:spAutoFit/>
          </a:bodyPr>
          <a:lstStyle/>
          <a:p>
            <a:r>
              <a:rPr lang="en-US" sz="1400" b="1" dirty="0"/>
              <a:t>Ca</a:t>
            </a:r>
            <a:r>
              <a:rPr lang="en-US" sz="1400" b="1" baseline="-25000" dirty="0"/>
              <a:t>2</a:t>
            </a:r>
            <a:r>
              <a:rPr lang="en-US" sz="1400" b="1" dirty="0"/>
              <a:t>(Mg, Fe)</a:t>
            </a:r>
            <a:r>
              <a:rPr lang="en-US" sz="1400" b="1" baseline="-25000" dirty="0"/>
              <a:t>5</a:t>
            </a:r>
            <a:r>
              <a:rPr lang="en-US" sz="1400" b="1" dirty="0"/>
              <a:t>Si</a:t>
            </a:r>
            <a:r>
              <a:rPr lang="en-US" sz="1400" b="1" baseline="-25000" dirty="0"/>
              <a:t>8</a:t>
            </a:r>
            <a:r>
              <a:rPr lang="en-US" sz="1400" b="1" dirty="0"/>
              <a:t>O</a:t>
            </a:r>
            <a:r>
              <a:rPr lang="en-US" sz="1400" b="1" baseline="-25000" dirty="0"/>
              <a:t>22</a:t>
            </a:r>
            <a:r>
              <a:rPr lang="en-US" sz="1400" b="1" dirty="0"/>
              <a:t>(OH)</a:t>
            </a:r>
            <a:r>
              <a:rPr lang="en-US" sz="1400" b="1" baseline="-25000" dirty="0"/>
              <a:t>2</a:t>
            </a:r>
          </a:p>
          <a:p>
            <a:endParaRPr lang="en-US" sz="1400" dirty="0"/>
          </a:p>
        </p:txBody>
      </p:sp>
      <p:cxnSp>
        <p:nvCxnSpPr>
          <p:cNvPr id="15" name="Straight Arrow Connector 14"/>
          <p:cNvCxnSpPr/>
          <p:nvPr/>
        </p:nvCxnSpPr>
        <p:spPr>
          <a:xfrm flipH="1">
            <a:off x="6858401" y="3886191"/>
            <a:ext cx="499130" cy="859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7475796" y="3886191"/>
            <a:ext cx="623924" cy="4707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7137682" y="3576665"/>
            <a:ext cx="600124" cy="369332"/>
          </a:xfrm>
          <a:prstGeom prst="rect">
            <a:avLst/>
          </a:prstGeom>
          <a:noFill/>
        </p:spPr>
        <p:txBody>
          <a:bodyPr wrap="square" rtlCol="0">
            <a:spAutoFit/>
          </a:bodyPr>
          <a:lstStyle/>
          <a:p>
            <a:r>
              <a:rPr lang="en-US" b="1" dirty="0" smtClean="0"/>
              <a:t>OR</a:t>
            </a:r>
            <a:endParaRPr lang="en-US" b="1" dirty="0"/>
          </a:p>
        </p:txBody>
      </p:sp>
    </p:spTree>
    <p:extLst>
      <p:ext uri="{BB962C8B-B14F-4D97-AF65-F5344CB8AC3E}">
        <p14:creationId xmlns:p14="http://schemas.microsoft.com/office/powerpoint/2010/main" val="18904729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EISENSTEIN’S MONTAGE THEORY</a:t>
            </a:r>
          </a:p>
        </p:txBody>
      </p:sp>
      <p:sp>
        <p:nvSpPr>
          <p:cNvPr id="3" name="Content Placeholder 2"/>
          <p:cNvSpPr>
            <a:spLocks noGrp="1"/>
          </p:cNvSpPr>
          <p:nvPr>
            <p:ph idx="1"/>
          </p:nvPr>
        </p:nvSpPr>
        <p:spPr>
          <a:xfrm>
            <a:off x="457200" y="1600200"/>
            <a:ext cx="5424368" cy="4876800"/>
          </a:xfrm>
        </p:spPr>
        <p:txBody>
          <a:bodyPr/>
          <a:lstStyle/>
          <a:p>
            <a:r>
              <a:rPr lang="en-US" dirty="0"/>
              <a:t>An important role of both theater and cinema is to “guide the spectator in the desired direction (frame of mind)” (78).</a:t>
            </a:r>
          </a:p>
          <a:p>
            <a:r>
              <a:rPr lang="en-US" dirty="0"/>
              <a:t>The central means for achieving this role is that of an “</a:t>
            </a:r>
            <a:r>
              <a:rPr lang="en-US" b="1" dirty="0">
                <a:solidFill>
                  <a:srgbClr val="0000FF"/>
                </a:solidFill>
              </a:rPr>
              <a:t>attraction.</a:t>
            </a:r>
            <a:r>
              <a:rPr lang="en-US" dirty="0" smtClean="0"/>
              <a:t>”</a:t>
            </a:r>
          </a:p>
          <a:p>
            <a:r>
              <a:rPr lang="en-US" dirty="0"/>
              <a:t>Attractions can be juxtaposed through editing to create new meaning</a:t>
            </a:r>
            <a:r>
              <a:rPr lang="en-US" dirty="0" smtClean="0"/>
              <a:t>.</a:t>
            </a:r>
          </a:p>
          <a:p>
            <a:pPr marL="0" indent="0">
              <a:buNone/>
            </a:pPr>
            <a:endParaRPr lang="en-US" dirty="0"/>
          </a:p>
        </p:txBody>
      </p:sp>
      <p:pic>
        <p:nvPicPr>
          <p:cNvPr id="4" name="Picture 3" descr="moGmd7N.jpg"/>
          <p:cNvPicPr>
            <a:picLocks noChangeAspect="1"/>
          </p:cNvPicPr>
          <p:nvPr/>
        </p:nvPicPr>
        <p:blipFill rotWithShape="1">
          <a:blip r:embed="rId3">
            <a:alphaModFix/>
            <a:extLst>
              <a:ext uri="{28A0092B-C50C-407E-A947-70E740481C1C}">
                <a14:useLocalDpi xmlns:a14="http://schemas.microsoft.com/office/drawing/2010/main" val="0"/>
              </a:ext>
            </a:extLst>
          </a:blip>
          <a:srcRect l="2051" t="9440" r="36729"/>
          <a:stretch/>
        </p:blipFill>
        <p:spPr>
          <a:xfrm>
            <a:off x="6002271" y="1600200"/>
            <a:ext cx="2834910" cy="3372330"/>
          </a:xfrm>
          <a:prstGeom prst="rect">
            <a:avLst/>
          </a:prstGeom>
        </p:spPr>
      </p:pic>
    </p:spTree>
    <p:extLst>
      <p:ext uri="{BB962C8B-B14F-4D97-AF65-F5344CB8AC3E}">
        <p14:creationId xmlns:p14="http://schemas.microsoft.com/office/powerpoint/2010/main" val="36866358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ARNHEIM’S THEORY</a:t>
            </a:r>
            <a:endParaRPr lang="en-US" dirty="0"/>
          </a:p>
        </p:txBody>
      </p:sp>
      <p:sp>
        <p:nvSpPr>
          <p:cNvPr id="3" name="Content Placeholder 2"/>
          <p:cNvSpPr>
            <a:spLocks noGrp="1"/>
          </p:cNvSpPr>
          <p:nvPr>
            <p:ph idx="1"/>
          </p:nvPr>
        </p:nvSpPr>
        <p:spPr>
          <a:xfrm>
            <a:off x="457200" y="1600200"/>
            <a:ext cx="5424368" cy="4876800"/>
          </a:xfrm>
        </p:spPr>
        <p:txBody>
          <a:bodyPr>
            <a:normAutofit lnSpcReduction="10000"/>
          </a:bodyPr>
          <a:lstStyle/>
          <a:p>
            <a:r>
              <a:rPr lang="en-US" dirty="0" smtClean="0"/>
              <a:t>The </a:t>
            </a:r>
            <a:r>
              <a:rPr lang="en-US" dirty="0"/>
              <a:t>primary role and value of film is to produce art.</a:t>
            </a:r>
          </a:p>
          <a:p>
            <a:r>
              <a:rPr lang="en-US" dirty="0"/>
              <a:t>The determinant (essential) characteristics of film that enable it to fulfill that role or value are the </a:t>
            </a:r>
            <a:r>
              <a:rPr lang="en-US" b="1" dirty="0"/>
              <a:t>unique </a:t>
            </a:r>
            <a:r>
              <a:rPr lang="en-US" dirty="0"/>
              <a:t>limitations of the medium that enable it to (a) diverge from duplicating the matter-of-fact experience of reality and (b) be expressive. </a:t>
            </a:r>
          </a:p>
          <a:p>
            <a:r>
              <a:rPr lang="en-US" dirty="0"/>
              <a:t>The techniques that are instances of those determinant characteristics include montage and framing.</a:t>
            </a:r>
          </a:p>
          <a:p>
            <a:endParaRPr lang="en-US" dirty="0"/>
          </a:p>
        </p:txBody>
      </p:sp>
      <p:pic>
        <p:nvPicPr>
          <p:cNvPr id="5" name="Content Placeholder 3" descr="copertina.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31465" t="10847" r="32620" b="11809"/>
          <a:stretch/>
        </p:blipFill>
        <p:spPr>
          <a:xfrm>
            <a:off x="6002271" y="1600200"/>
            <a:ext cx="2834909" cy="4295789"/>
          </a:xfrm>
          <a:prstGeom prst="rect">
            <a:avLst/>
          </a:prstGeom>
        </p:spPr>
      </p:pic>
    </p:spTree>
    <p:extLst>
      <p:ext uri="{BB962C8B-B14F-4D97-AF65-F5344CB8AC3E}">
        <p14:creationId xmlns:p14="http://schemas.microsoft.com/office/powerpoint/2010/main" val="21640201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ON TARKOVSKY </a:t>
            </a:r>
            <a:endParaRPr lang="en-US" dirty="0"/>
          </a:p>
        </p:txBody>
      </p:sp>
      <p:sp>
        <p:nvSpPr>
          <p:cNvPr id="3" name="Content Placeholder 2"/>
          <p:cNvSpPr>
            <a:spLocks noGrp="1"/>
          </p:cNvSpPr>
          <p:nvPr>
            <p:ph idx="1"/>
          </p:nvPr>
        </p:nvSpPr>
        <p:spPr>
          <a:xfrm>
            <a:off x="457200" y="1600200"/>
            <a:ext cx="5457786" cy="4876800"/>
          </a:xfrm>
        </p:spPr>
        <p:txBody>
          <a:bodyPr>
            <a:normAutofit fontScale="92500" lnSpcReduction="10000"/>
          </a:bodyPr>
          <a:lstStyle/>
          <a:p>
            <a:r>
              <a:rPr lang="en-US" dirty="0" smtClean="0"/>
              <a:t>Tarkovsky is widely considered to be one of the most important Russian filmmakers.</a:t>
            </a:r>
          </a:p>
          <a:p>
            <a:r>
              <a:rPr lang="en-US" dirty="0" smtClean="0"/>
              <a:t>He is rare among filmmakers in that he wrote about his craft from a philosophical perspective.</a:t>
            </a:r>
          </a:p>
          <a:p>
            <a:r>
              <a:rPr lang="en-US" dirty="0" smtClean="0"/>
              <a:t>He was subject to ideological censorship by the Soviet Union. </a:t>
            </a:r>
            <a:endParaRPr lang="en-US" dirty="0"/>
          </a:p>
          <a:p>
            <a:r>
              <a:rPr lang="en-US" dirty="0" smtClean="0"/>
              <a:t>He died of cancer in exile—sadly, before he could witness the emergence of a more tolerant Soviet Union at the end of the 1980s. </a:t>
            </a:r>
          </a:p>
          <a:p>
            <a:r>
              <a:rPr lang="en-US" dirty="0" smtClean="0"/>
              <a:t>He completed ten films before his death in 1986 (at the age of 54).</a:t>
            </a:r>
            <a:endParaRPr lang="en-US" i="1" dirty="0"/>
          </a:p>
        </p:txBody>
      </p:sp>
      <p:pic>
        <p:nvPicPr>
          <p:cNvPr id="4" name="Picture 3" descr="img-andrei-body.jpg"/>
          <p:cNvPicPr>
            <a:picLocks noChangeAspect="1"/>
          </p:cNvPicPr>
          <p:nvPr/>
        </p:nvPicPr>
        <p:blipFill rotWithShape="1">
          <a:blip r:embed="rId3">
            <a:alphaModFix/>
            <a:extLst>
              <a:ext uri="{28A0092B-C50C-407E-A947-70E740481C1C}">
                <a14:useLocalDpi xmlns:a14="http://schemas.microsoft.com/office/drawing/2010/main" val="0"/>
              </a:ext>
            </a:extLst>
          </a:blip>
          <a:srcRect r="2533"/>
          <a:stretch/>
        </p:blipFill>
        <p:spPr>
          <a:xfrm>
            <a:off x="6073695" y="1600200"/>
            <a:ext cx="2763486" cy="3405906"/>
          </a:xfrm>
          <a:prstGeom prst="rect">
            <a:avLst/>
          </a:prstGeom>
        </p:spPr>
      </p:pic>
    </p:spTree>
    <p:extLst>
      <p:ext uri="{BB962C8B-B14F-4D97-AF65-F5344CB8AC3E}">
        <p14:creationId xmlns:p14="http://schemas.microsoft.com/office/powerpoint/2010/main" val="36631727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ON TARKOVSKY </a:t>
            </a:r>
          </a:p>
        </p:txBody>
      </p:sp>
      <p:sp>
        <p:nvSpPr>
          <p:cNvPr id="3" name="Content Placeholder 2"/>
          <p:cNvSpPr>
            <a:spLocks noGrp="1"/>
          </p:cNvSpPr>
          <p:nvPr>
            <p:ph idx="1"/>
          </p:nvPr>
        </p:nvSpPr>
        <p:spPr/>
        <p:txBody>
          <a:bodyPr/>
          <a:lstStyle/>
          <a:p>
            <a:r>
              <a:rPr lang="en-US" dirty="0"/>
              <a:t>“Tarkovsky sought not to impose an interpretive scheme upon reality, but to imprint or record it together with all its contingency and potentiality; Tarkovsky was not an </a:t>
            </a:r>
            <a:r>
              <a:rPr lang="en-US" i="1" dirty="0"/>
              <a:t>orator</a:t>
            </a:r>
            <a:r>
              <a:rPr lang="en-US" dirty="0"/>
              <a:t>, but an </a:t>
            </a:r>
            <a:r>
              <a:rPr lang="en-US" i="1" dirty="0"/>
              <a:t>observer </a:t>
            </a:r>
            <a:r>
              <a:rPr lang="en-US" dirty="0"/>
              <a:t>and a </a:t>
            </a:r>
            <a:r>
              <a:rPr lang="en-US" i="1" dirty="0"/>
              <a:t>listener</a:t>
            </a:r>
            <a:r>
              <a:rPr lang="en-US" dirty="0"/>
              <a:t>” (Bird 2008, 9).</a:t>
            </a:r>
          </a:p>
          <a:p>
            <a:endParaRPr lang="en-US" dirty="0"/>
          </a:p>
        </p:txBody>
      </p:sp>
    </p:spTree>
    <p:extLst>
      <p:ext uri="{BB962C8B-B14F-4D97-AF65-F5344CB8AC3E}">
        <p14:creationId xmlns:p14="http://schemas.microsoft.com/office/powerpoint/2010/main" val="177624651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18514</TotalTime>
  <Words>1461</Words>
  <Application>Microsoft Macintosh PowerPoint</Application>
  <PresentationFormat>On-screen Show (4:3)</PresentationFormat>
  <Paragraphs>100</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Clarity</vt:lpstr>
      <vt:lpstr>Classical film theory, representation, and realism:  BAZIN AND TARKOVSKY</vt:lpstr>
      <vt:lpstr>CLASSICAL FILM THEORY</vt:lpstr>
      <vt:lpstr>CLASSICAL FILM THEORY</vt:lpstr>
      <vt:lpstr>CLASSICAL FILM THEORY</vt:lpstr>
      <vt:lpstr>CLASSICAL FILM THEORY</vt:lpstr>
      <vt:lpstr>EISENSTEIN’S MONTAGE THEORY</vt:lpstr>
      <vt:lpstr>ARNHEIM’S THEORY</vt:lpstr>
      <vt:lpstr>BACKGROUND ON TARKOVSKY </vt:lpstr>
      <vt:lpstr>BACKGROUND ON TARKOVSKY </vt:lpstr>
      <vt:lpstr>BACKGROUND ON BAZIN</vt:lpstr>
      <vt:lpstr>BACKGROUND ON BAZIN</vt:lpstr>
      <vt:lpstr>OVERVIEW OF BAZIN’S POSITION</vt:lpstr>
      <vt:lpstr>SPATIAL REALISM</vt:lpstr>
      <vt:lpstr>BAZIN’S MASTER ARGUMENT</vt:lpstr>
      <vt:lpstr>BAZIN’S NORMATIVE ARGUMENTS</vt:lpstr>
      <vt:lpstr>BAZIN’S NORMATIVE ARGUMENTS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 Bleson</dc:creator>
  <cp:lastModifiedBy>Zach Bleson</cp:lastModifiedBy>
  <cp:revision>737</cp:revision>
  <cp:lastPrinted>2017-09-22T05:00:07Z</cp:lastPrinted>
  <dcterms:created xsi:type="dcterms:W3CDTF">2016-04-06T08:49:02Z</dcterms:created>
  <dcterms:modified xsi:type="dcterms:W3CDTF">2019-10-13T07:12:39Z</dcterms:modified>
</cp:coreProperties>
</file>