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1"/>
  </p:notesMasterIdLst>
  <p:sldIdLst>
    <p:sldId id="677" r:id="rId2"/>
    <p:sldId id="735" r:id="rId3"/>
    <p:sldId id="621" r:id="rId4"/>
    <p:sldId id="547" r:id="rId5"/>
    <p:sldId id="556" r:id="rId6"/>
    <p:sldId id="631" r:id="rId7"/>
    <p:sldId id="630" r:id="rId8"/>
    <p:sldId id="632" r:id="rId9"/>
    <p:sldId id="624" r:id="rId10"/>
    <p:sldId id="634" r:id="rId11"/>
    <p:sldId id="644" r:id="rId12"/>
    <p:sldId id="638" r:id="rId13"/>
    <p:sldId id="679" r:id="rId14"/>
    <p:sldId id="645" r:id="rId15"/>
    <p:sldId id="726" r:id="rId16"/>
    <p:sldId id="727" r:id="rId17"/>
    <p:sldId id="728" r:id="rId18"/>
    <p:sldId id="697" r:id="rId19"/>
    <p:sldId id="682" r:id="rId20"/>
    <p:sldId id="723" r:id="rId21"/>
    <p:sldId id="724" r:id="rId22"/>
    <p:sldId id="683" r:id="rId23"/>
    <p:sldId id="690" r:id="rId24"/>
    <p:sldId id="736" r:id="rId25"/>
    <p:sldId id="731" r:id="rId26"/>
    <p:sldId id="737" r:id="rId27"/>
    <p:sldId id="738" r:id="rId28"/>
    <p:sldId id="689" r:id="rId29"/>
    <p:sldId id="6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92" autoAdjust="0"/>
    <p:restoredTop sz="58690" autoAdjust="0"/>
  </p:normalViewPr>
  <p:slideViewPr>
    <p:cSldViewPr snapToGrid="0" snapToObjects="1">
      <p:cViewPr>
        <p:scale>
          <a:sx n="85" d="100"/>
          <a:sy n="85" d="100"/>
        </p:scale>
        <p:origin x="-264" y="392"/>
      </p:cViewPr>
      <p:guideLst>
        <p:guide orient="horz" pos="2160"/>
        <p:guide pos="2880"/>
      </p:guideLst>
    </p:cSldViewPr>
  </p:slideViewPr>
  <p:notesTextViewPr>
    <p:cViewPr>
      <p:scale>
        <a:sx n="100" d="100"/>
        <a:sy n="100" d="100"/>
      </p:scale>
      <p:origin x="8" y="136"/>
    </p:cViewPr>
  </p:notesTextViewPr>
  <p:sorterViewPr>
    <p:cViewPr>
      <p:scale>
        <a:sx n="66" d="100"/>
        <a:sy n="66" d="100"/>
      </p:scale>
      <p:origin x="0" y="486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25C21-09F6-8747-A488-1AA892EEEB6D}" type="datetimeFigureOut">
              <a:rPr lang="en-US" smtClean="0"/>
              <a:t>10/13/19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0A182-F080-BA40-A1F2-AB9B5BAA0E59}" type="slidenum">
              <a:rPr lang="en-US" smtClean="0"/>
              <a:t>‹#›</a:t>
            </a:fld>
            <a:endParaRPr lang="en-US"/>
          </a:p>
        </p:txBody>
      </p:sp>
    </p:spTree>
    <p:extLst>
      <p:ext uri="{BB962C8B-B14F-4D97-AF65-F5344CB8AC3E}">
        <p14:creationId xmlns:p14="http://schemas.microsoft.com/office/powerpoint/2010/main" val="1356423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a:t>
            </a:fld>
            <a:endParaRPr lang="en-US"/>
          </a:p>
        </p:txBody>
      </p:sp>
    </p:spTree>
    <p:extLst>
      <p:ext uri="{BB962C8B-B14F-4D97-AF65-F5344CB8AC3E}">
        <p14:creationId xmlns:p14="http://schemas.microsoft.com/office/powerpoint/2010/main" val="4133679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Transition: what about cinema?</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13</a:t>
            </a:fld>
            <a:endParaRPr lang="en-US"/>
          </a:p>
        </p:txBody>
      </p:sp>
    </p:spTree>
    <p:extLst>
      <p:ext uri="{BB962C8B-B14F-4D97-AF65-F5344CB8AC3E}">
        <p14:creationId xmlns:p14="http://schemas.microsoft.com/office/powerpoint/2010/main" val="1953289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Even after the shroud was determined to be false – scientific tests suggest that it dates from the thirteenth century – these photographs are not in themselves fakes. The </a:t>
            </a:r>
            <a:r>
              <a:rPr lang="en-US" sz="1200" kern="1200" dirty="0" err="1" smtClean="0">
                <a:solidFill>
                  <a:schemeClr val="tx1"/>
                </a:solidFill>
                <a:effectLst/>
                <a:latin typeface="+mn-lt"/>
                <a:ea typeface="+mn-ea"/>
                <a:cs typeface="+mn-cs"/>
              </a:rPr>
              <a:t>sceptical</a:t>
            </a:r>
            <a:r>
              <a:rPr lang="en-US" sz="1200" kern="1200" dirty="0" smtClean="0">
                <a:solidFill>
                  <a:schemeClr val="tx1"/>
                </a:solidFill>
                <a:effectLst/>
                <a:latin typeface="+mn-lt"/>
                <a:ea typeface="+mn-ea"/>
                <a:cs typeface="+mn-cs"/>
              </a:rPr>
              <a:t> scientist still believes something: that the photo in Bazin’s book is ‘of’ a thirteenth-century piece of cloth, and not of something else” (334</a:t>
            </a:r>
            <a:r>
              <a:rPr lang="en-US" sz="1200" kern="1200" dirty="0" smtClean="0">
                <a:solidFill>
                  <a:schemeClr val="tx1"/>
                </a:solidFill>
                <a:effectLst/>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16</a:t>
            </a:fld>
            <a:endParaRPr lang="en-US"/>
          </a:p>
        </p:txBody>
      </p:sp>
    </p:spTree>
    <p:extLst>
      <p:ext uri="{BB962C8B-B14F-4D97-AF65-F5344CB8AC3E}">
        <p14:creationId xmlns:p14="http://schemas.microsoft.com/office/powerpoint/2010/main" val="2493076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Not</a:t>
            </a:r>
            <a:r>
              <a:rPr lang="en-US" baseline="0" dirty="0" smtClean="0"/>
              <a:t> a logically valid argument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Transition: Bazin seemed to think that films ought to be made in this style and that it followed from the nature of the medium. However, some of his arguments were distinctively normative in character.</a:t>
            </a: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18</a:t>
            </a:fld>
            <a:endParaRPr lang="en-US"/>
          </a:p>
        </p:txBody>
      </p:sp>
    </p:spTree>
    <p:extLst>
      <p:ext uri="{BB962C8B-B14F-4D97-AF65-F5344CB8AC3E}">
        <p14:creationId xmlns:p14="http://schemas.microsoft.com/office/powerpoint/2010/main" val="391345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19</a:t>
            </a:fld>
            <a:endParaRPr lang="en-US"/>
          </a:p>
        </p:txBody>
      </p:sp>
    </p:spTree>
    <p:extLst>
      <p:ext uri="{BB962C8B-B14F-4D97-AF65-F5344CB8AC3E}">
        <p14:creationId xmlns:p14="http://schemas.microsoft.com/office/powerpoint/2010/main" val="4267260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“Those who see a sharp contrast between photographs and paintings clearly think that it obtains</a:t>
            </a:r>
            <a:r>
              <a:rPr lang="en-US" baseline="0" dirty="0" smtClean="0"/>
              <a:t> no less when paintings depict real things than when they do not, and even when viewers fully realize that they do” (251). </a:t>
            </a:r>
          </a:p>
        </p:txBody>
      </p:sp>
      <p:sp>
        <p:nvSpPr>
          <p:cNvPr id="4" name="Slide Number Placeholder 3"/>
          <p:cNvSpPr>
            <a:spLocks noGrp="1"/>
          </p:cNvSpPr>
          <p:nvPr>
            <p:ph type="sldNum" sz="quarter" idx="10"/>
          </p:nvPr>
        </p:nvSpPr>
        <p:spPr/>
        <p:txBody>
          <a:bodyPr/>
          <a:lstStyle/>
          <a:p>
            <a:fld id="{A750A182-F080-BA40-A1F2-AB9B5BAA0E59}" type="slidenum">
              <a:rPr lang="en-US" smtClean="0"/>
              <a:t>21</a:t>
            </a:fld>
            <a:endParaRPr lang="en-US"/>
          </a:p>
        </p:txBody>
      </p:sp>
    </p:spTree>
    <p:extLst>
      <p:ext uri="{BB962C8B-B14F-4D97-AF65-F5344CB8AC3E}">
        <p14:creationId xmlns:p14="http://schemas.microsoft.com/office/powerpoint/2010/main" val="3772252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Semiotics – the study of signs and symbols and their use or interpretation.</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22</a:t>
            </a:fld>
            <a:endParaRPr lang="en-US"/>
          </a:p>
        </p:txBody>
      </p:sp>
    </p:spTree>
    <p:extLst>
      <p:ext uri="{BB962C8B-B14F-4D97-AF65-F5344CB8AC3E}">
        <p14:creationId xmlns:p14="http://schemas.microsoft.com/office/powerpoint/2010/main" val="3145049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Fits with the metaphors</a:t>
            </a:r>
            <a:r>
              <a:rPr lang="en-US" baseline="0" dirty="0" smtClean="0"/>
              <a:t> of “tracing” and the analogy to a fingerprint.</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“The photograph as such and the object in itself share a common being, after the fashion of a fingerprint. Wherefore, photography actually contributes something to the order of natural creation instead of providing a substitute for it” (Bazin 1960, 8).</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What do photographs contribute on this view?</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b="0" dirty="0" smtClean="0"/>
              <a:t>transference of reality from the thing to its reproduction”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What is this transference of reality?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“every image is to be seen as an object and every object as an image” (15–6).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This suggests that the tie</a:t>
            </a:r>
            <a:r>
              <a:rPr lang="en-US" sz="1200" kern="1200" baseline="0" dirty="0" smtClean="0">
                <a:solidFill>
                  <a:schemeClr val="tx1"/>
                </a:solidFill>
                <a:effectLst/>
                <a:latin typeface="+mn-lt"/>
                <a:ea typeface="+mn-ea"/>
                <a:cs typeface="+mn-cs"/>
              </a:rPr>
              <a:t> is closer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No one argues that a footprint </a:t>
            </a:r>
            <a:r>
              <a:rPr lang="en-US" sz="1200" i="1" kern="1200" dirty="0" smtClean="0">
                <a:solidFill>
                  <a:schemeClr val="tx1"/>
                </a:solidFill>
                <a:effectLst/>
                <a:latin typeface="+mn-lt"/>
                <a:ea typeface="+mn-ea"/>
                <a:cs typeface="+mn-cs"/>
              </a:rPr>
              <a:t>is </a:t>
            </a:r>
            <a:r>
              <a:rPr lang="en-US" sz="1200" kern="1200" dirty="0" smtClean="0">
                <a:solidFill>
                  <a:schemeClr val="tx1"/>
                </a:solidFill>
                <a:effectLst/>
                <a:latin typeface="+mn-lt"/>
                <a:ea typeface="+mn-ea"/>
                <a:cs typeface="+mn-cs"/>
              </a:rPr>
              <a:t>a foot or that the barometer </a:t>
            </a:r>
            <a:r>
              <a:rPr lang="en-US" sz="1200" i="1" kern="1200" dirty="0" smtClean="0">
                <a:solidFill>
                  <a:schemeClr val="tx1"/>
                </a:solidFill>
                <a:effectLst/>
                <a:latin typeface="+mn-lt"/>
                <a:ea typeface="+mn-ea"/>
                <a:cs typeface="+mn-cs"/>
              </a:rPr>
              <a:t>is </a:t>
            </a:r>
            <a:r>
              <a:rPr lang="en-US" sz="1200" kern="1200" dirty="0" smtClean="0">
                <a:solidFill>
                  <a:schemeClr val="tx1"/>
                </a:solidFill>
                <a:effectLst/>
                <a:latin typeface="+mn-lt"/>
                <a:ea typeface="+mn-ea"/>
                <a:cs typeface="+mn-cs"/>
              </a:rPr>
              <a:t>the air pressure, despite the fact that there is a direct, </a:t>
            </a:r>
            <a:r>
              <a:rPr lang="en-US" sz="1200" kern="1200" dirty="0" err="1" smtClean="0">
                <a:solidFill>
                  <a:schemeClr val="tx1"/>
                </a:solidFill>
                <a:effectLst/>
                <a:latin typeface="+mn-lt"/>
                <a:ea typeface="+mn-ea"/>
                <a:cs typeface="+mn-cs"/>
              </a:rPr>
              <a:t>nonsubjective</a:t>
            </a:r>
            <a:r>
              <a:rPr lang="en-US" sz="1200" kern="1200" dirty="0" smtClean="0">
                <a:solidFill>
                  <a:schemeClr val="tx1"/>
                </a:solidFill>
                <a:effectLst/>
                <a:latin typeface="+mn-lt"/>
                <a:ea typeface="+mn-ea"/>
                <a:cs typeface="+mn-cs"/>
              </a:rPr>
              <a:t> causal relation between them. However we want to describe what it is that Bazin is arguing, and whatever we think of it as an argument, it is clear that we cannot account for his description of the photograph along the model of an indexical sign” (Morgan 2006,</a:t>
            </a:r>
            <a:r>
              <a:rPr lang="en-US" sz="1200" kern="1200" baseline="0" dirty="0" smtClean="0">
                <a:solidFill>
                  <a:schemeClr val="tx1"/>
                </a:solidFill>
                <a:effectLst/>
                <a:latin typeface="+mn-lt"/>
                <a:ea typeface="+mn-ea"/>
                <a:cs typeface="+mn-cs"/>
              </a:rPr>
              <a:t> 450).</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23</a:t>
            </a:fld>
            <a:endParaRPr lang="en-US"/>
          </a:p>
        </p:txBody>
      </p:sp>
    </p:spTree>
    <p:extLst>
      <p:ext uri="{BB962C8B-B14F-4D97-AF65-F5344CB8AC3E}">
        <p14:creationId xmlns:p14="http://schemas.microsoft.com/office/powerpoint/2010/main" val="2070869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 film image re-presents or </a:t>
            </a:r>
            <a:r>
              <a:rPr lang="en-US" i="1" dirty="0" smtClean="0"/>
              <a:t>presents again </a:t>
            </a:r>
            <a:r>
              <a:rPr lang="en-US" i="0" dirty="0" smtClean="0"/>
              <a:t>a manifold of light patterns to perception” (Carroll 1988, 127).</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“Barring identical patterns of light, the only plausible reading of Bazinian re-presentation seems to be that the process of projection re-presents the exact impression or imprint of light that was reflected by objects and people in the past. </a:t>
            </a:r>
            <a:r>
              <a:rPr lang="en-US" b="1" dirty="0" smtClean="0"/>
              <a:t>This is probably true enough, but it makes out-of-focus shots, </a:t>
            </a:r>
            <a:r>
              <a:rPr lang="en-US" b="1" dirty="0" smtClean="0"/>
              <a:t>shots </a:t>
            </a:r>
            <a:r>
              <a:rPr lang="en-US" b="1" dirty="0" smtClean="0"/>
              <a:t>with vaseline on the lens, in fact, every kind of shot, no matter how distorted, representational</a:t>
            </a:r>
            <a:r>
              <a:rPr lang="en-US" dirty="0" smtClean="0"/>
              <a:t>” (135</a:t>
            </a:r>
            <a:r>
              <a:rPr lang="en-US" dirty="0" smtClean="0"/>
              <a:t>).</a:t>
            </a:r>
            <a:endParaRPr lang="en-US" dirty="0" smtClean="0"/>
          </a:p>
          <a:p>
            <a:endParaRPr lang="en-US" dirty="0" smtClean="0"/>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24</a:t>
            </a:fld>
            <a:endParaRPr lang="en-US"/>
          </a:p>
        </p:txBody>
      </p:sp>
    </p:spTree>
    <p:extLst>
      <p:ext uri="{BB962C8B-B14F-4D97-AF65-F5344CB8AC3E}">
        <p14:creationId xmlns:p14="http://schemas.microsoft.com/office/powerpoint/2010/main" val="3145049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“The Ames experiments have shown that we can, for example, build all sorts of distorted rooms that, among other things,</a:t>
            </a:r>
            <a:r>
              <a:rPr lang="en-US" baseline="0" dirty="0" smtClean="0"/>
              <a:t> will deliver to a pre-arranged monocular viewing point or camera position the same retinal image and the same patterns of light as a normal room” (133</a:t>
            </a:r>
            <a:r>
              <a:rPr lang="en-US" baseline="0" dirty="0" smtClean="0"/>
              <a:t>).</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No</a:t>
            </a:r>
            <a:r>
              <a:rPr lang="en-US" baseline="0" dirty="0" smtClean="0"/>
              <a:t>t sufficient – three different shots that emit the same light patterns; superimpose them in printing; they are all involved in the causal production of the new image; but it is impossible to say which of them it re-presents. Identity and causal efficacy are not sufficient.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Not sufficient – different lenses, same subject.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“That is, to define re-presentation in terms of an imprint of light from the past defines every shot whether it is of the variety we normally call representational or not. The consequence of this explication of re-presentation is that any image that results is a representation. In fact, in this sense, representation becomes trivialized; it is any shot in any style. An out-of-focus Brakhage close-up whose model even Brakhage can no longer remember or identify is still a projected imprint, and, therefore, still a Bazinian representation. Obviously, this is not a strong starting point from which to launch an attack on German expressivism” (135</a:t>
            </a:r>
            <a:r>
              <a:rPr lang="en-US" dirty="0" smtClean="0"/>
              <a:t>).</a:t>
            </a: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25</a:t>
            </a:fld>
            <a:endParaRPr lang="en-US"/>
          </a:p>
        </p:txBody>
      </p:sp>
    </p:spTree>
    <p:extLst>
      <p:ext uri="{BB962C8B-B14F-4D97-AF65-F5344CB8AC3E}">
        <p14:creationId xmlns:p14="http://schemas.microsoft.com/office/powerpoint/2010/main" val="3938253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“The Ames experiments have shown that we can, for example, build all sorts of distorted rooms that, among other things,</a:t>
            </a:r>
            <a:r>
              <a:rPr lang="en-US" baseline="0" dirty="0" smtClean="0"/>
              <a:t> will deliver to a pre-arranged monocular viewing point or camera position the same retinal image and the same patterns of light as a normal room” (133</a:t>
            </a:r>
            <a:r>
              <a:rPr lang="en-US" baseline="0" dirty="0" smtClean="0"/>
              <a:t>).</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No</a:t>
            </a:r>
            <a:r>
              <a:rPr lang="en-US" baseline="0" dirty="0" smtClean="0"/>
              <a:t>t sufficient – three different shots that emit the same light patterns; superimpose them in printing; they are all involved in the causal production of the new image; but it is impossible to say which of them it re-presents. Identity and causal efficacy are not sufficient.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Not sufficient – different lenses, same subject.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“That is, to define re-presentation in terms of an imprint of light from the past defines every shot whether it is of the variety we normally call representational or not. The consequence of this explication of re-presentation is that any image that results is a representation. In fact, in this sense, representation becomes trivialized; it is any shot in any style. An out-of-focus Brakhage close-up whose model even Brakhage can no longer remember or identify is still a projected imprint, and, therefore, still a Bazinian representation. Obviously, this is not a strong starting point from which to launch an attack on German expressivism” (135</a:t>
            </a:r>
            <a:r>
              <a:rPr lang="en-US" dirty="0" smtClean="0"/>
              <a:t>).</a:t>
            </a: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26</a:t>
            </a:fld>
            <a:endParaRPr lang="en-US"/>
          </a:p>
        </p:txBody>
      </p:sp>
    </p:spTree>
    <p:extLst>
      <p:ext uri="{BB962C8B-B14F-4D97-AF65-F5344CB8AC3E}">
        <p14:creationId xmlns:p14="http://schemas.microsoft.com/office/powerpoint/2010/main" val="3938253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Art emerges when this ambition moves away from preserving the actual body in favor of creating a representation of the dead person” (Morgan 2006,</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446)</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Transition: that</a:t>
            </a:r>
            <a:r>
              <a:rPr lang="en-US" sz="1200" kern="1200" baseline="0" dirty="0" smtClean="0">
                <a:solidFill>
                  <a:schemeClr val="tx1"/>
                </a:solidFill>
                <a:effectLst/>
                <a:latin typeface="+mn-lt"/>
                <a:ea typeface="+mn-ea"/>
                <a:cs typeface="+mn-cs"/>
              </a:rPr>
              <a:t> might explain why very powerful people are content to ‘live on’ in pictorial representations, rather than to literally mummify themselves. </a:t>
            </a: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4</a:t>
            </a:fld>
            <a:endParaRPr lang="en-US"/>
          </a:p>
        </p:txBody>
      </p:sp>
    </p:spTree>
    <p:extLst>
      <p:ext uri="{BB962C8B-B14F-4D97-AF65-F5344CB8AC3E}">
        <p14:creationId xmlns:p14="http://schemas.microsoft.com/office/powerpoint/2010/main" val="1048766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“The Ames experiments have shown that we can, for example, build all sorts of distorted rooms that, among other things,</a:t>
            </a:r>
            <a:r>
              <a:rPr lang="en-US" baseline="0" dirty="0" smtClean="0"/>
              <a:t> will deliver to a pre-arranged monocular viewing point or camera position the same retinal image and the same patterns of light as a normal room” (133</a:t>
            </a:r>
            <a:r>
              <a:rPr lang="en-US" baseline="0" dirty="0" smtClean="0"/>
              <a:t>).</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No</a:t>
            </a:r>
            <a:r>
              <a:rPr lang="en-US" baseline="0" dirty="0" smtClean="0"/>
              <a:t>t sufficient – three different shots that emit the same light patterns; superimpose them in printing; they are all involved in the causal production of the new image; but it is impossible to say which of them it re-presents. Identity and causal efficacy are not sufficient.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Not sufficient – different lenses, same subject.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“That is, to define re-presentation in terms of an imprint of light from the past defines every shot whether it is of the variety we normally call representational or not. The consequence of this explication of re-presentation is that any image that results is a representation. In fact, in this sense, representation becomes trivialized; it is any shot in any style. An out-of-focus Brakhage close-up whose model even Brakhage can no longer remember or identify is still a projected imprint, and, therefore, still a Bazinian representation. Obviously, this is not a strong starting point from which to launch an attack on German expressivism” (135</a:t>
            </a:r>
            <a:r>
              <a:rPr lang="en-US" dirty="0" smtClean="0"/>
              <a:t>).</a:t>
            </a: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27</a:t>
            </a:fld>
            <a:endParaRPr lang="en-US"/>
          </a:p>
        </p:txBody>
      </p:sp>
    </p:spTree>
    <p:extLst>
      <p:ext uri="{BB962C8B-B14F-4D97-AF65-F5344CB8AC3E}">
        <p14:creationId xmlns:p14="http://schemas.microsoft.com/office/powerpoint/2010/main" val="3938253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 representation, rather, </a:t>
            </a:r>
            <a:r>
              <a:rPr lang="en-US" i="1" dirty="0" smtClean="0"/>
              <a:t>presents </a:t>
            </a:r>
            <a:r>
              <a:rPr lang="en-US" dirty="0" smtClean="0"/>
              <a:t>a stand-in or a proxy of a model; it does not re-represent either the model or the sight of the model. . . .  For we may say instead that what photography does is to </a:t>
            </a:r>
            <a:r>
              <a:rPr lang="en-US" i="1" dirty="0" smtClean="0"/>
              <a:t>produce </a:t>
            </a:r>
            <a:r>
              <a:rPr lang="en-US" dirty="0" smtClean="0"/>
              <a:t>a stand-in for its model (at least in cases of what in the next section will be called physical portrayal; what is stood for is more complex). Therefore, the image does not literally re-present anything whatsoever” (146).</a:t>
            </a:r>
          </a:p>
          <a:p>
            <a:pPr marL="171450" indent="-171450">
              <a:buFont typeface="Arial"/>
              <a:buChar char="•"/>
            </a:pPr>
            <a:r>
              <a:rPr lang="en-US" dirty="0" smtClean="0"/>
              <a:t>There isn’t always</a:t>
            </a:r>
            <a:r>
              <a:rPr lang="en-US" baseline="0" dirty="0" smtClean="0"/>
              <a:t> existential import.</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“The first reading is that realism follows from representation automatically—that the nature of the medium makes every shot realistic. This is not the case; consider out-of-focus shots. Furthermore, if re-presentation defines cinema then obviously it is the case that a German expressionist film like </a:t>
            </a:r>
            <a:r>
              <a:rPr lang="en-US" i="1" dirty="0" smtClean="0"/>
              <a:t>The Cabinet of Dr. Calagiri </a:t>
            </a:r>
            <a:r>
              <a:rPr lang="en-US" dirty="0" smtClean="0"/>
              <a:t>re-presents its distorted sets. Here Bazin’s theory teeters on the border of self-contradiction again” (138).</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With</a:t>
            </a:r>
            <a:r>
              <a:rPr lang="en-US" baseline="0" dirty="0" smtClean="0"/>
              <a:t> respect to the </a:t>
            </a:r>
            <a:r>
              <a:rPr lang="en-US" dirty="0" smtClean="0"/>
              <a:t>medium–specificity </a:t>
            </a:r>
            <a:r>
              <a:rPr lang="en-US" baseline="0" dirty="0" smtClean="0"/>
              <a:t>assumption, it might explain home movies, but what about fiction films?</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29</a:t>
            </a:fld>
            <a:endParaRPr lang="en-US"/>
          </a:p>
        </p:txBody>
      </p:sp>
    </p:spTree>
    <p:extLst>
      <p:ext uri="{BB962C8B-B14F-4D97-AF65-F5344CB8AC3E}">
        <p14:creationId xmlns:p14="http://schemas.microsoft.com/office/powerpoint/2010/main" val="23770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5</a:t>
            </a:fld>
            <a:endParaRPr lang="en-US"/>
          </a:p>
        </p:txBody>
      </p:sp>
    </p:spTree>
    <p:extLst>
      <p:ext uri="{BB962C8B-B14F-4D97-AF65-F5344CB8AC3E}">
        <p14:creationId xmlns:p14="http://schemas.microsoft.com/office/powerpoint/2010/main" val="265642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6</a:t>
            </a:fld>
            <a:endParaRPr lang="en-US"/>
          </a:p>
        </p:txBody>
      </p:sp>
    </p:spTree>
    <p:extLst>
      <p:ext uri="{BB962C8B-B14F-4D97-AF65-F5344CB8AC3E}">
        <p14:creationId xmlns:p14="http://schemas.microsoft.com/office/powerpoint/2010/main" val="1858210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“Perspective . . . in the graphic arts is an approximate representation, generally on a flat surface (such as paper), of an image as it is seen by the eye. The two most characteristic features of perspective are that objects are smaller as their distance from the observer increases; and that they are subject to foreshortening, meaning that an object's dimensions along the line of sight are shorter than its dimensions across the line of sight</a:t>
            </a:r>
            <a:r>
              <a:rPr lang="en-US" baseline="0" dirty="0" smtClean="0"/>
              <a:t>” – https://</a:t>
            </a:r>
            <a:r>
              <a:rPr lang="en-US" baseline="0" dirty="0" err="1" smtClean="0"/>
              <a:t>en.wikipedia.org</a:t>
            </a:r>
            <a:r>
              <a:rPr lang="en-US" baseline="0" dirty="0" smtClean="0"/>
              <a:t>/wiki/Perspective_(graphical)</a:t>
            </a:r>
            <a:endParaRPr lang="en-US" dirty="0" smtClean="0"/>
          </a:p>
          <a:p>
            <a:pPr marL="171450" indent="-171450">
              <a:buFont typeface="Arial"/>
              <a:buChar char="•"/>
            </a:pPr>
            <a:r>
              <a:rPr lang="en-US" dirty="0" smtClean="0"/>
              <a:t>It</a:t>
            </a:r>
            <a:r>
              <a:rPr lang="en-US" baseline="0" dirty="0" smtClean="0"/>
              <a:t> was easy to treat this as a failing of the medium.</a:t>
            </a:r>
          </a:p>
          <a:p>
            <a:pPr marL="171450" indent="-171450">
              <a:buFont typeface="Arial"/>
              <a:buChar char="•"/>
            </a:pPr>
            <a:r>
              <a:rPr lang="en-US" baseline="0" dirty="0" smtClean="0"/>
              <a:t>However, photography came to fulfill the psychological need so that the other visual arts didn’t have to.</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7</a:t>
            </a:fld>
            <a:endParaRPr lang="en-US"/>
          </a:p>
        </p:txBody>
      </p:sp>
    </p:spTree>
    <p:extLst>
      <p:ext uri="{BB962C8B-B14F-4D97-AF65-F5344CB8AC3E}">
        <p14:creationId xmlns:p14="http://schemas.microsoft.com/office/powerpoint/2010/main" val="212268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8</a:t>
            </a:fld>
            <a:endParaRPr lang="en-US"/>
          </a:p>
        </p:txBody>
      </p:sp>
    </p:spTree>
    <p:extLst>
      <p:ext uri="{BB962C8B-B14F-4D97-AF65-F5344CB8AC3E}">
        <p14:creationId xmlns:p14="http://schemas.microsoft.com/office/powerpoint/2010/main" val="88313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we have no choice but to look at his other quotations and see if we can put it together.</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9</a:t>
            </a:fld>
            <a:endParaRPr lang="en-US"/>
          </a:p>
        </p:txBody>
      </p:sp>
    </p:spTree>
    <p:extLst>
      <p:ext uri="{BB962C8B-B14F-4D97-AF65-F5344CB8AC3E}">
        <p14:creationId xmlns:p14="http://schemas.microsoft.com/office/powerpoint/2010/main" val="3311579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10</a:t>
            </a:fld>
            <a:endParaRPr lang="en-US"/>
          </a:p>
        </p:txBody>
      </p:sp>
    </p:spTree>
    <p:extLst>
      <p:ext uri="{BB962C8B-B14F-4D97-AF65-F5344CB8AC3E}">
        <p14:creationId xmlns:p14="http://schemas.microsoft.com/office/powerpoint/2010/main" val="336541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12</a:t>
            </a:fld>
            <a:endParaRPr lang="en-US"/>
          </a:p>
        </p:txBody>
      </p:sp>
    </p:spTree>
    <p:extLst>
      <p:ext uri="{BB962C8B-B14F-4D97-AF65-F5344CB8AC3E}">
        <p14:creationId xmlns:p14="http://schemas.microsoft.com/office/powerpoint/2010/main" val="3991454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Sunday, October 13, 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Sunday, October 13, 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Sunday, October 13, 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Sunday, October 13, 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png"/><Relationship Id="rId6"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ontology of the photographic image</a:t>
            </a:r>
            <a:endParaRPr lang="en-US" sz="4400" dirty="0"/>
          </a:p>
        </p:txBody>
      </p:sp>
      <p:sp>
        <p:nvSpPr>
          <p:cNvPr id="3" name="Text Placeholder 2"/>
          <p:cNvSpPr>
            <a:spLocks noGrp="1"/>
          </p:cNvSpPr>
          <p:nvPr>
            <p:ph type="body" idx="1"/>
          </p:nvPr>
        </p:nvSpPr>
        <p:spPr/>
        <p:txBody>
          <a:bodyPr/>
          <a:lstStyle/>
          <a:p>
            <a:endParaRPr lang="en-US" dirty="0"/>
          </a:p>
        </p:txBody>
      </p:sp>
      <p:pic>
        <p:nvPicPr>
          <p:cNvPr id="5" name="Picture 4" descr="The-production-of-prints-in-the-dark-room.-Image-via-aaa.org_.hk_-865x577.jpg"/>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922744" y="-177800"/>
            <a:ext cx="11499551" cy="7670799"/>
          </a:xfrm>
          <a:prstGeom prst="rect">
            <a:avLst/>
          </a:prstGeom>
        </p:spPr>
      </p:pic>
    </p:spTree>
    <p:extLst>
      <p:ext uri="{BB962C8B-B14F-4D97-AF65-F5344CB8AC3E}">
        <p14:creationId xmlns:p14="http://schemas.microsoft.com/office/powerpoint/2010/main" val="42047981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PHOTOGRAPHIC IMAGE</a:t>
            </a:r>
          </a:p>
        </p:txBody>
      </p:sp>
      <p:sp>
        <p:nvSpPr>
          <p:cNvPr id="3" name="Content Placeholder 2"/>
          <p:cNvSpPr>
            <a:spLocks noGrp="1"/>
          </p:cNvSpPr>
          <p:nvPr>
            <p:ph idx="1"/>
          </p:nvPr>
        </p:nvSpPr>
        <p:spPr/>
        <p:txBody>
          <a:bodyPr/>
          <a:lstStyle/>
          <a:p>
            <a:r>
              <a:rPr lang="en-US" dirty="0" smtClean="0"/>
              <a:t>“Only </a:t>
            </a:r>
            <a:r>
              <a:rPr lang="en-US" dirty="0"/>
              <a:t>a photographic lens can give us the kind of image of the object that is capable of satisfying the deep need man has to substitute for it something more than a mere approximation, a kind of decal or transfer. </a:t>
            </a:r>
            <a:r>
              <a:rPr lang="en-US" b="1" dirty="0"/>
              <a:t>The photographic image is the object itself, the object freed from the conditions of time and space that govern it. </a:t>
            </a:r>
            <a:r>
              <a:rPr lang="en-US" dirty="0"/>
              <a:t>No matter how fuzzy, distorted, or discolored, no matter how lacking, in documentary value the image may be, it shares, by virtue of the very process of its </a:t>
            </a:r>
            <a:r>
              <a:rPr lang="en-US" dirty="0" smtClean="0"/>
              <a:t>becoming</a:t>
            </a:r>
            <a:r>
              <a:rPr lang="en-US" dirty="0"/>
              <a:t>, the being of the model of which it is the reproduction;</a:t>
            </a:r>
            <a:r>
              <a:rPr lang="en-US" b="1" dirty="0"/>
              <a:t> </a:t>
            </a:r>
            <a:r>
              <a:rPr lang="en-US" b="1" dirty="0">
                <a:solidFill>
                  <a:srgbClr val="0000FF"/>
                </a:solidFill>
              </a:rPr>
              <a:t>it </a:t>
            </a:r>
            <a:r>
              <a:rPr lang="en-US" b="1" i="1" dirty="0">
                <a:solidFill>
                  <a:srgbClr val="0000FF"/>
                </a:solidFill>
              </a:rPr>
              <a:t>is</a:t>
            </a:r>
            <a:r>
              <a:rPr lang="en-US" b="1" dirty="0">
                <a:solidFill>
                  <a:srgbClr val="0000FF"/>
                </a:solidFill>
              </a:rPr>
              <a:t> the model</a:t>
            </a:r>
            <a:r>
              <a:rPr lang="en-US" dirty="0" smtClean="0"/>
              <a:t>” (8; emphasis added).</a:t>
            </a:r>
            <a:endParaRPr lang="en-US" dirty="0"/>
          </a:p>
          <a:p>
            <a:endParaRPr lang="en-US" dirty="0"/>
          </a:p>
        </p:txBody>
      </p:sp>
    </p:spTree>
    <p:extLst>
      <p:ext uri="{BB962C8B-B14F-4D97-AF65-F5344CB8AC3E}">
        <p14:creationId xmlns:p14="http://schemas.microsoft.com/office/powerpoint/2010/main" val="3104919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PHOTOGRAPHIC IMAGE</a:t>
            </a:r>
          </a:p>
        </p:txBody>
      </p:sp>
      <p:sp>
        <p:nvSpPr>
          <p:cNvPr id="3" name="Content Placeholder 2"/>
          <p:cNvSpPr>
            <a:spLocks noGrp="1"/>
          </p:cNvSpPr>
          <p:nvPr>
            <p:ph idx="1"/>
          </p:nvPr>
        </p:nvSpPr>
        <p:spPr>
          <a:xfrm>
            <a:off x="457200" y="1600200"/>
            <a:ext cx="8229600" cy="2196102"/>
          </a:xfrm>
        </p:spPr>
        <p:txBody>
          <a:bodyPr>
            <a:normAutofit fontScale="85000" lnSpcReduction="20000"/>
          </a:bodyPr>
          <a:lstStyle/>
          <a:p>
            <a:r>
              <a:rPr lang="en-US" dirty="0" smtClean="0"/>
              <a:t>“Hence the charm of family albums. Those grey or sepia shadows, phantomlike and almost undecipherable, are no longer traditional family portraits but rather </a:t>
            </a:r>
            <a:r>
              <a:rPr lang="en-US" b="1" dirty="0" smtClean="0"/>
              <a:t>the disturbing presence of lives halted at a set moment in their duration</a:t>
            </a:r>
            <a:r>
              <a:rPr lang="en-US" dirty="0" smtClean="0"/>
              <a:t>, freed from their destiny; not, however, by the prestige of art but by the power of an impassive mechanical process: for photography does not create eternity, as art does, it embalms time, rescuing it simply from its proper corruption” (8).</a:t>
            </a:r>
          </a:p>
          <a:p>
            <a:endParaRPr lang="en-US" dirty="0"/>
          </a:p>
        </p:txBody>
      </p:sp>
      <p:pic>
        <p:nvPicPr>
          <p:cNvPr id="4" name="Picture 3" descr="2d7bf9ce45c6ad5b49ff6a1710bef1b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5909" y="3701732"/>
            <a:ext cx="4712183" cy="2943742"/>
          </a:xfrm>
          <a:prstGeom prst="rect">
            <a:avLst/>
          </a:prstGeom>
        </p:spPr>
      </p:pic>
    </p:spTree>
    <p:extLst>
      <p:ext uri="{BB962C8B-B14F-4D97-AF65-F5344CB8AC3E}">
        <p14:creationId xmlns:p14="http://schemas.microsoft.com/office/powerpoint/2010/main" val="20424569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PHOTOGRAPHIC IMAGE</a:t>
            </a:r>
          </a:p>
        </p:txBody>
      </p:sp>
      <p:sp>
        <p:nvSpPr>
          <p:cNvPr id="3" name="Content Placeholder 2"/>
          <p:cNvSpPr>
            <a:spLocks noGrp="1"/>
          </p:cNvSpPr>
          <p:nvPr>
            <p:ph idx="1"/>
          </p:nvPr>
        </p:nvSpPr>
        <p:spPr/>
        <p:txBody>
          <a:bodyPr/>
          <a:lstStyle/>
          <a:p>
            <a:r>
              <a:rPr lang="en-US" dirty="0" smtClean="0"/>
              <a:t>“But </a:t>
            </a:r>
            <a:r>
              <a:rPr lang="en-US" dirty="0"/>
              <a:t>photography is something else again. In no sense is it the image of an object or person, </a:t>
            </a:r>
            <a:r>
              <a:rPr lang="en-US" b="1" dirty="0"/>
              <a:t>more correctly it is its tracing.</a:t>
            </a:r>
            <a:r>
              <a:rPr lang="en-US" dirty="0"/>
              <a:t> Its automatic genesis distinguishes it radically from the other techniques of reproduction</a:t>
            </a:r>
            <a:r>
              <a:rPr lang="en-US" b="1" dirty="0"/>
              <a:t>. The photograph proceeds by means of the lens to the taking of a veritable luminous impression in </a:t>
            </a:r>
            <a:r>
              <a:rPr lang="en-US" b="1" dirty="0" smtClean="0"/>
              <a:t>light—to </a:t>
            </a:r>
            <a:r>
              <a:rPr lang="en-US" b="1" dirty="0"/>
              <a:t>a mold. As such it carries with it more than mere resemblance, namely a kind of </a:t>
            </a:r>
            <a:r>
              <a:rPr lang="en-US" b="1" dirty="0" smtClean="0"/>
              <a:t>identity</a:t>
            </a:r>
            <a:r>
              <a:rPr lang="en-US" dirty="0" smtClean="0"/>
              <a:t>” (</a:t>
            </a:r>
            <a:r>
              <a:rPr lang="en-US" dirty="0"/>
              <a:t>Bazin </a:t>
            </a:r>
            <a:r>
              <a:rPr lang="en-US" dirty="0" smtClean="0"/>
              <a:t>1967, 96; emphasis added).</a:t>
            </a:r>
            <a:endParaRPr lang="en-US" dirty="0"/>
          </a:p>
          <a:p>
            <a:endParaRPr lang="en-US" dirty="0"/>
          </a:p>
        </p:txBody>
      </p:sp>
    </p:spTree>
    <p:extLst>
      <p:ext uri="{BB962C8B-B14F-4D97-AF65-F5344CB8AC3E}">
        <p14:creationId xmlns:p14="http://schemas.microsoft.com/office/powerpoint/2010/main" val="587225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PHOTOGRAPHIC IMAGE</a:t>
            </a:r>
          </a:p>
        </p:txBody>
      </p:sp>
      <p:sp>
        <p:nvSpPr>
          <p:cNvPr id="3" name="Content Placeholder 2"/>
          <p:cNvSpPr>
            <a:spLocks noGrp="1"/>
          </p:cNvSpPr>
          <p:nvPr>
            <p:ph idx="1"/>
          </p:nvPr>
        </p:nvSpPr>
        <p:spPr/>
        <p:txBody>
          <a:bodyPr/>
          <a:lstStyle/>
          <a:p>
            <a:r>
              <a:rPr lang="en-US" dirty="0"/>
              <a:t>“The photograph as such and the object in itself share a common being, </a:t>
            </a:r>
            <a:r>
              <a:rPr lang="en-US" b="1" dirty="0"/>
              <a:t>after the fashion of a fingerprint. </a:t>
            </a:r>
            <a:r>
              <a:rPr lang="en-US" dirty="0"/>
              <a:t>Wherefore, </a:t>
            </a:r>
            <a:r>
              <a:rPr lang="en-US" b="1" dirty="0"/>
              <a:t>photography actually contributes something to the order of natural creation instead of providing a substitute for it</a:t>
            </a:r>
            <a:r>
              <a:rPr lang="en-US" dirty="0"/>
              <a:t>” </a:t>
            </a:r>
            <a:r>
              <a:rPr lang="en-US" dirty="0" smtClean="0"/>
              <a:t>(</a:t>
            </a:r>
            <a:r>
              <a:rPr lang="en-US" dirty="0"/>
              <a:t>Bazin </a:t>
            </a:r>
            <a:r>
              <a:rPr lang="en-US" dirty="0" smtClean="0"/>
              <a:t>1960, 8; emphasis added).</a:t>
            </a:r>
            <a:endParaRPr lang="en-US" dirty="0"/>
          </a:p>
        </p:txBody>
      </p:sp>
    </p:spTree>
    <p:extLst>
      <p:ext uri="{BB962C8B-B14F-4D97-AF65-F5344CB8AC3E}">
        <p14:creationId xmlns:p14="http://schemas.microsoft.com/office/powerpoint/2010/main" val="24994288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Photography and film function </a:t>
            </a:r>
            <a:r>
              <a:rPr lang="en-US" dirty="0"/>
              <a:t>to satisfy our psychological need to overcome death by immortalizing the past and capturing </a:t>
            </a:r>
            <a:r>
              <a:rPr lang="en-US" dirty="0" smtClean="0"/>
              <a:t>time.</a:t>
            </a:r>
            <a:endParaRPr lang="en-US" dirty="0"/>
          </a:p>
          <a:p>
            <a:r>
              <a:rPr lang="en-US" dirty="0" smtClean="0"/>
              <a:t>Photographs and films have a radical impact on our attitudes and have existential import (“</a:t>
            </a:r>
            <a:r>
              <a:rPr lang="en-US" dirty="0"/>
              <a:t>we are forced to accept as real the existence of the object </a:t>
            </a:r>
            <a:r>
              <a:rPr lang="en-US" dirty="0" smtClean="0"/>
              <a:t>reproduced”).</a:t>
            </a:r>
          </a:p>
          <a:p>
            <a:r>
              <a:rPr lang="en-US" dirty="0" smtClean="0"/>
              <a:t>There is an important connection between light and the film stock (photographs involve “</a:t>
            </a:r>
            <a:r>
              <a:rPr lang="en-US" dirty="0"/>
              <a:t>a veritable luminous impression in light—to a </a:t>
            </a:r>
            <a:r>
              <a:rPr lang="en-US" dirty="0" smtClean="0"/>
              <a:t>mold”). </a:t>
            </a:r>
          </a:p>
          <a:p>
            <a:r>
              <a:rPr lang="en-US" dirty="0" smtClean="0"/>
              <a:t>Photographs are somehow analogous to fingerprints and do not simply provide a substitute for reality.</a:t>
            </a:r>
          </a:p>
          <a:p>
            <a:r>
              <a:rPr lang="en-US" dirty="0" smtClean="0"/>
              <a:t>It at least seems that there is an important connection—some kind of “</a:t>
            </a:r>
            <a:r>
              <a:rPr lang="en-US" b="1" dirty="0" smtClean="0"/>
              <a:t>identity</a:t>
            </a:r>
            <a:r>
              <a:rPr lang="en-US" dirty="0" smtClean="0"/>
              <a:t>” relation—between a photographic or cinematic image and its model (the “photographic </a:t>
            </a:r>
            <a:r>
              <a:rPr lang="en-US" dirty="0"/>
              <a:t>image is the object </a:t>
            </a:r>
            <a:r>
              <a:rPr lang="en-US" dirty="0" smtClean="0"/>
              <a:t>itself”).</a:t>
            </a:r>
          </a:p>
        </p:txBody>
      </p:sp>
    </p:spTree>
    <p:extLst>
      <p:ext uri="{BB962C8B-B14F-4D97-AF65-F5344CB8AC3E}">
        <p14:creationId xmlns:p14="http://schemas.microsoft.com/office/powerpoint/2010/main" val="2348411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MASS-PRODUCED RELICS</a:t>
            </a:r>
            <a:endParaRPr lang="en-US" dirty="0"/>
          </a:p>
        </p:txBody>
      </p:sp>
      <p:pic>
        <p:nvPicPr>
          <p:cNvPr id="4" name="Picture 3" descr="Turin_shroud_positive_and_negative_displaying_original_color_information_708_x_465_pixels_94_K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823" y="1524000"/>
            <a:ext cx="6932355" cy="4553030"/>
          </a:xfrm>
          <a:prstGeom prst="rect">
            <a:avLst/>
          </a:prstGeom>
        </p:spPr>
      </p:pic>
      <p:sp>
        <p:nvSpPr>
          <p:cNvPr id="6" name="TextBox 5"/>
          <p:cNvSpPr txBox="1"/>
          <p:nvPr/>
        </p:nvSpPr>
        <p:spPr>
          <a:xfrm>
            <a:off x="1105823" y="6149009"/>
            <a:ext cx="6932355" cy="369332"/>
          </a:xfrm>
          <a:prstGeom prst="rect">
            <a:avLst/>
          </a:prstGeom>
          <a:noFill/>
        </p:spPr>
        <p:txBody>
          <a:bodyPr wrap="square" rtlCol="0">
            <a:spAutoFit/>
          </a:bodyPr>
          <a:lstStyle/>
          <a:p>
            <a:pPr algn="ctr"/>
            <a:r>
              <a:rPr lang="en-US" dirty="0"/>
              <a:t>Shroud of Turin</a:t>
            </a:r>
          </a:p>
        </p:txBody>
      </p:sp>
    </p:spTree>
    <p:extLst>
      <p:ext uri="{BB962C8B-B14F-4D97-AF65-F5344CB8AC3E}">
        <p14:creationId xmlns:p14="http://schemas.microsoft.com/office/powerpoint/2010/main" val="7856957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MASS-PRODUCED RELICS</a:t>
            </a:r>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shroud became particularly famous when </a:t>
            </a:r>
            <a:r>
              <a:rPr lang="en-US" dirty="0" err="1"/>
              <a:t>Secundo</a:t>
            </a:r>
            <a:r>
              <a:rPr lang="en-US" dirty="0"/>
              <a:t> </a:t>
            </a:r>
            <a:r>
              <a:rPr lang="en-US" dirty="0" err="1"/>
              <a:t>Pia</a:t>
            </a:r>
            <a:r>
              <a:rPr lang="en-US" dirty="0"/>
              <a:t> was given permission to remove protective glass in front of it and expose it to his camera. Around midnight on 20 May 1898, he stood by for twenty minutes during which low light reflected from the shroud made contact through a lens with a </a:t>
            </a:r>
            <a:r>
              <a:rPr lang="en-US" dirty="0" smtClean="0"/>
              <a:t>sensitive </a:t>
            </a:r>
            <a:r>
              <a:rPr lang="en-US" dirty="0"/>
              <a:t>emulsion that, in a state of excited anticipation, he promptly developed: the negative seemed to show the visage of Christ (</a:t>
            </a:r>
            <a:r>
              <a:rPr lang="en-US" dirty="0" err="1"/>
              <a:t>Mondzain</a:t>
            </a:r>
            <a:r>
              <a:rPr lang="en-US" dirty="0"/>
              <a:t> 2005)! Every photograph that was later made (and millions were sold at churches and shrines) could now claim to be a relic because, in an ‘ontological’ sense, each shared an actual connection to the original body of Christ, so long as all intermediaries had been produced ‘</a:t>
            </a:r>
            <a:r>
              <a:rPr lang="en-US" dirty="0" smtClean="0"/>
              <a:t>automatically’. . . . </a:t>
            </a:r>
            <a:r>
              <a:rPr lang="en-US" dirty="0"/>
              <a:t>A photo could be venerated since it had been in touch with what it purports to show, light having passed directly from shroud (‘model’) to emulsion (‘image’</a:t>
            </a:r>
            <a:r>
              <a:rPr lang="en-US" dirty="0" smtClean="0"/>
              <a:t>)” (Andrew 2014, 334).</a:t>
            </a:r>
            <a:endParaRPr lang="en-US" dirty="0"/>
          </a:p>
          <a:p>
            <a:endParaRPr lang="en-US" dirty="0"/>
          </a:p>
        </p:txBody>
      </p:sp>
    </p:spTree>
    <p:extLst>
      <p:ext uri="{BB962C8B-B14F-4D97-AF65-F5344CB8AC3E}">
        <p14:creationId xmlns:p14="http://schemas.microsoft.com/office/powerpoint/2010/main" val="36608545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a:t>
            </a:r>
            <a:r>
              <a:rPr lang="en-US" dirty="0" smtClean="0"/>
              <a:t>CINEMATIC </a:t>
            </a:r>
            <a:r>
              <a:rPr lang="en-US" dirty="0"/>
              <a:t>IMAGE</a:t>
            </a:r>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a:t>film is no longer content to preserve the object, enshrouded as it were in an instant, as the bodies of insects are preserved intact, out of the distant past, in amber. The film delivers baroque art from its convulsive catalepsy. </a:t>
            </a:r>
            <a:r>
              <a:rPr lang="en-US" b="1" dirty="0"/>
              <a:t>Now, for the first time, the image of things is likewise the image of their duration, change mummified as it </a:t>
            </a:r>
            <a:r>
              <a:rPr lang="en-US" b="1" dirty="0" smtClean="0"/>
              <a:t>were</a:t>
            </a:r>
            <a:r>
              <a:rPr lang="en-US" dirty="0" smtClean="0"/>
              <a:t>” (Bazin 1960, 8; emphasis added).</a:t>
            </a:r>
          </a:p>
          <a:p>
            <a:r>
              <a:rPr lang="en-US" dirty="0" smtClean="0"/>
              <a:t>“The </a:t>
            </a:r>
            <a:r>
              <a:rPr lang="en-US" dirty="0"/>
              <a:t>cinema does something strangely paradoxical. It makes a molding of the object as it exists in time and, furthermore, </a:t>
            </a:r>
            <a:r>
              <a:rPr lang="en-US" b="1" dirty="0"/>
              <a:t>makes an imprint of the duration of the object</a:t>
            </a:r>
            <a:r>
              <a:rPr lang="en-US" dirty="0"/>
              <a:t>” (Bazin 1967, 96–</a:t>
            </a:r>
            <a:r>
              <a:rPr lang="en-US" dirty="0" smtClean="0"/>
              <a:t>7; emphasis added).</a:t>
            </a:r>
          </a:p>
          <a:p>
            <a:r>
              <a:rPr lang="en-US" dirty="0" smtClean="0"/>
              <a:t>“</a:t>
            </a:r>
            <a:r>
              <a:rPr lang="en-US" b="1" dirty="0"/>
              <a:t>For the first time in the history of the arts, in the history of culture, man found the means </a:t>
            </a:r>
            <a:r>
              <a:rPr lang="en-US" b="1" i="1" dirty="0"/>
              <a:t>to take an impression of time</a:t>
            </a:r>
            <a:r>
              <a:rPr lang="en-US" i="1" dirty="0"/>
              <a:t>. </a:t>
            </a:r>
            <a:r>
              <a:rPr lang="en-US" dirty="0"/>
              <a:t>And simultaneously the possibility of reproducing that time on screen as often as he wanted, to repeat it and go back to it. He acquired a matrix for </a:t>
            </a:r>
            <a:r>
              <a:rPr lang="en-US" i="1" dirty="0"/>
              <a:t>actual time. </a:t>
            </a:r>
            <a:r>
              <a:rPr lang="en-US" dirty="0"/>
              <a:t>Once seen and recorded, time could now be preserved in metal boxes over a long period (theoretically for ever)</a:t>
            </a:r>
            <a:r>
              <a:rPr lang="en-US" dirty="0" smtClean="0"/>
              <a:t>. . . . </a:t>
            </a:r>
            <a:r>
              <a:rPr lang="en-US" b="1" dirty="0"/>
              <a:t>What is the essence of the </a:t>
            </a:r>
            <a:r>
              <a:rPr lang="en-US" b="1" dirty="0" smtClean="0"/>
              <a:t>director’s </a:t>
            </a:r>
            <a:r>
              <a:rPr lang="en-US" b="1" dirty="0"/>
              <a:t>work? We could define it as sculpting in </a:t>
            </a:r>
            <a:r>
              <a:rPr lang="en-US" b="1" dirty="0" smtClean="0"/>
              <a:t>time</a:t>
            </a:r>
            <a:r>
              <a:rPr lang="en-US" dirty="0" smtClean="0"/>
              <a:t>” (Tarkovsky 1989, 62–3).</a:t>
            </a:r>
            <a:endParaRPr lang="en-US" dirty="0"/>
          </a:p>
          <a:p>
            <a:pPr marL="0" indent="0">
              <a:buNone/>
            </a:pPr>
            <a:endParaRPr lang="en-US" dirty="0"/>
          </a:p>
        </p:txBody>
      </p:sp>
    </p:spTree>
    <p:extLst>
      <p:ext uri="{BB962C8B-B14F-4D97-AF65-F5344CB8AC3E}">
        <p14:creationId xmlns:p14="http://schemas.microsoft.com/office/powerpoint/2010/main" val="579118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BAZIN’S MASTER ARGUMENT (AGAIN)</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The film medium, given the nature of its mechanical processes, is essentially </a:t>
            </a:r>
            <a:r>
              <a:rPr lang="en-US" b="1" dirty="0" smtClean="0"/>
              <a:t>representational</a:t>
            </a:r>
            <a:r>
              <a:rPr lang="en-US" dirty="0" smtClean="0"/>
              <a:t> (in some important sense).</a:t>
            </a:r>
          </a:p>
          <a:p>
            <a:pPr marL="457200" indent="-457200">
              <a:buFont typeface="+mj-lt"/>
              <a:buAutoNum type="arabicParenR"/>
            </a:pPr>
            <a:r>
              <a:rPr lang="en-US" dirty="0" smtClean="0"/>
              <a:t>This type of representation somehow implies </a:t>
            </a:r>
            <a:r>
              <a:rPr lang="en-US" b="1" dirty="0" smtClean="0"/>
              <a:t>realism</a:t>
            </a:r>
            <a:r>
              <a:rPr lang="en-US" dirty="0" smtClean="0"/>
              <a:t>.</a:t>
            </a:r>
          </a:p>
          <a:p>
            <a:pPr marL="457200" indent="-457200">
              <a:buFont typeface="+mj-lt"/>
              <a:buAutoNum type="arabicParenR"/>
            </a:pPr>
            <a:r>
              <a:rPr lang="en-US" dirty="0" smtClean="0"/>
              <a:t>A commitment to realism somehow implies a commitment to </a:t>
            </a:r>
            <a:r>
              <a:rPr lang="en-US" b="1" dirty="0" smtClean="0"/>
              <a:t>spatial realism</a:t>
            </a:r>
            <a:r>
              <a:rPr lang="en-US" dirty="0" smtClean="0"/>
              <a:t>. </a:t>
            </a:r>
          </a:p>
        </p:txBody>
      </p:sp>
    </p:spTree>
    <p:extLst>
      <p:ext uri="{BB962C8B-B14F-4D97-AF65-F5344CB8AC3E}">
        <p14:creationId xmlns:p14="http://schemas.microsoft.com/office/powerpoint/2010/main" val="38776903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smtClean="0"/>
              <a:t>PHENOMENOLOGICAL INTERPRETATION</a:t>
            </a:r>
            <a:endParaRPr lang="en-US" sz="3300" dirty="0"/>
          </a:p>
        </p:txBody>
      </p:sp>
      <p:sp>
        <p:nvSpPr>
          <p:cNvPr id="3" name="Content Placeholder 2"/>
          <p:cNvSpPr>
            <a:spLocks noGrp="1"/>
          </p:cNvSpPr>
          <p:nvPr>
            <p:ph idx="1"/>
          </p:nvPr>
        </p:nvSpPr>
        <p:spPr/>
        <p:txBody>
          <a:bodyPr/>
          <a:lstStyle/>
          <a:p>
            <a:r>
              <a:rPr lang="en-US" dirty="0" smtClean="0"/>
              <a:t>Photography and film are able to satisfy our </a:t>
            </a:r>
            <a:r>
              <a:rPr lang="en-US" dirty="0"/>
              <a:t>psychological </a:t>
            </a:r>
            <a:r>
              <a:rPr lang="en-US" dirty="0" smtClean="0"/>
              <a:t>need to preserve the past and capture time because they affect our attitudes in such a way that we </a:t>
            </a:r>
            <a:r>
              <a:rPr lang="en-US" b="1" dirty="0" smtClean="0"/>
              <a:t>believe </a:t>
            </a:r>
            <a:r>
              <a:rPr lang="en-US" dirty="0" smtClean="0"/>
              <a:t>or are under the </a:t>
            </a:r>
            <a:r>
              <a:rPr lang="en-US" b="1" dirty="0" smtClean="0"/>
              <a:t>illusion </a:t>
            </a:r>
            <a:r>
              <a:rPr lang="en-US" dirty="0" smtClean="0"/>
              <a:t>that each photographic/filmic image and its corresponding model is identical. </a:t>
            </a:r>
          </a:p>
          <a:p>
            <a:r>
              <a:rPr lang="en-US" dirty="0" smtClean="0"/>
              <a:t>That is how photographs and films present themselves to our experiences.</a:t>
            </a:r>
          </a:p>
          <a:p>
            <a:r>
              <a:rPr lang="en-US" dirty="0" smtClean="0"/>
              <a:t>Whether or not our experiences are </a:t>
            </a:r>
            <a:r>
              <a:rPr lang="en-US" b="1" dirty="0" smtClean="0"/>
              <a:t>accurate </a:t>
            </a:r>
            <a:r>
              <a:rPr lang="en-US" dirty="0" smtClean="0"/>
              <a:t>is irrelevant.</a:t>
            </a:r>
          </a:p>
          <a:p>
            <a:pPr marL="0" indent="0">
              <a:buNone/>
            </a:pPr>
            <a:endParaRPr lang="en-US" dirty="0"/>
          </a:p>
        </p:txBody>
      </p:sp>
    </p:spTree>
    <p:extLst>
      <p:ext uri="{BB962C8B-B14F-4D97-AF65-F5344CB8AC3E}">
        <p14:creationId xmlns:p14="http://schemas.microsoft.com/office/powerpoint/2010/main" val="1697871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ONTOLOGICAL RESTLESSNESS</a:t>
            </a:r>
            <a:endParaRPr lang="en-US" dirty="0"/>
          </a:p>
        </p:txBody>
      </p:sp>
      <p:sp>
        <p:nvSpPr>
          <p:cNvPr id="3" name="Content Placeholder 2"/>
          <p:cNvSpPr>
            <a:spLocks noGrp="1"/>
          </p:cNvSpPr>
          <p:nvPr>
            <p:ph idx="1"/>
          </p:nvPr>
        </p:nvSpPr>
        <p:spPr/>
        <p:txBody>
          <a:bodyPr>
            <a:normAutofit lnSpcReduction="10000"/>
          </a:bodyPr>
          <a:lstStyle/>
          <a:p>
            <a:r>
              <a:rPr lang="en-US" dirty="0" smtClean="0"/>
              <a:t>“A </a:t>
            </a:r>
            <a:r>
              <a:rPr lang="en-US" dirty="0"/>
              <a:t>photograph does not present us with </a:t>
            </a:r>
            <a:r>
              <a:rPr lang="en-US" dirty="0" smtClean="0"/>
              <a:t>‘likenesses’ </a:t>
            </a:r>
            <a:r>
              <a:rPr lang="en-US" dirty="0"/>
              <a:t>of things; it presents us, we want to say, with the things themselves. But wanting to say that may well make us ontologically restless. </a:t>
            </a:r>
            <a:r>
              <a:rPr lang="en-US" dirty="0" smtClean="0"/>
              <a:t>‘Photographs </a:t>
            </a:r>
            <a:r>
              <a:rPr lang="en-US" dirty="0"/>
              <a:t>present us with things </a:t>
            </a:r>
            <a:r>
              <a:rPr lang="en-US" dirty="0" smtClean="0"/>
              <a:t>themselves’ </a:t>
            </a:r>
            <a:r>
              <a:rPr lang="en-US" dirty="0"/>
              <a:t>sounds, and ought to sound, paradoxical. . . . It is no less paradoxical or false to hold up a photograph of </a:t>
            </a:r>
            <a:r>
              <a:rPr lang="en-US" dirty="0" err="1"/>
              <a:t>Garbo</a:t>
            </a:r>
            <a:r>
              <a:rPr lang="en-US" dirty="0"/>
              <a:t> and say, </a:t>
            </a:r>
            <a:r>
              <a:rPr lang="en-US" dirty="0" smtClean="0"/>
              <a:t>‘That </a:t>
            </a:r>
            <a:r>
              <a:rPr lang="en-US" dirty="0"/>
              <a:t>is not </a:t>
            </a:r>
            <a:r>
              <a:rPr lang="en-US" dirty="0" err="1"/>
              <a:t>Garbo</a:t>
            </a:r>
            <a:r>
              <a:rPr lang="en-US" dirty="0" smtClean="0"/>
              <a:t>,’ </a:t>
            </a:r>
            <a:r>
              <a:rPr lang="en-US" dirty="0"/>
              <a:t>if all you mean is that the object you are holding up is not a human creature. </a:t>
            </a:r>
            <a:r>
              <a:rPr lang="en-US" b="1" dirty="0"/>
              <a:t>Such troubles in notating so obvious a fact suggest that we do not know what a photograph is; we do not know how to place it ontologically. </a:t>
            </a:r>
            <a:r>
              <a:rPr lang="en-US" dirty="0"/>
              <a:t>We might say that we don’t know how to think of the </a:t>
            </a:r>
            <a:r>
              <a:rPr lang="en-US" i="1" dirty="0"/>
              <a:t>connection </a:t>
            </a:r>
            <a:r>
              <a:rPr lang="en-US" dirty="0"/>
              <a:t>between a photograph and what it is a photograph </a:t>
            </a:r>
            <a:r>
              <a:rPr lang="en-US" dirty="0" smtClean="0"/>
              <a:t>of” (Cavell 1979, 16–17)</a:t>
            </a:r>
          </a:p>
        </p:txBody>
      </p:sp>
    </p:spTree>
    <p:extLst>
      <p:ext uri="{BB962C8B-B14F-4D97-AF65-F5344CB8AC3E}">
        <p14:creationId xmlns:p14="http://schemas.microsoft.com/office/powerpoint/2010/main" val="3931498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INTENTIOANLTIY INTERPRETATION</a:t>
            </a:r>
            <a:endParaRPr lang="en-US" dirty="0"/>
          </a:p>
        </p:txBody>
      </p:sp>
      <p:sp>
        <p:nvSpPr>
          <p:cNvPr id="3" name="Content Placeholder 2"/>
          <p:cNvSpPr>
            <a:spLocks noGrp="1"/>
          </p:cNvSpPr>
          <p:nvPr>
            <p:ph idx="1"/>
          </p:nvPr>
        </p:nvSpPr>
        <p:spPr/>
        <p:txBody>
          <a:bodyPr/>
          <a:lstStyle/>
          <a:p>
            <a:r>
              <a:rPr lang="en-US" dirty="0" smtClean="0"/>
              <a:t>Just as the meaning of a name is its referent, or the object of a thought is that which the thought is about, so also the object </a:t>
            </a:r>
            <a:r>
              <a:rPr lang="en-US" b="1" dirty="0" smtClean="0"/>
              <a:t>in </a:t>
            </a:r>
            <a:r>
              <a:rPr lang="en-US" dirty="0" smtClean="0"/>
              <a:t>an image is that which gave rise to it.</a:t>
            </a:r>
          </a:p>
          <a:p>
            <a:r>
              <a:rPr lang="en-US" dirty="0" smtClean="0"/>
              <a:t>We shouldn’t think of “in” here as expressing a physical relation of containment. </a:t>
            </a:r>
            <a:endParaRPr lang="en-US" dirty="0"/>
          </a:p>
        </p:txBody>
      </p:sp>
    </p:spTree>
    <p:extLst>
      <p:ext uri="{BB962C8B-B14F-4D97-AF65-F5344CB8AC3E}">
        <p14:creationId xmlns:p14="http://schemas.microsoft.com/office/powerpoint/2010/main" val="2941315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INTENTIONALITY </a:t>
            </a:r>
            <a:r>
              <a:rPr lang="en-US" dirty="0"/>
              <a:t>INTERPRETATION</a:t>
            </a:r>
          </a:p>
        </p:txBody>
      </p:sp>
      <p:pic>
        <p:nvPicPr>
          <p:cNvPr id="4" name="Picture 3" descr="Lange-MigrantMother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101" y="1553770"/>
            <a:ext cx="3682746" cy="4787272"/>
          </a:xfrm>
          <a:prstGeom prst="rect">
            <a:avLst/>
          </a:prstGeom>
        </p:spPr>
      </p:pic>
      <p:pic>
        <p:nvPicPr>
          <p:cNvPr id="5" name="Picture 4" descr="Louis-xiv-lebrun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9898" y="1553770"/>
            <a:ext cx="4006902" cy="4787272"/>
          </a:xfrm>
          <a:prstGeom prst="rect">
            <a:avLst/>
          </a:prstGeom>
        </p:spPr>
      </p:pic>
      <p:sp>
        <p:nvSpPr>
          <p:cNvPr id="6" name="TextBox 5"/>
          <p:cNvSpPr txBox="1"/>
          <p:nvPr/>
        </p:nvSpPr>
        <p:spPr>
          <a:xfrm>
            <a:off x="4679898" y="6323668"/>
            <a:ext cx="4006902" cy="369332"/>
          </a:xfrm>
          <a:prstGeom prst="rect">
            <a:avLst/>
          </a:prstGeom>
          <a:noFill/>
        </p:spPr>
        <p:txBody>
          <a:bodyPr wrap="square" rtlCol="0">
            <a:spAutoFit/>
          </a:bodyPr>
          <a:lstStyle/>
          <a:p>
            <a:pPr algn="ctr"/>
            <a:r>
              <a:rPr lang="en-US" dirty="0"/>
              <a:t>Louis XIV</a:t>
            </a:r>
          </a:p>
        </p:txBody>
      </p:sp>
      <p:sp>
        <p:nvSpPr>
          <p:cNvPr id="7" name="TextBox 6"/>
          <p:cNvSpPr txBox="1"/>
          <p:nvPr/>
        </p:nvSpPr>
        <p:spPr>
          <a:xfrm>
            <a:off x="480101" y="6323668"/>
            <a:ext cx="3682746" cy="369332"/>
          </a:xfrm>
          <a:prstGeom prst="rect">
            <a:avLst/>
          </a:prstGeom>
          <a:noFill/>
        </p:spPr>
        <p:txBody>
          <a:bodyPr wrap="square" rtlCol="0">
            <a:spAutoFit/>
          </a:bodyPr>
          <a:lstStyle/>
          <a:p>
            <a:pPr algn="ctr"/>
            <a:r>
              <a:rPr lang="en-US" dirty="0"/>
              <a:t>Florence Owens Thompson</a:t>
            </a:r>
          </a:p>
        </p:txBody>
      </p:sp>
    </p:spTree>
    <p:extLst>
      <p:ext uri="{BB962C8B-B14F-4D97-AF65-F5344CB8AC3E}">
        <p14:creationId xmlns:p14="http://schemas.microsoft.com/office/powerpoint/2010/main" val="320040301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SEMIOTIC INTERPRETATION</a:t>
            </a:r>
            <a:endParaRPr lang="en-US" dirty="0"/>
          </a:p>
        </p:txBody>
      </p:sp>
      <p:sp>
        <p:nvSpPr>
          <p:cNvPr id="3" name="Content Placeholder 2"/>
          <p:cNvSpPr>
            <a:spLocks noGrp="1"/>
          </p:cNvSpPr>
          <p:nvPr>
            <p:ph idx="1"/>
          </p:nvPr>
        </p:nvSpPr>
        <p:spPr>
          <a:xfrm>
            <a:off x="457200" y="1600200"/>
            <a:ext cx="4830736" cy="4876800"/>
          </a:xfrm>
        </p:spPr>
        <p:txBody>
          <a:bodyPr>
            <a:normAutofit/>
          </a:bodyPr>
          <a:lstStyle/>
          <a:p>
            <a:r>
              <a:rPr lang="en-US" dirty="0" smtClean="0"/>
              <a:t>Symbolic signs represent as a matter of convention.</a:t>
            </a:r>
          </a:p>
          <a:p>
            <a:r>
              <a:rPr lang="en-US" dirty="0" smtClean="0"/>
              <a:t>Iconic signs represent as a matter of resemblance.</a:t>
            </a:r>
          </a:p>
          <a:p>
            <a:r>
              <a:rPr lang="en-US" dirty="0" smtClean="0"/>
              <a:t>Indexical signs represent as a result of a direct, causal, and existential relationship between sign and object.</a:t>
            </a:r>
          </a:p>
          <a:p>
            <a:pPr marL="0" indent="0">
              <a:buNone/>
            </a:pPr>
            <a:endParaRPr lang="en-US" dirty="0"/>
          </a:p>
        </p:txBody>
      </p:sp>
      <p:pic>
        <p:nvPicPr>
          <p:cNvPr id="4" name="Picture 3" descr="DSCF49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567" y="1600200"/>
            <a:ext cx="1255189" cy="941391"/>
          </a:xfrm>
          <a:prstGeom prst="rect">
            <a:avLst/>
          </a:prstGeom>
        </p:spPr>
      </p:pic>
      <p:sp>
        <p:nvSpPr>
          <p:cNvPr id="5" name="TextBox 4"/>
          <p:cNvSpPr txBox="1"/>
          <p:nvPr/>
        </p:nvSpPr>
        <p:spPr>
          <a:xfrm>
            <a:off x="5287936" y="1799792"/>
            <a:ext cx="1034948" cy="369332"/>
          </a:xfrm>
          <a:prstGeom prst="rect">
            <a:avLst/>
          </a:prstGeom>
          <a:noFill/>
        </p:spPr>
        <p:txBody>
          <a:bodyPr wrap="square" rtlCol="0">
            <a:spAutoFit/>
          </a:bodyPr>
          <a:lstStyle/>
          <a:p>
            <a:r>
              <a:rPr lang="en-US" dirty="0" smtClean="0"/>
              <a:t>“DOG”</a:t>
            </a:r>
            <a:endParaRPr lang="en-US" dirty="0"/>
          </a:p>
        </p:txBody>
      </p:sp>
      <p:cxnSp>
        <p:nvCxnSpPr>
          <p:cNvPr id="7" name="Straight Arrow Connector 6"/>
          <p:cNvCxnSpPr/>
          <p:nvPr/>
        </p:nvCxnSpPr>
        <p:spPr>
          <a:xfrm>
            <a:off x="6179550" y="1988214"/>
            <a:ext cx="67183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 name="Picture 8" descr="525332b96327d89510000002_1433195486929_72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3018" y="2721761"/>
            <a:ext cx="2544738" cy="1887347"/>
          </a:xfrm>
          <a:prstGeom prst="rect">
            <a:avLst/>
          </a:prstGeom>
        </p:spPr>
      </p:pic>
      <p:pic>
        <p:nvPicPr>
          <p:cNvPr id="10" name="Picture 9" descr="shadows-17-jan-10-023.jpg"/>
          <p:cNvPicPr>
            <a:picLocks noChangeAspect="1"/>
          </p:cNvPicPr>
          <p:nvPr/>
        </p:nvPicPr>
        <p:blipFill rotWithShape="1">
          <a:blip r:embed="rId5" cstate="print">
            <a:extLst>
              <a:ext uri="{28A0092B-C50C-407E-A947-70E740481C1C}">
                <a14:useLocalDpi xmlns:a14="http://schemas.microsoft.com/office/drawing/2010/main" val="0"/>
              </a:ext>
            </a:extLst>
          </a:blip>
          <a:srcRect t="37274"/>
          <a:stretch/>
        </p:blipFill>
        <p:spPr>
          <a:xfrm>
            <a:off x="6178264" y="4816201"/>
            <a:ext cx="2289492" cy="1914799"/>
          </a:xfrm>
          <a:prstGeom prst="rect">
            <a:avLst/>
          </a:prstGeom>
        </p:spPr>
      </p:pic>
    </p:spTree>
    <p:extLst>
      <p:ext uri="{BB962C8B-B14F-4D97-AF65-F5344CB8AC3E}">
        <p14:creationId xmlns:p14="http://schemas.microsoft.com/office/powerpoint/2010/main" val="1727765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SEMIOETIC INTERPRETATION</a:t>
            </a:r>
          </a:p>
        </p:txBody>
      </p:sp>
      <p:sp>
        <p:nvSpPr>
          <p:cNvPr id="3" name="Content Placeholder 2"/>
          <p:cNvSpPr>
            <a:spLocks noGrp="1"/>
          </p:cNvSpPr>
          <p:nvPr>
            <p:ph idx="1"/>
          </p:nvPr>
        </p:nvSpPr>
        <p:spPr/>
        <p:txBody>
          <a:bodyPr/>
          <a:lstStyle/>
          <a:p>
            <a:r>
              <a:rPr lang="en-US" dirty="0" smtClean="0"/>
              <a:t>Photographs and films are indexical signs that point back in time to the models that gave rise to them.</a:t>
            </a:r>
          </a:p>
          <a:p>
            <a:r>
              <a:rPr lang="en-US" dirty="0" smtClean="0"/>
              <a:t>If they also represent iconically, that is a result of their representing indexically.</a:t>
            </a:r>
            <a:endParaRPr lang="en-US" dirty="0"/>
          </a:p>
        </p:txBody>
      </p:sp>
    </p:spTree>
    <p:extLst>
      <p:ext uri="{BB962C8B-B14F-4D97-AF65-F5344CB8AC3E}">
        <p14:creationId xmlns:p14="http://schemas.microsoft.com/office/powerpoint/2010/main" val="2389954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IDENTITY OF LIGHT INTERPRETATION</a:t>
            </a:r>
          </a:p>
        </p:txBody>
      </p:sp>
      <p:sp>
        <p:nvSpPr>
          <p:cNvPr id="3" name="Content Placeholder 2"/>
          <p:cNvSpPr>
            <a:spLocks noGrp="1"/>
          </p:cNvSpPr>
          <p:nvPr>
            <p:ph idx="1"/>
          </p:nvPr>
        </p:nvSpPr>
        <p:spPr>
          <a:xfrm>
            <a:off x="457200" y="1600200"/>
            <a:ext cx="4830736" cy="4876800"/>
          </a:xfrm>
        </p:spPr>
        <p:txBody>
          <a:bodyPr>
            <a:normAutofit fontScale="92500" lnSpcReduction="20000"/>
          </a:bodyPr>
          <a:lstStyle/>
          <a:p>
            <a:r>
              <a:rPr lang="en-US" dirty="0" smtClean="0"/>
              <a:t>“The photograph proceeds by means of the lens to the taking of a veritable luminous impression in light—to a mold. As such it carries with it more than mere resemblance, namely a kind of identity” (Bazin 1967, 96).</a:t>
            </a:r>
          </a:p>
          <a:p>
            <a:r>
              <a:rPr lang="en-US" dirty="0" smtClean="0"/>
              <a:t>This identity holds with respect to patterns of light.</a:t>
            </a:r>
          </a:p>
          <a:p>
            <a:r>
              <a:rPr lang="en-US" dirty="0"/>
              <a:t>For any photographic or cinematic image x</a:t>
            </a:r>
            <a:r>
              <a:rPr lang="en-US" i="1" dirty="0" smtClean="0"/>
              <a:t> </a:t>
            </a:r>
            <a:r>
              <a:rPr lang="en-US" dirty="0"/>
              <a:t>and its model y</a:t>
            </a:r>
            <a:r>
              <a:rPr lang="en-US" dirty="0" smtClean="0"/>
              <a:t>, </a:t>
            </a:r>
            <a:r>
              <a:rPr lang="en-US" dirty="0"/>
              <a:t>x</a:t>
            </a:r>
            <a:r>
              <a:rPr lang="en-US" i="1" dirty="0" smtClean="0"/>
              <a:t> </a:t>
            </a:r>
            <a:r>
              <a:rPr lang="en-US" dirty="0"/>
              <a:t>represents y</a:t>
            </a:r>
            <a:r>
              <a:rPr lang="en-US" i="1" dirty="0" smtClean="0"/>
              <a:t> </a:t>
            </a:r>
            <a:r>
              <a:rPr lang="en-US" dirty="0"/>
              <a:t>if and only if </a:t>
            </a:r>
            <a:r>
              <a:rPr lang="en-US" dirty="0" smtClean="0"/>
              <a:t>(i) </a:t>
            </a:r>
            <a:r>
              <a:rPr lang="en-US" dirty="0"/>
              <a:t>the </a:t>
            </a:r>
            <a:r>
              <a:rPr lang="en-US" dirty="0" smtClean="0"/>
              <a:t>patterns of light emitted from </a:t>
            </a:r>
            <a:r>
              <a:rPr lang="en-US" dirty="0"/>
              <a:t>x</a:t>
            </a:r>
            <a:r>
              <a:rPr lang="en-US" i="1" dirty="0" smtClean="0"/>
              <a:t> </a:t>
            </a:r>
            <a:r>
              <a:rPr lang="en-US" dirty="0" smtClean="0"/>
              <a:t>are identical to pertinent patterns of light emitted from </a:t>
            </a:r>
            <a:r>
              <a:rPr lang="en-US" dirty="0"/>
              <a:t>y</a:t>
            </a:r>
            <a:r>
              <a:rPr lang="en-US" i="1" dirty="0" smtClean="0"/>
              <a:t> </a:t>
            </a:r>
            <a:r>
              <a:rPr lang="en-US" dirty="0" smtClean="0"/>
              <a:t>and (ii) </a:t>
            </a:r>
            <a:r>
              <a:rPr lang="en-US" dirty="0"/>
              <a:t>y</a:t>
            </a:r>
            <a:r>
              <a:rPr lang="en-US" i="1" dirty="0" smtClean="0"/>
              <a:t> </a:t>
            </a:r>
            <a:r>
              <a:rPr lang="en-US" dirty="0" smtClean="0"/>
              <a:t>is a causal factor in the production of </a:t>
            </a:r>
            <a:r>
              <a:rPr lang="en-US" i="1" dirty="0" smtClean="0"/>
              <a:t>x</a:t>
            </a:r>
            <a:r>
              <a:rPr lang="en-US" dirty="0" smtClean="0"/>
              <a:t>.</a:t>
            </a:r>
          </a:p>
          <a:p>
            <a:endParaRPr lang="en-US" dirty="0" smtClean="0"/>
          </a:p>
          <a:p>
            <a:endParaRPr lang="en-US" dirty="0"/>
          </a:p>
          <a:p>
            <a:endParaRPr lang="en-US" dirty="0"/>
          </a:p>
        </p:txBody>
      </p:sp>
      <p:pic>
        <p:nvPicPr>
          <p:cNvPr id="8" name="Picture 7" descr="655-402-kin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045" y="1710967"/>
            <a:ext cx="1111565" cy="682212"/>
          </a:xfrm>
          <a:prstGeom prst="rect">
            <a:avLst/>
          </a:prstGeom>
        </p:spPr>
      </p:pic>
      <p:pic>
        <p:nvPicPr>
          <p:cNvPr id="11" name="Picture 10" desc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9619" y="1804666"/>
            <a:ext cx="909443" cy="512362"/>
          </a:xfrm>
          <a:prstGeom prst="rect">
            <a:avLst/>
          </a:prstGeom>
        </p:spPr>
      </p:pic>
      <p:pic>
        <p:nvPicPr>
          <p:cNvPr id="13" name="Picture 12" descr="en2013-052-7-dark-field-light-rays-3-I0.png"/>
          <p:cNvPicPr>
            <a:picLocks noChangeAspect="1"/>
          </p:cNvPicPr>
          <p:nvPr/>
        </p:nvPicPr>
        <p:blipFill rotWithShape="1">
          <a:blip r:embed="rId5">
            <a:extLst>
              <a:ext uri="{28A0092B-C50C-407E-A947-70E740481C1C}">
                <a14:useLocalDpi xmlns:a14="http://schemas.microsoft.com/office/drawing/2010/main" val="0"/>
              </a:ext>
            </a:extLst>
          </a:blip>
          <a:srcRect l="11440" t="15498" b="23666"/>
          <a:stretch/>
        </p:blipFill>
        <p:spPr>
          <a:xfrm rot="5400000">
            <a:off x="5741741" y="1822080"/>
            <a:ext cx="915368" cy="471611"/>
          </a:xfrm>
          <a:prstGeom prst="rect">
            <a:avLst/>
          </a:prstGeom>
        </p:spPr>
      </p:pic>
      <p:pic>
        <p:nvPicPr>
          <p:cNvPr id="14" name="Picture 13" descr="stickFig.jpg"/>
          <p:cNvPicPr>
            <a:picLocks noChangeAspect="1"/>
          </p:cNvPicPr>
          <p:nvPr/>
        </p:nvPicPr>
        <p:blipFill rotWithShape="1">
          <a:blip r:embed="rId6">
            <a:extLst>
              <a:ext uri="{28A0092B-C50C-407E-A947-70E740481C1C}">
                <a14:useLocalDpi xmlns:a14="http://schemas.microsoft.com/office/drawing/2010/main" val="0"/>
              </a:ext>
            </a:extLst>
          </a:blip>
          <a:srcRect l="13011" r="15425"/>
          <a:stretch/>
        </p:blipFill>
        <p:spPr>
          <a:xfrm>
            <a:off x="5287936" y="1722591"/>
            <a:ext cx="567488" cy="792979"/>
          </a:xfrm>
          <a:prstGeom prst="rect">
            <a:avLst/>
          </a:prstGeom>
        </p:spPr>
      </p:pic>
      <p:pic>
        <p:nvPicPr>
          <p:cNvPr id="15" name="Picture 14" descr="en2013-052-7-dark-field-light-rays-3-I0.png"/>
          <p:cNvPicPr>
            <a:picLocks noChangeAspect="1"/>
          </p:cNvPicPr>
          <p:nvPr/>
        </p:nvPicPr>
        <p:blipFill rotWithShape="1">
          <a:blip r:embed="rId5">
            <a:extLst>
              <a:ext uri="{28A0092B-C50C-407E-A947-70E740481C1C}">
                <a14:useLocalDpi xmlns:a14="http://schemas.microsoft.com/office/drawing/2010/main" val="0"/>
              </a:ext>
            </a:extLst>
          </a:blip>
          <a:srcRect l="11440" t="15498" b="23666"/>
          <a:stretch/>
        </p:blipFill>
        <p:spPr>
          <a:xfrm rot="16200000">
            <a:off x="6875952" y="1822078"/>
            <a:ext cx="915368" cy="471611"/>
          </a:xfrm>
          <a:prstGeom prst="rect">
            <a:avLst/>
          </a:prstGeom>
        </p:spPr>
      </p:pic>
    </p:spTree>
    <p:extLst>
      <p:ext uri="{BB962C8B-B14F-4D97-AF65-F5344CB8AC3E}">
        <p14:creationId xmlns:p14="http://schemas.microsoft.com/office/powerpoint/2010/main" val="104003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IDENTITY OF LIGHT INTERPRETATION</a:t>
            </a:r>
          </a:p>
        </p:txBody>
      </p:sp>
      <p:sp>
        <p:nvSpPr>
          <p:cNvPr id="3" name="Content Placeholder 2"/>
          <p:cNvSpPr>
            <a:spLocks noGrp="1"/>
          </p:cNvSpPr>
          <p:nvPr>
            <p:ph idx="1"/>
          </p:nvPr>
        </p:nvSpPr>
        <p:spPr/>
        <p:txBody>
          <a:bodyPr>
            <a:normAutofit/>
          </a:bodyPr>
          <a:lstStyle/>
          <a:p>
            <a:r>
              <a:rPr lang="en-US" dirty="0" smtClean="0"/>
              <a:t>Is identity of patterns of light (plus causal production) sufficient for re-presentation?</a:t>
            </a:r>
          </a:p>
          <a:p>
            <a:pPr marL="0" indent="0">
              <a:buNone/>
            </a:pPr>
            <a:endParaRPr lang="en-US" dirty="0" smtClean="0"/>
          </a:p>
          <a:p>
            <a:pPr marL="0" indent="0">
              <a:buNone/>
            </a:pPr>
            <a:r>
              <a:rPr lang="en-US" b="1" dirty="0"/>
              <a:t>POLL: </a:t>
            </a:r>
            <a:r>
              <a:rPr lang="en-US" dirty="0"/>
              <a:t>What would you need to do to give a counterexample to the sufficiency claim?</a:t>
            </a:r>
          </a:p>
          <a:p>
            <a:pPr marL="457200" indent="-457200">
              <a:buFont typeface="+mj-lt"/>
              <a:buAutoNum type="alphaUcPeriod"/>
            </a:pPr>
            <a:r>
              <a:rPr lang="en-US" dirty="0"/>
              <a:t>Point to a case in which the condition is met (the patterns of light are identical, etc.), but in which it is highly implausible that the model is re-presented. </a:t>
            </a:r>
          </a:p>
          <a:p>
            <a:pPr marL="457200" indent="-457200">
              <a:buFont typeface="+mj-lt"/>
              <a:buAutoNum type="alphaUcPeriod"/>
            </a:pPr>
            <a:r>
              <a:rPr lang="en-US" dirty="0"/>
              <a:t>Point to a case in which it is highly plausible that the model is re-presented, but in which the condition isn’t met.</a:t>
            </a:r>
          </a:p>
          <a:p>
            <a:pPr marL="457200" indent="-457200">
              <a:buFont typeface="+mj-lt"/>
              <a:buAutoNum type="alphaUcPeriod"/>
            </a:pPr>
            <a:r>
              <a:rPr lang="en-US" dirty="0"/>
              <a:t>Both (A) and (B).</a:t>
            </a:r>
          </a:p>
          <a:p>
            <a:pPr marL="0" indent="0">
              <a:buNone/>
            </a:pPr>
            <a:endParaRPr lang="en-US" dirty="0"/>
          </a:p>
        </p:txBody>
      </p:sp>
    </p:spTree>
    <p:extLst>
      <p:ext uri="{BB962C8B-B14F-4D97-AF65-F5344CB8AC3E}">
        <p14:creationId xmlns:p14="http://schemas.microsoft.com/office/powerpoint/2010/main" val="2778318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IDENTITY OF LIGHT INTERPRETATION</a:t>
            </a:r>
          </a:p>
        </p:txBody>
      </p:sp>
      <p:sp>
        <p:nvSpPr>
          <p:cNvPr id="3" name="Content Placeholder 2"/>
          <p:cNvSpPr>
            <a:spLocks noGrp="1"/>
          </p:cNvSpPr>
          <p:nvPr>
            <p:ph idx="1"/>
          </p:nvPr>
        </p:nvSpPr>
        <p:spPr/>
        <p:txBody>
          <a:bodyPr>
            <a:normAutofit/>
          </a:bodyPr>
          <a:lstStyle/>
          <a:p>
            <a:r>
              <a:rPr lang="en-US" dirty="0" smtClean="0"/>
              <a:t>Is identity of patterns of light (plus causal production) sufficient for re-presentation?</a:t>
            </a:r>
          </a:p>
          <a:p>
            <a:pPr marL="0" indent="0">
              <a:buNone/>
            </a:pPr>
            <a:endParaRPr lang="en-US" dirty="0" smtClean="0"/>
          </a:p>
          <a:p>
            <a:pPr marL="0" indent="0">
              <a:buNone/>
            </a:pPr>
            <a:endParaRPr lang="en-US" dirty="0"/>
          </a:p>
        </p:txBody>
      </p:sp>
      <p:pic>
        <p:nvPicPr>
          <p:cNvPr id="4" name="Picture 3" descr="3D Am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323" y="2561449"/>
            <a:ext cx="1190063" cy="942896"/>
          </a:xfrm>
          <a:prstGeom prst="rect">
            <a:avLst/>
          </a:prstGeom>
        </p:spPr>
      </p:pic>
      <p:pic>
        <p:nvPicPr>
          <p:cNvPr id="31" name="Picture 30" descr="Ames sect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109" y="4067229"/>
            <a:ext cx="1375695" cy="709012"/>
          </a:xfrm>
          <a:prstGeom prst="rect">
            <a:avLst/>
          </a:prstGeom>
        </p:spPr>
      </p:pic>
      <p:pic>
        <p:nvPicPr>
          <p:cNvPr id="32" name="Picture 31" descr="3D Am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6969" y="2561449"/>
            <a:ext cx="1190063" cy="942896"/>
          </a:xfrm>
          <a:prstGeom prst="rect">
            <a:avLst/>
          </a:prstGeom>
        </p:spPr>
      </p:pic>
      <p:pic>
        <p:nvPicPr>
          <p:cNvPr id="33" name="Picture 32" descr="3D Am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414" y="2561449"/>
            <a:ext cx="1190063" cy="942896"/>
          </a:xfrm>
          <a:prstGeom prst="rect">
            <a:avLst/>
          </a:prstGeom>
        </p:spPr>
      </p:pic>
      <p:cxnSp>
        <p:nvCxnSpPr>
          <p:cNvPr id="35" name="Straight Arrow Connector 34"/>
          <p:cNvCxnSpPr/>
          <p:nvPr/>
        </p:nvCxnSpPr>
        <p:spPr>
          <a:xfrm>
            <a:off x="1363957" y="3656745"/>
            <a:ext cx="0" cy="2318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7" name="Picture 36" descr="Ames sect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4153" y="4041017"/>
            <a:ext cx="1375695" cy="709012"/>
          </a:xfrm>
          <a:prstGeom prst="rect">
            <a:avLst/>
          </a:prstGeom>
        </p:spPr>
      </p:pic>
      <p:pic>
        <p:nvPicPr>
          <p:cNvPr id="38" name="Picture 37" descr="Ames sect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190" y="4041017"/>
            <a:ext cx="1375695" cy="709012"/>
          </a:xfrm>
          <a:prstGeom prst="rect">
            <a:avLst/>
          </a:prstGeom>
        </p:spPr>
      </p:pic>
      <p:cxnSp>
        <p:nvCxnSpPr>
          <p:cNvPr id="39" name="Straight Arrow Connector 38"/>
          <p:cNvCxnSpPr/>
          <p:nvPr/>
        </p:nvCxnSpPr>
        <p:spPr>
          <a:xfrm>
            <a:off x="4549416" y="3656745"/>
            <a:ext cx="0" cy="2318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7839463" y="3656745"/>
            <a:ext cx="0" cy="2318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1" name="Picture 40" descr="Ames sect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4153" y="5767988"/>
            <a:ext cx="1375695" cy="709012"/>
          </a:xfrm>
          <a:prstGeom prst="rect">
            <a:avLst/>
          </a:prstGeom>
        </p:spPr>
      </p:pic>
      <p:cxnSp>
        <p:nvCxnSpPr>
          <p:cNvPr id="43" name="Straight Arrow Connector 42"/>
          <p:cNvCxnSpPr/>
          <p:nvPr/>
        </p:nvCxnSpPr>
        <p:spPr>
          <a:xfrm>
            <a:off x="1538941" y="4885765"/>
            <a:ext cx="2345212" cy="717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4549416" y="4885765"/>
            <a:ext cx="0" cy="717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5259848" y="4885765"/>
            <a:ext cx="2579616" cy="717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0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par>
                                <p:cTn id="43" presetID="10"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IDENTITY OF LIGHT INTERPRETATION</a:t>
            </a:r>
          </a:p>
        </p:txBody>
      </p:sp>
      <p:sp>
        <p:nvSpPr>
          <p:cNvPr id="3" name="Content Placeholder 2"/>
          <p:cNvSpPr>
            <a:spLocks noGrp="1"/>
          </p:cNvSpPr>
          <p:nvPr>
            <p:ph idx="1"/>
          </p:nvPr>
        </p:nvSpPr>
        <p:spPr/>
        <p:txBody>
          <a:bodyPr>
            <a:normAutofit/>
          </a:bodyPr>
          <a:lstStyle/>
          <a:p>
            <a:r>
              <a:rPr lang="en-US" dirty="0" smtClean="0"/>
              <a:t>Is identity of patterns of light (plus causal production) </a:t>
            </a:r>
            <a:r>
              <a:rPr lang="en-US" b="1" dirty="0" smtClean="0"/>
              <a:t>necessary </a:t>
            </a:r>
            <a:r>
              <a:rPr lang="en-US" dirty="0" smtClean="0"/>
              <a:t>for re-presentation?</a:t>
            </a:r>
          </a:p>
          <a:p>
            <a:pPr marL="0" indent="0">
              <a:buNone/>
            </a:pPr>
            <a:endParaRPr lang="en-US" dirty="0" smtClean="0"/>
          </a:p>
          <a:p>
            <a:pPr marL="0" indent="0">
              <a:buNone/>
            </a:pPr>
            <a:endParaRPr lang="en-US" dirty="0"/>
          </a:p>
        </p:txBody>
      </p:sp>
      <p:pic>
        <p:nvPicPr>
          <p:cNvPr id="5" name="Picture 4" descr="zooming-lens-feet-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588" y="2678604"/>
            <a:ext cx="6140824" cy="3798396"/>
          </a:xfrm>
          <a:prstGeom prst="rect">
            <a:avLst/>
          </a:prstGeom>
        </p:spPr>
      </p:pic>
    </p:spTree>
    <p:extLst>
      <p:ext uri="{BB962C8B-B14F-4D97-AF65-F5344CB8AC3E}">
        <p14:creationId xmlns:p14="http://schemas.microsoft.com/office/powerpoint/2010/main" val="93525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WTF INTERPRETATION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“Bazin </a:t>
            </a:r>
            <a:r>
              <a:rPr lang="en-US" dirty="0"/>
              <a:t>seems to say that our desire to speak of the content of a photograph as if we were present to it</a:t>
            </a:r>
            <a:r>
              <a:rPr lang="en-US" dirty="0" smtClean="0"/>
              <a:t>—‘She’s </a:t>
            </a:r>
            <a:r>
              <a:rPr lang="en-US" dirty="0"/>
              <a:t>in front of the building</a:t>
            </a:r>
            <a:r>
              <a:rPr lang="en-US" dirty="0" smtClean="0"/>
              <a:t>,’ ‘He’s </a:t>
            </a:r>
            <a:r>
              <a:rPr lang="en-US" dirty="0"/>
              <a:t>wearing red shirt</a:t>
            </a:r>
            <a:r>
              <a:rPr lang="en-US" dirty="0" smtClean="0"/>
              <a:t>,’ ‘See?’—</a:t>
            </a:r>
            <a:r>
              <a:rPr lang="en-US" dirty="0"/>
              <a:t>registers not a temptation but an </a:t>
            </a:r>
            <a:r>
              <a:rPr lang="en-US" b="1" dirty="0"/>
              <a:t>ontological </a:t>
            </a:r>
            <a:r>
              <a:rPr lang="en-US" b="1" dirty="0" smtClean="0"/>
              <a:t>fact</a:t>
            </a:r>
            <a:r>
              <a:rPr lang="en-US" dirty="0" smtClean="0"/>
              <a:t>. </a:t>
            </a:r>
            <a:r>
              <a:rPr lang="en-US" dirty="0"/>
              <a:t>There are several ways to describe such a claim. It could mean that a car in a photograph is the same car as the car the photograph is of. Or that they are instances of the same kind of thing, namely, cars. Or is it that the car in the photograph is real in the same way that the car in the world is real? </a:t>
            </a:r>
            <a:endParaRPr lang="en-US" dirty="0" smtClean="0"/>
          </a:p>
          <a:p>
            <a:pPr marL="0" indent="0">
              <a:buNone/>
            </a:pPr>
            <a:endParaRPr lang="en-US" dirty="0"/>
          </a:p>
          <a:p>
            <a:pPr marL="0" indent="0">
              <a:buNone/>
            </a:pPr>
            <a:r>
              <a:rPr lang="en-US" dirty="0"/>
              <a:t>It’s not clear that any of these formulations, or similar ones we could construct to make sense of Bazin’s claim, are </a:t>
            </a:r>
            <a:r>
              <a:rPr lang="en-US" dirty="0" smtClean="0"/>
              <a:t>coherent” (Morgan 2006, 451).</a:t>
            </a:r>
            <a:endParaRPr lang="en-US" dirty="0"/>
          </a:p>
          <a:p>
            <a:endParaRPr lang="en-US" dirty="0"/>
          </a:p>
          <a:p>
            <a:endParaRPr lang="en-US" dirty="0"/>
          </a:p>
        </p:txBody>
      </p:sp>
    </p:spTree>
    <p:extLst>
      <p:ext uri="{BB962C8B-B14F-4D97-AF65-F5344CB8AC3E}">
        <p14:creationId xmlns:p14="http://schemas.microsoft.com/office/powerpoint/2010/main" val="343977423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lstStyle/>
          <a:p>
            <a:r>
              <a:rPr lang="en-US" dirty="0" smtClean="0"/>
              <a:t>Why think that photography re-presents anything?</a:t>
            </a:r>
          </a:p>
          <a:p>
            <a:r>
              <a:rPr lang="en-US" dirty="0" smtClean="0"/>
              <a:t>What about fiction? </a:t>
            </a:r>
          </a:p>
          <a:p>
            <a:r>
              <a:rPr lang="en-US" dirty="0" smtClean="0"/>
              <a:t>How do we get from realism to spatial realism?</a:t>
            </a:r>
          </a:p>
          <a:p>
            <a:r>
              <a:rPr lang="en-US" dirty="0" smtClean="0"/>
              <a:t>There is a medium–specificity assumption operative even with respect to Bazin’s mummy complex hypothesis.</a:t>
            </a:r>
          </a:p>
          <a:p>
            <a:endParaRPr lang="en-US" dirty="0"/>
          </a:p>
        </p:txBody>
      </p:sp>
    </p:spTree>
    <p:extLst>
      <p:ext uri="{BB962C8B-B14F-4D97-AF65-F5344CB8AC3E}">
        <p14:creationId xmlns:p14="http://schemas.microsoft.com/office/powerpoint/2010/main" val="2463403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MUMMY COMPLEX</a:t>
            </a:r>
            <a:endParaRPr lang="en-US" dirty="0"/>
          </a:p>
        </p:txBody>
      </p:sp>
      <p:sp>
        <p:nvSpPr>
          <p:cNvPr id="3" name="Content Placeholder 2"/>
          <p:cNvSpPr>
            <a:spLocks noGrp="1"/>
          </p:cNvSpPr>
          <p:nvPr>
            <p:ph idx="1"/>
          </p:nvPr>
        </p:nvSpPr>
        <p:spPr>
          <a:xfrm>
            <a:off x="1118679" y="1600200"/>
            <a:ext cx="6906642" cy="1161579"/>
          </a:xfrm>
        </p:spPr>
        <p:txBody>
          <a:bodyPr>
            <a:normAutofit/>
          </a:bodyPr>
          <a:lstStyle/>
          <a:p>
            <a:pPr marL="0" indent="0">
              <a:buNone/>
            </a:pPr>
            <a:r>
              <a:rPr lang="en-US" dirty="0" smtClean="0"/>
              <a:t>“</a:t>
            </a:r>
            <a:r>
              <a:rPr lang="en-US" dirty="0"/>
              <a:t>[D]</a:t>
            </a:r>
            <a:r>
              <a:rPr lang="en-US" dirty="0" err="1"/>
              <a:t>eath</a:t>
            </a:r>
            <a:r>
              <a:rPr lang="en-US" dirty="0"/>
              <a:t> is but the victory of </a:t>
            </a:r>
            <a:r>
              <a:rPr lang="en-US" dirty="0" smtClean="0"/>
              <a:t>time” </a:t>
            </a:r>
            <a:r>
              <a:rPr lang="en-US" dirty="0"/>
              <a:t>(Bazin 1960, </a:t>
            </a:r>
            <a:r>
              <a:rPr lang="en-US" dirty="0" smtClean="0"/>
              <a:t>4)</a:t>
            </a:r>
            <a:r>
              <a:rPr lang="en-US" dirty="0"/>
              <a:t>. </a:t>
            </a:r>
            <a:endParaRPr lang="en-US" dirty="0" smtClean="0"/>
          </a:p>
        </p:txBody>
      </p:sp>
      <p:pic>
        <p:nvPicPr>
          <p:cNvPr id="4" name="Picture 3" descr="Jan_Provoost_-_Death_and_the_Miser_-_WGA1844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3799" y="2377755"/>
            <a:ext cx="5956402" cy="4267203"/>
          </a:xfrm>
          <a:prstGeom prst="rect">
            <a:avLst/>
          </a:prstGeom>
        </p:spPr>
      </p:pic>
    </p:spTree>
    <p:extLst>
      <p:ext uri="{BB962C8B-B14F-4D97-AF65-F5344CB8AC3E}">
        <p14:creationId xmlns:p14="http://schemas.microsoft.com/office/powerpoint/2010/main" val="29386625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MUMMY COMPLEX </a:t>
            </a:r>
            <a:endParaRPr lang="en-US" dirty="0"/>
          </a:p>
        </p:txBody>
      </p:sp>
      <p:pic>
        <p:nvPicPr>
          <p:cNvPr id="3" name="Picture 2" descr="king-tut-golden-mummy-cases-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08231"/>
            <a:ext cx="5032429" cy="3352856"/>
          </a:xfrm>
          <a:prstGeom prst="rect">
            <a:avLst/>
          </a:prstGeom>
        </p:spPr>
      </p:pic>
      <p:pic>
        <p:nvPicPr>
          <p:cNvPr id="4" name="Picture 3" descr="Shabti_of_King_Taharq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4118" y="1508230"/>
            <a:ext cx="1114102" cy="3342307"/>
          </a:xfrm>
          <a:prstGeom prst="rect">
            <a:avLst/>
          </a:prstGeom>
        </p:spPr>
      </p:pic>
      <p:sp>
        <p:nvSpPr>
          <p:cNvPr id="6" name="TextBox 5"/>
          <p:cNvSpPr txBox="1"/>
          <p:nvPr/>
        </p:nvSpPr>
        <p:spPr>
          <a:xfrm>
            <a:off x="441441" y="4850537"/>
            <a:ext cx="5189313" cy="2062103"/>
          </a:xfrm>
          <a:prstGeom prst="rect">
            <a:avLst/>
          </a:prstGeom>
          <a:noFill/>
        </p:spPr>
        <p:txBody>
          <a:bodyPr wrap="square" rtlCol="0">
            <a:spAutoFit/>
          </a:bodyPr>
          <a:lstStyle/>
          <a:p>
            <a:r>
              <a:rPr lang="en-US" sz="1600" dirty="0"/>
              <a:t>“Thus, by providing a defense against the passage of time it satisfied a basic psychological need in man, for death is but the victory of time. To preserve, artificially, his bodily appearance is to snatch it from the flow of time, to stow it away neatly, so to speak, in the hold of </a:t>
            </a:r>
            <a:r>
              <a:rPr lang="en-US" sz="1600" dirty="0" smtClean="0"/>
              <a:t>life. . . . The first Egyptian statue, then, was a mummy, tanned and petrified in sodium” (4</a:t>
            </a:r>
            <a:r>
              <a:rPr lang="en-US" sz="1600" dirty="0"/>
              <a:t>–5). </a:t>
            </a:r>
          </a:p>
          <a:p>
            <a:endParaRPr lang="en-US" sz="1600" dirty="0"/>
          </a:p>
        </p:txBody>
      </p:sp>
    </p:spTree>
    <p:extLst>
      <p:ext uri="{BB962C8B-B14F-4D97-AF65-F5344CB8AC3E}">
        <p14:creationId xmlns:p14="http://schemas.microsoft.com/office/powerpoint/2010/main" val="41459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MUMMY COMPLEX </a:t>
            </a:r>
          </a:p>
        </p:txBody>
      </p:sp>
      <p:pic>
        <p:nvPicPr>
          <p:cNvPr id="4" name="Picture 3" descr="Louis-xiv-lebrun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549" y="1524000"/>
            <a:ext cx="4006902" cy="4787272"/>
          </a:xfrm>
          <a:prstGeom prst="rect">
            <a:avLst/>
          </a:prstGeom>
        </p:spPr>
      </p:pic>
      <p:sp>
        <p:nvSpPr>
          <p:cNvPr id="5" name="TextBox 4"/>
          <p:cNvSpPr txBox="1"/>
          <p:nvPr/>
        </p:nvSpPr>
        <p:spPr>
          <a:xfrm>
            <a:off x="2568549" y="6341042"/>
            <a:ext cx="4006902" cy="369332"/>
          </a:xfrm>
          <a:prstGeom prst="rect">
            <a:avLst/>
          </a:prstGeom>
          <a:noFill/>
        </p:spPr>
        <p:txBody>
          <a:bodyPr wrap="square" rtlCol="0">
            <a:spAutoFit/>
          </a:bodyPr>
          <a:lstStyle/>
          <a:p>
            <a:pPr algn="ctr"/>
            <a:r>
              <a:rPr lang="en-US" dirty="0"/>
              <a:t>Louis XIV</a:t>
            </a:r>
          </a:p>
        </p:txBody>
      </p:sp>
    </p:spTree>
    <p:extLst>
      <p:ext uri="{BB962C8B-B14F-4D97-AF65-F5344CB8AC3E}">
        <p14:creationId xmlns:p14="http://schemas.microsoft.com/office/powerpoint/2010/main" val="3562446906"/>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MUMMY COMPLEX</a:t>
            </a:r>
            <a:endParaRPr lang="en-US" dirty="0"/>
          </a:p>
        </p:txBody>
      </p:sp>
      <p:sp>
        <p:nvSpPr>
          <p:cNvPr id="3" name="Content Placeholder 2"/>
          <p:cNvSpPr>
            <a:spLocks noGrp="1"/>
          </p:cNvSpPr>
          <p:nvPr>
            <p:ph idx="1"/>
          </p:nvPr>
        </p:nvSpPr>
        <p:spPr/>
        <p:txBody>
          <a:bodyPr/>
          <a:lstStyle/>
          <a:p>
            <a:r>
              <a:rPr lang="en-US" dirty="0" smtClean="0"/>
              <a:t>The visual (representational) arts were born out of this mummy complex, but they evolved to express “spiritual realities” through “the </a:t>
            </a:r>
            <a:r>
              <a:rPr lang="en-US" dirty="0"/>
              <a:t>creation of an ideal world in the likeness of the </a:t>
            </a:r>
            <a:r>
              <a:rPr lang="en-US" dirty="0" smtClean="0"/>
              <a:t>real” (6).</a:t>
            </a:r>
          </a:p>
          <a:p>
            <a:r>
              <a:rPr lang="en-US" dirty="0" smtClean="0"/>
              <a:t>The best visual artists balanced the symbolic with realism.</a:t>
            </a:r>
          </a:p>
          <a:p>
            <a:endParaRPr lang="en-US" dirty="0"/>
          </a:p>
          <a:p>
            <a:pPr marL="0" indent="0">
              <a:buNone/>
            </a:pPr>
            <a:endParaRPr lang="en-US" dirty="0" smtClean="0"/>
          </a:p>
        </p:txBody>
      </p:sp>
    </p:spTree>
    <p:extLst>
      <p:ext uri="{BB962C8B-B14F-4D97-AF65-F5344CB8AC3E}">
        <p14:creationId xmlns:p14="http://schemas.microsoft.com/office/powerpoint/2010/main" val="2986206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MUMMY COMPLEX</a:t>
            </a:r>
            <a:endParaRPr lang="en-US" dirty="0"/>
          </a:p>
        </p:txBody>
      </p:sp>
      <p:sp>
        <p:nvSpPr>
          <p:cNvPr id="3" name="Content Placeholder 2"/>
          <p:cNvSpPr>
            <a:spLocks noGrp="1"/>
          </p:cNvSpPr>
          <p:nvPr>
            <p:ph idx="1"/>
          </p:nvPr>
        </p:nvSpPr>
        <p:spPr>
          <a:xfrm>
            <a:off x="457200" y="1600200"/>
            <a:ext cx="8095666" cy="2225134"/>
          </a:xfrm>
        </p:spPr>
        <p:txBody>
          <a:bodyPr>
            <a:noAutofit/>
          </a:bodyPr>
          <a:lstStyle/>
          <a:p>
            <a:r>
              <a:rPr lang="en-US" sz="2300" dirty="0" smtClean="0"/>
              <a:t>The discovery of perspective brought these two functions of art (symbolism and realism) into conflict.</a:t>
            </a:r>
          </a:p>
          <a:p>
            <a:r>
              <a:rPr lang="en-US" sz="2300" dirty="0" smtClean="0"/>
              <a:t>The visual arts became consumed with producing “as complete </a:t>
            </a:r>
            <a:r>
              <a:rPr lang="en-US" sz="2300" dirty="0"/>
              <a:t>an imitation as possible of the outside </a:t>
            </a:r>
            <a:r>
              <a:rPr lang="en-US" sz="2300" dirty="0" smtClean="0"/>
              <a:t>world” (6).</a:t>
            </a:r>
          </a:p>
          <a:p>
            <a:r>
              <a:rPr lang="en-US" sz="2300" dirty="0" smtClean="0"/>
              <a:t>The visual arts were still incapable of giving expression to the “moment” (6).</a:t>
            </a:r>
          </a:p>
          <a:p>
            <a:r>
              <a:rPr lang="en-US" sz="2300" dirty="0" smtClean="0"/>
              <a:t>These arts also relied upon </a:t>
            </a:r>
            <a:r>
              <a:rPr lang="en-US" sz="2300" b="1" dirty="0" smtClean="0"/>
              <a:t>illusion </a:t>
            </a:r>
            <a:r>
              <a:rPr lang="en-US" sz="2300" dirty="0" smtClean="0"/>
              <a:t>and </a:t>
            </a:r>
            <a:r>
              <a:rPr lang="en-US" sz="2300" b="1" dirty="0" smtClean="0"/>
              <a:t>deception </a:t>
            </a:r>
            <a:r>
              <a:rPr lang="en-US" sz="2300" dirty="0" smtClean="0"/>
              <a:t>to satisfy a need for realism.</a:t>
            </a:r>
          </a:p>
          <a:p>
            <a:endParaRPr lang="en-US" sz="2300" dirty="0" smtClean="0"/>
          </a:p>
          <a:p>
            <a:endParaRPr lang="en-US" sz="2300" dirty="0"/>
          </a:p>
        </p:txBody>
      </p:sp>
      <p:pic>
        <p:nvPicPr>
          <p:cNvPr id="5" name="Picture 4" descr="Staircase_perspecti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9398" y="4511133"/>
            <a:ext cx="3225248" cy="2150820"/>
          </a:xfrm>
          <a:prstGeom prst="rect">
            <a:avLst/>
          </a:prstGeom>
        </p:spPr>
      </p:pic>
    </p:spTree>
    <p:extLst>
      <p:ext uri="{BB962C8B-B14F-4D97-AF65-F5344CB8AC3E}">
        <p14:creationId xmlns:p14="http://schemas.microsoft.com/office/powerpoint/2010/main" val="1316644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MUMMY COMPLEX</a:t>
            </a:r>
            <a:endParaRPr lang="en-US" dirty="0"/>
          </a:p>
        </p:txBody>
      </p:sp>
      <p:sp>
        <p:nvSpPr>
          <p:cNvPr id="3" name="Content Placeholder 2"/>
          <p:cNvSpPr>
            <a:spLocks noGrp="1"/>
          </p:cNvSpPr>
          <p:nvPr>
            <p:ph idx="1"/>
          </p:nvPr>
        </p:nvSpPr>
        <p:spPr>
          <a:xfrm>
            <a:off x="457200" y="1600200"/>
            <a:ext cx="8229600" cy="2560872"/>
          </a:xfrm>
        </p:spPr>
        <p:txBody>
          <a:bodyPr>
            <a:normAutofit/>
          </a:bodyPr>
          <a:lstStyle/>
          <a:p>
            <a:r>
              <a:rPr lang="en-US" dirty="0" smtClean="0"/>
              <a:t>Photography freed the visual arts from “their </a:t>
            </a:r>
            <a:r>
              <a:rPr lang="en-US" dirty="0"/>
              <a:t>obsession with </a:t>
            </a:r>
            <a:r>
              <a:rPr lang="en-US" dirty="0" smtClean="0"/>
              <a:t>likeness” (7).</a:t>
            </a:r>
          </a:p>
          <a:p>
            <a:r>
              <a:rPr lang="en-US" dirty="0" smtClean="0"/>
              <a:t>“Photography </a:t>
            </a:r>
            <a:r>
              <a:rPr lang="en-US" dirty="0"/>
              <a:t>and the cinema </a:t>
            </a:r>
            <a:r>
              <a:rPr lang="en-US" dirty="0" smtClean="0"/>
              <a:t>. . . are discoveries </a:t>
            </a:r>
            <a:r>
              <a:rPr lang="en-US" dirty="0"/>
              <a:t>that satisfy, once and for all and in its very essence, our obsession with </a:t>
            </a:r>
            <a:r>
              <a:rPr lang="en-US" dirty="0" smtClean="0"/>
              <a:t>realism” (7).</a:t>
            </a:r>
          </a:p>
        </p:txBody>
      </p:sp>
      <p:pic>
        <p:nvPicPr>
          <p:cNvPr id="4" name="Picture 3" descr="MovieCameraHistor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29" y="4056142"/>
            <a:ext cx="3771942" cy="2662009"/>
          </a:xfrm>
          <a:prstGeom prst="rect">
            <a:avLst/>
          </a:prstGeom>
        </p:spPr>
      </p:pic>
    </p:spTree>
    <p:extLst>
      <p:ext uri="{BB962C8B-B14F-4D97-AF65-F5344CB8AC3E}">
        <p14:creationId xmlns:p14="http://schemas.microsoft.com/office/powerpoint/2010/main" val="2596820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 PHOTOGRAPHIC IMAGE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Painting cannot escape the “subjectivity” of the artist, which is why painting does not have existential import: “The </a:t>
            </a:r>
            <a:r>
              <a:rPr lang="en-US" dirty="0"/>
              <a:t>fact that a human hand intervened cast a shadow of doubt over the image” (7</a:t>
            </a:r>
            <a:r>
              <a:rPr lang="en-US" dirty="0" smtClean="0"/>
              <a:t>).</a:t>
            </a:r>
          </a:p>
          <a:p>
            <a:r>
              <a:rPr lang="en-US" dirty="0" smtClean="0"/>
              <a:t>The fact that photography and cinematography proceed via an automatic, mechanical process has a radical impact on our psychology. </a:t>
            </a:r>
          </a:p>
          <a:p>
            <a:r>
              <a:rPr lang="en-US" dirty="0" smtClean="0"/>
              <a:t>“In </a:t>
            </a:r>
            <a:r>
              <a:rPr lang="en-US" dirty="0"/>
              <a:t>spite of any objections our critical spirit may offer, </a:t>
            </a:r>
            <a:r>
              <a:rPr lang="en-US" b="1" dirty="0"/>
              <a:t>we are forced to accept as real the existence of the object reproduced</a:t>
            </a:r>
            <a:r>
              <a:rPr lang="en-US" dirty="0"/>
              <a:t>, actually </a:t>
            </a:r>
            <a:r>
              <a:rPr lang="en-US" b="1" dirty="0">
                <a:solidFill>
                  <a:srgbClr val="0000FF"/>
                </a:solidFill>
              </a:rPr>
              <a:t>re-presented</a:t>
            </a:r>
            <a:r>
              <a:rPr lang="en-US" dirty="0"/>
              <a:t>, set before us, that is to say, in time and space. Photography enjoys a certain advantage in virtue of this </a:t>
            </a:r>
            <a:r>
              <a:rPr lang="en-US" b="1" dirty="0"/>
              <a:t>transference of reality </a:t>
            </a:r>
            <a:r>
              <a:rPr lang="en-US" dirty="0"/>
              <a:t>from the thing to its </a:t>
            </a:r>
            <a:r>
              <a:rPr lang="en-US" dirty="0" smtClean="0"/>
              <a:t>reproduction” (8; emphasis added). </a:t>
            </a:r>
          </a:p>
          <a:p>
            <a:r>
              <a:rPr lang="en-US" dirty="0" smtClean="0"/>
              <a:t>What the hell does </a:t>
            </a:r>
            <a:r>
              <a:rPr lang="en-US" b="1" dirty="0" smtClean="0"/>
              <a:t>that </a:t>
            </a:r>
            <a:r>
              <a:rPr lang="en-US" dirty="0" smtClean="0"/>
              <a:t>mean?! </a:t>
            </a:r>
            <a:endParaRPr lang="en-US" dirty="0"/>
          </a:p>
        </p:txBody>
      </p:sp>
    </p:spTree>
    <p:extLst>
      <p:ext uri="{BB962C8B-B14F-4D97-AF65-F5344CB8AC3E}">
        <p14:creationId xmlns:p14="http://schemas.microsoft.com/office/powerpoint/2010/main" val="2140414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23407</TotalTime>
  <Words>3989</Words>
  <Application>Microsoft Macintosh PowerPoint</Application>
  <PresentationFormat>On-screen Show (4:3)</PresentationFormat>
  <Paragraphs>154</Paragraphs>
  <Slides>29</Slides>
  <Notes>21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Clarity</vt:lpstr>
      <vt:lpstr>The ontology of the photographic image</vt:lpstr>
      <vt:lpstr>ONTOLOGICAL RESTLESSNESS</vt:lpstr>
      <vt:lpstr>THE MUMMY COMPLEX</vt:lpstr>
      <vt:lpstr>THE MUMMY COMPLEX </vt:lpstr>
      <vt:lpstr>THE MUMMY COMPLEX </vt:lpstr>
      <vt:lpstr>THE MUMMY COMPLEX</vt:lpstr>
      <vt:lpstr>THE MUMMY COMPLEX</vt:lpstr>
      <vt:lpstr>THE MUMMY COMPLEX</vt:lpstr>
      <vt:lpstr>THE PHOTOGRAPHIC IMAGE</vt:lpstr>
      <vt:lpstr>THE PHOTOGRAPHIC IMAGE</vt:lpstr>
      <vt:lpstr>THE PHOTOGRAPHIC IMAGE</vt:lpstr>
      <vt:lpstr>THE PHOTOGRAPHIC IMAGE</vt:lpstr>
      <vt:lpstr>THE PHOTOGRAPHIC IMAGE</vt:lpstr>
      <vt:lpstr>SUMMARY</vt:lpstr>
      <vt:lpstr>MASS-PRODUCED RELICS</vt:lpstr>
      <vt:lpstr>MASS-PRODUCED RELICS</vt:lpstr>
      <vt:lpstr>THE CINEMATIC IMAGE</vt:lpstr>
      <vt:lpstr>BAZIN’S MASTER ARGUMENT (AGAIN)</vt:lpstr>
      <vt:lpstr>PHENOMENOLOGICAL INTERPRETATION</vt:lpstr>
      <vt:lpstr>INTENTIOANLTIY INTERPRETATION</vt:lpstr>
      <vt:lpstr>INTENTIONALITY INTERPRETATION</vt:lpstr>
      <vt:lpstr>SEMIOTIC INTERPRETATION</vt:lpstr>
      <vt:lpstr>SEMIOETIC INTERPRETATION</vt:lpstr>
      <vt:lpstr>IDENTITY OF LIGHT INTERPRETATION</vt:lpstr>
      <vt:lpstr>IDENTITY OF LIGHT INTERPRETATION</vt:lpstr>
      <vt:lpstr>IDENTITY OF LIGHT INTERPRETATION</vt:lpstr>
      <vt:lpstr>IDENTITY OF LIGHT INTERPRETATION</vt:lpstr>
      <vt:lpstr>WTF INTERPRETATION</vt:lpstr>
      <vt:lpstr>PROBLEMS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Bleson</dc:creator>
  <cp:lastModifiedBy>Zach Bleson</cp:lastModifiedBy>
  <cp:revision>1087</cp:revision>
  <cp:lastPrinted>2017-09-22T05:00:07Z</cp:lastPrinted>
  <dcterms:created xsi:type="dcterms:W3CDTF">2016-04-06T08:49:02Z</dcterms:created>
  <dcterms:modified xsi:type="dcterms:W3CDTF">2019-10-13T07:14:43Z</dcterms:modified>
</cp:coreProperties>
</file>