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8"/>
  </p:notesMasterIdLst>
  <p:sldIdLst>
    <p:sldId id="568" r:id="rId2"/>
    <p:sldId id="736" r:id="rId3"/>
    <p:sldId id="670" r:id="rId4"/>
    <p:sldId id="740" r:id="rId5"/>
    <p:sldId id="678" r:id="rId6"/>
    <p:sldId id="681" r:id="rId7"/>
    <p:sldId id="742" r:id="rId8"/>
    <p:sldId id="739" r:id="rId9"/>
    <p:sldId id="691" r:id="rId10"/>
    <p:sldId id="697" r:id="rId11"/>
    <p:sldId id="698" r:id="rId12"/>
    <p:sldId id="702" r:id="rId13"/>
    <p:sldId id="705" r:id="rId14"/>
    <p:sldId id="706" r:id="rId15"/>
    <p:sldId id="707" r:id="rId16"/>
    <p:sldId id="716" r:id="rId17"/>
    <p:sldId id="717" r:id="rId18"/>
    <p:sldId id="711" r:id="rId19"/>
    <p:sldId id="713" r:id="rId20"/>
    <p:sldId id="741" r:id="rId21"/>
    <p:sldId id="743" r:id="rId22"/>
    <p:sldId id="714" r:id="rId23"/>
    <p:sldId id="715" r:id="rId24"/>
    <p:sldId id="720" r:id="rId25"/>
    <p:sldId id="719" r:id="rId26"/>
    <p:sldId id="721" r:id="rId27"/>
    <p:sldId id="722" r:id="rId28"/>
    <p:sldId id="723" r:id="rId29"/>
    <p:sldId id="726" r:id="rId30"/>
    <p:sldId id="724" r:id="rId31"/>
    <p:sldId id="725" r:id="rId32"/>
    <p:sldId id="728" r:id="rId33"/>
    <p:sldId id="729" r:id="rId34"/>
    <p:sldId id="758" r:id="rId35"/>
    <p:sldId id="759" r:id="rId36"/>
    <p:sldId id="760" r:id="rId37"/>
    <p:sldId id="786" r:id="rId38"/>
    <p:sldId id="761" r:id="rId39"/>
    <p:sldId id="791" r:id="rId40"/>
    <p:sldId id="763" r:id="rId41"/>
    <p:sldId id="764" r:id="rId42"/>
    <p:sldId id="765" r:id="rId43"/>
    <p:sldId id="766" r:id="rId44"/>
    <p:sldId id="767" r:id="rId45"/>
    <p:sldId id="768" r:id="rId46"/>
    <p:sldId id="769" r:id="rId47"/>
    <p:sldId id="770" r:id="rId48"/>
    <p:sldId id="771" r:id="rId49"/>
    <p:sldId id="772" r:id="rId50"/>
    <p:sldId id="773" r:id="rId51"/>
    <p:sldId id="774" r:id="rId52"/>
    <p:sldId id="776" r:id="rId53"/>
    <p:sldId id="777" r:id="rId54"/>
    <p:sldId id="792" r:id="rId55"/>
    <p:sldId id="779" r:id="rId56"/>
    <p:sldId id="780" r:id="rId57"/>
    <p:sldId id="781" r:id="rId58"/>
    <p:sldId id="788" r:id="rId59"/>
    <p:sldId id="790" r:id="rId60"/>
    <p:sldId id="793" r:id="rId61"/>
    <p:sldId id="794" r:id="rId62"/>
    <p:sldId id="795" r:id="rId63"/>
    <p:sldId id="796" r:id="rId64"/>
    <p:sldId id="797" r:id="rId65"/>
    <p:sldId id="798" r:id="rId66"/>
    <p:sldId id="78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92807" autoAdjust="0"/>
  </p:normalViewPr>
  <p:slideViewPr>
    <p:cSldViewPr snapToGrid="0" snapToObjects="1">
      <p:cViewPr>
        <p:scale>
          <a:sx n="85" d="100"/>
          <a:sy n="85" d="100"/>
        </p:scale>
        <p:origin x="-264"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1" dirty="0" smtClean="0"/>
              <a:t>Parts</a:t>
            </a:r>
            <a:r>
              <a:rPr lang="en-US" i="1" baseline="0" dirty="0" smtClean="0"/>
              <a:t> Unknown</a:t>
            </a:r>
            <a:r>
              <a:rPr lang="en-US" i="0" baseline="0" dirty="0" smtClean="0"/>
              <a:t>, </a:t>
            </a:r>
            <a:r>
              <a:rPr lang="en-US" i="0" dirty="0" smtClean="0"/>
              <a:t>Libya</a:t>
            </a:r>
            <a:r>
              <a:rPr lang="en-US" i="0" baseline="0" dirty="0" smtClean="0"/>
              <a:t> episode, 33:02</a:t>
            </a: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“Bob’s cells have divided, differentiated, and Bob has developed. But nowhere in the continuous history I described have we seen anything we could identify as ‘the death of Bob.’ .</a:t>
            </a:r>
            <a:r>
              <a:rPr lang="en-US" sz="1200" kern="1200" baseline="0" dirty="0" smtClean="0">
                <a:solidFill>
                  <a:schemeClr val="tx1"/>
                </a:solidFill>
                <a:effectLst/>
                <a:latin typeface="+mn-lt"/>
                <a:ea typeface="+mn-ea"/>
                <a:cs typeface="+mn-cs"/>
              </a:rPr>
              <a:t> . . </a:t>
            </a:r>
            <a:r>
              <a:rPr lang="en-US" sz="1200" kern="1200" dirty="0" smtClean="0">
                <a:solidFill>
                  <a:schemeClr val="tx1"/>
                </a:solidFill>
                <a:effectLst/>
                <a:latin typeface="+mn-lt"/>
                <a:ea typeface="+mn-ea"/>
                <a:cs typeface="+mn-cs"/>
              </a:rPr>
              <a:t>[W]e have a process of growth, directed at the goal of adulthood. .</a:t>
            </a:r>
            <a:r>
              <a:rPr lang="en-US" sz="1200" kern="1200" baseline="0" dirty="0" smtClean="0">
                <a:solidFill>
                  <a:schemeClr val="tx1"/>
                </a:solidFill>
                <a:effectLst/>
                <a:latin typeface="+mn-lt"/>
                <a:ea typeface="+mn-ea"/>
                <a:cs typeface="+mn-cs"/>
              </a:rPr>
              <a:t> . . </a:t>
            </a:r>
            <a:r>
              <a:rPr lang="en-US" sz="1200" kern="1200" dirty="0" smtClean="0">
                <a:solidFill>
                  <a:schemeClr val="tx1"/>
                </a:solidFill>
                <a:effectLst/>
                <a:latin typeface="+mn-lt"/>
                <a:ea typeface="+mn-ea"/>
                <a:cs typeface="+mn-cs"/>
              </a:rPr>
              <a:t>True, it ceased to be an embryo after a while, and at the end of the 9 months it ceased to be a fetus. But this is no more a literal death than my passing from childhood to adolescence or from adolescence to adulthood was a death” (21)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 then, is Bob? But surely there is no mystery there. Every part of Bob—other than the cells in the placenta and the umbilical cord that were shed3—developed continuously into a part of me, and every part of me has developed ultimately out of a part of Bob. . . . If Bob is anywhere, he is right here, where I am” (21)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“It may be true that most of the original cells in Bob are no longer around, but that does not stop the survival of an organism: organisms replace their cells regularly, and do not perish thereby” (21)</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“Now, Bob can’t be a proper </a:t>
            </a:r>
            <a:r>
              <a:rPr lang="en-US" sz="1200" i="1" kern="1200" dirty="0" smtClean="0">
                <a:solidFill>
                  <a:schemeClr val="tx1"/>
                </a:solidFill>
                <a:effectLst/>
                <a:latin typeface="+mn-lt"/>
                <a:ea typeface="+mn-ea"/>
                <a:cs typeface="+mn-cs"/>
              </a:rPr>
              <a:t>part </a:t>
            </a:r>
            <a:r>
              <a:rPr lang="en-US" sz="1200" kern="1200" dirty="0" smtClean="0">
                <a:solidFill>
                  <a:schemeClr val="tx1"/>
                </a:solidFill>
                <a:effectLst/>
                <a:latin typeface="+mn-lt"/>
                <a:ea typeface="+mn-ea"/>
                <a:cs typeface="+mn-cs"/>
              </a:rPr>
              <a:t>of my body, because all of my body has continuously come from Bob’s body. Therefore, one can’t set aside some special part of my body and say ‘that part of me is Bob.’ So, where is Bob? The answer is simple: </a:t>
            </a:r>
            <a:r>
              <a:rPr lang="en-US" sz="1200" i="1" kern="1200" dirty="0" smtClean="0">
                <a:solidFill>
                  <a:schemeClr val="tx1"/>
                </a:solidFill>
                <a:effectLst/>
                <a:latin typeface="+mn-lt"/>
                <a:ea typeface="+mn-ea"/>
                <a:cs typeface="+mn-cs"/>
              </a:rPr>
              <a:t>right here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am Bob” (21)</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only large animal here is Alexander Pruss, and hence Bob and Alexander Pruss are one and the same animal. I, thus, am Bob. If Bob is here, and if no part of me is a large animal, and if Bob is a large animal, Bob and I must be one and the same entity” (22)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identity between Bob’s genome and my genome provides significant evidence of Bob and me being the same entity. This evidence is defeasible—both identical twins have the same genome as the embryo from which they are derived—but it is, nonetheless, evidence” (22)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“Besides, given how organic development works, it is easy to see that every organ of mine is an organ of Bob’s, since Bob’s organs have developed into being my organs, and yet without any transplant happening. Thus, I and Bob are organisms having all of our organs in common” (22)</a:t>
            </a:r>
            <a:endParaRPr lang="en-US" dirty="0" smtClean="0"/>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16108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2165282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Instead, we should say that the animal suffers from an amputation of every physical part but the cerebrum.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“At this point, however, there is a puzzle. You could not survive if every part of you other than your foot was destroyed. Why say that you can survive if every part of you other than your cerebrum is destroyed?” (24)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is obvious in the case of higher-level activity, but the amount of control we can achieve over breathing and—with more practice—heartbeat, the uncanny effectiveness of placebos for a wide variety of bodily problems, and the crucial elements of the voluntary in normal adult human reproductive and nutritive behavior all point to the centrality of cerebral activity once it develops. It is plausible that when the central control system of an organism survives and is separated from the rest of the body, the animal goes where that central control system goes”</a:t>
            </a:r>
            <a:r>
              <a:rPr lang="en-US" sz="1200" kern="1200" baseline="0" dirty="0" smtClean="0">
                <a:solidFill>
                  <a:schemeClr val="tx1"/>
                </a:solidFill>
                <a:effectLst/>
                <a:latin typeface="+mn-lt"/>
                <a:ea typeface="+mn-ea"/>
                <a:cs typeface="+mn-cs"/>
              </a:rPr>
              <a:t> (23)</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3735738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“These consequences are ethically unacceptable. After all, the government can legitimately take away some of my property for the greater good, and does so in taxes. If my body were mere property, then the government would in principle have a right, when necessary, to extract a kidney from me as a tax payment” (24)</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My brain developed out of earlier cells guided by the genetic information already present in the embryo: there was, first, a neural tube, and earlier there were precursors to that. Brain development was gradual, cells specializing more and more and arranging themselves. Why should the cells that were the precursors of the brain cells not be counted as having been the same organ as the brain, but in inchoate form? If so, then perhaps I was there from conception, even on a brain view” (25)</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My brain developed out of earlier cells guided by the genetic information already present in the embryo: there was, first, a neural tube, and earlier there were precursors to that. Brain development was gradual, cells specializing more and more and arranging themselves. Why should the cells that were the precursors of the brain cells not be counted as having been the same organ as the brain, but in inchoate form? If so, then perhaps I was there from conception, even on a brain view” (25)</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Keanu Reeves is</a:t>
            </a:r>
            <a:r>
              <a:rPr lang="en-US" baseline="0" dirty="0" smtClean="0"/>
              <a:t> taller than Nicholas Cage, but Nicholas Cage isn’t taller than Reeves</a:t>
            </a:r>
          </a:p>
          <a:p>
            <a:pPr marL="171450" indent="-171450">
              <a:buFont typeface="Arial"/>
              <a:buChar char="•"/>
            </a:pPr>
            <a:r>
              <a:rPr lang="en-US" dirty="0" smtClean="0"/>
              <a:t>Reeves is the same age as Cage,</a:t>
            </a:r>
            <a:r>
              <a:rPr lang="en-US" baseline="0" dirty="0" smtClean="0"/>
              <a:t> and Cage is the same age as Reeves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4171299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Keanu Reeves is</a:t>
            </a:r>
            <a:r>
              <a:rPr lang="en-US" baseline="0" dirty="0" smtClean="0"/>
              <a:t> taller than Nicholas Cage, but Nicholas Cage isn’t taller than Reeves</a:t>
            </a:r>
          </a:p>
          <a:p>
            <a:pPr marL="171450" indent="-171450">
              <a:buFont typeface="Arial"/>
              <a:buChar char="•"/>
            </a:pPr>
            <a:r>
              <a:rPr lang="en-US" dirty="0" smtClean="0"/>
              <a:t>Reeves is the same age as Cage,</a:t>
            </a:r>
            <a:r>
              <a:rPr lang="en-US" baseline="0" dirty="0" smtClean="0"/>
              <a:t> and Cage is the same age as Reeves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29</a:t>
            </a:fld>
            <a:endParaRPr lang="en-US"/>
          </a:p>
        </p:txBody>
      </p:sp>
    </p:spTree>
    <p:extLst>
      <p:ext uri="{BB962C8B-B14F-4D97-AF65-F5344CB8AC3E}">
        <p14:creationId xmlns:p14="http://schemas.microsoft.com/office/powerpoint/2010/main" val="4171299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only large animal here is Alexander Pruss, and hence Bob and Alexander Pruss are one and the same animal. I, thus, am Bob. If Bob is here, and if no part of me is a large animal, and if Bob is a large animal, Bob and I must be one and the same entity” (22)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identity between Bob’s genome and my genome provides significant evidence of Bob and me being the same entity. This evidence is defeasible—both identical twins have the same genome as the embryo from which they are derived—but it is, nonetheless, evidence” (22)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“Besides, given how organic development works, it is easy to see that every organ of mine is an organ of Bob’s, since Bob’s organs have developed into being my organs, and yet without any transplant happening. Thus, I and Bob are organisms having all of our organs in common” (22)</a:t>
            </a:r>
            <a:endParaRPr lang="en-US" dirty="0" smtClean="0"/>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16108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2968291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32</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50A182-F080-BA40-A1F2-AB9B5BAA0E59}" type="slidenum">
              <a:rPr lang="en-US" smtClean="0"/>
              <a:t>33</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“This was not sexism but simply an acceptance of the biological claims of Aristotle, who was misled by the primitive means of observation available to him to believe that the male fetus begins to move at forty days while the female does not move until ninety days have elapsed” (13</a:t>
            </a:r>
            <a:r>
              <a:rPr lang="en-US" dirty="0" smtClean="0"/>
              <a: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41</a:t>
            </a:fld>
            <a:endParaRPr lang="en-US"/>
          </a:p>
        </p:txBody>
      </p:sp>
    </p:spTree>
    <p:extLst>
      <p:ext uri="{BB962C8B-B14F-4D97-AF65-F5344CB8AC3E}">
        <p14:creationId xmlns:p14="http://schemas.microsoft.com/office/powerpoint/2010/main" val="991873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42</a:t>
            </a:fld>
            <a:endParaRPr lang="en-US"/>
          </a:p>
        </p:txBody>
      </p:sp>
    </p:spTree>
    <p:extLst>
      <p:ext uri="{BB962C8B-B14F-4D97-AF65-F5344CB8AC3E}">
        <p14:creationId xmlns:p14="http://schemas.microsoft.com/office/powerpoint/2010/main" val="99187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43</a:t>
            </a:fld>
            <a:endParaRPr lang="en-US"/>
          </a:p>
        </p:txBody>
      </p:sp>
    </p:spTree>
    <p:extLst>
      <p:ext uri="{BB962C8B-B14F-4D97-AF65-F5344CB8AC3E}">
        <p14:creationId xmlns:p14="http://schemas.microsoft.com/office/powerpoint/2010/main" val="991873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44</a:t>
            </a:fld>
            <a:endParaRPr lang="en-US"/>
          </a:p>
        </p:txBody>
      </p:sp>
    </p:spTree>
    <p:extLst>
      <p:ext uri="{BB962C8B-B14F-4D97-AF65-F5344CB8AC3E}">
        <p14:creationId xmlns:p14="http://schemas.microsoft.com/office/powerpoint/2010/main" val="99187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That is, killing someone deprives them of valuable experiences, activities, relationships, (etc.) that they would otherwise have had” (10)</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48</a:t>
            </a:fld>
            <a:endParaRPr lang="en-US"/>
          </a:p>
        </p:txBody>
      </p:sp>
    </p:spTree>
    <p:extLst>
      <p:ext uri="{BB962C8B-B14F-4D97-AF65-F5344CB8AC3E}">
        <p14:creationId xmlns:p14="http://schemas.microsoft.com/office/powerpoint/2010/main" val="1050814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That is, killing someone deprives them of valuable experiences, activities, relationships, (etc.) that they would otherwise have had” (10)</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49</a:t>
            </a:fld>
            <a:endParaRPr lang="en-US"/>
          </a:p>
        </p:txBody>
      </p:sp>
    </p:spTree>
    <p:extLst>
      <p:ext uri="{BB962C8B-B14F-4D97-AF65-F5344CB8AC3E}">
        <p14:creationId xmlns:p14="http://schemas.microsoft.com/office/powerpoint/2010/main" val="1050814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Ask</a:t>
            </a:r>
            <a:r>
              <a:rPr lang="en-US" baseline="0" dirty="0" smtClean="0"/>
              <a:t> students how the case goes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t>
            </a:r>
            <a:r>
              <a:rPr lang="en-US" sz="1200" kern="1200" dirty="0" smtClean="0">
                <a:solidFill>
                  <a:schemeClr val="tx1"/>
                </a:solidFill>
                <a:effectLst/>
                <a:latin typeface="+mn-lt"/>
                <a:ea typeface="+mn-ea"/>
                <a:cs typeface="+mn-cs"/>
              </a:rPr>
              <a:t>However, suppose that this drug is also the only antidote to a poison that you have just accidentally ingested, which will kill you within the hour unless treated</a:t>
            </a:r>
            <a:r>
              <a:rPr lang="en-US" sz="1200" kern="1200" baseline="0" dirty="0" smtClean="0">
                <a:solidFill>
                  <a:schemeClr val="tx1"/>
                </a:solidFill>
                <a:effectLst/>
                <a:latin typeface="+mn-lt"/>
                <a:ea typeface="+mn-ea"/>
                <a:cs typeface="+mn-cs"/>
              </a:rPr>
              <a:t>” (11</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12)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What is the best explanation of this?</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50</a:t>
            </a:fld>
            <a:endParaRPr lang="en-US"/>
          </a:p>
        </p:txBody>
      </p:sp>
    </p:spTree>
    <p:extLst>
      <p:ext uri="{BB962C8B-B14F-4D97-AF65-F5344CB8AC3E}">
        <p14:creationId xmlns:p14="http://schemas.microsoft.com/office/powerpoint/2010/main" val="1499046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51</a:t>
            </a:fld>
            <a:endParaRPr lang="en-US"/>
          </a:p>
        </p:txBody>
      </p:sp>
    </p:spTree>
    <p:extLst>
      <p:ext uri="{BB962C8B-B14F-4D97-AF65-F5344CB8AC3E}">
        <p14:creationId xmlns:p14="http://schemas.microsoft.com/office/powerpoint/2010/main" val="341255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“But from the fact that something living and human begins to exist around the time of conception it does not follow that you or I began to exist at conception” (4)</a:t>
            </a:r>
          </a:p>
          <a:p>
            <a:pPr marL="171450" indent="-171450">
              <a:buFont typeface="Arial"/>
              <a:buChar char="•"/>
            </a:pPr>
            <a:r>
              <a:rPr lang="en-US" sz="1200" kern="1200" dirty="0" smtClean="0">
                <a:solidFill>
                  <a:schemeClr val="tx1"/>
                </a:solidFill>
                <a:effectLst/>
                <a:latin typeface="+mn-lt"/>
                <a:ea typeface="+mn-ea"/>
                <a:cs typeface="+mn-cs"/>
              </a:rPr>
              <a:t>“The answer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question ‘When did I begin to exist?’ somehow seems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depend upon the answer to the question ‘What am I?’” (77)</a:t>
            </a:r>
          </a:p>
          <a:p>
            <a:pPr marL="171450" indent="-171450">
              <a:buFont typeface="Arial"/>
              <a:buChar char="•"/>
            </a:pPr>
            <a:r>
              <a:rPr lang="en-US" sz="1200" kern="1200" dirty="0" smtClean="0">
                <a:solidFill>
                  <a:schemeClr val="tx1"/>
                </a:solidFill>
                <a:effectLst/>
                <a:latin typeface="+mn-lt"/>
                <a:ea typeface="+mn-ea"/>
                <a:cs typeface="+mn-cs"/>
              </a:rPr>
              <a:t>Bronze/statue</a:t>
            </a:r>
            <a:r>
              <a:rPr lang="en-US" sz="1200" kern="1200" baseline="0" dirty="0" smtClean="0">
                <a:solidFill>
                  <a:schemeClr val="tx1"/>
                </a:solidFill>
                <a:effectLst/>
                <a:latin typeface="+mn-lt"/>
                <a:ea typeface="+mn-ea"/>
                <a:cs typeface="+mn-cs"/>
              </a:rPr>
              <a:t> example</a:t>
            </a:r>
          </a:p>
          <a:p>
            <a:pPr marL="171450" indent="-171450">
              <a:buFont typeface="Arial"/>
              <a:buChar char="•"/>
            </a:pPr>
            <a:r>
              <a:rPr lang="en-US" sz="1200" kern="1200" baseline="0" dirty="0" smtClean="0">
                <a:solidFill>
                  <a:schemeClr val="tx1"/>
                </a:solidFill>
                <a:effectLst/>
                <a:latin typeface="+mn-lt"/>
                <a:ea typeface="+mn-ea"/>
                <a:cs typeface="+mn-cs"/>
              </a:rPr>
              <a:t>“There are no empirical tests that could settle this issue, which is a matter of metaphysics rather than science” (4)</a:t>
            </a:r>
            <a:endParaRPr lang="en-US" sz="1200" kern="1200" dirty="0" smtClean="0">
              <a:solidFill>
                <a:schemeClr val="tx1"/>
              </a:solidFill>
              <a:effectLst/>
              <a:latin typeface="+mn-lt"/>
              <a:ea typeface="+mn-ea"/>
              <a:cs typeface="+mn-cs"/>
            </a:endParaRPr>
          </a:p>
          <a:p>
            <a:pPr marL="171450" indent="-171450">
              <a:buFont typeface="Arial"/>
              <a:buChar cha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2968291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52</a:t>
            </a:fld>
            <a:endParaRPr lang="en-US"/>
          </a:p>
        </p:txBody>
      </p:sp>
    </p:spTree>
    <p:extLst>
      <p:ext uri="{BB962C8B-B14F-4D97-AF65-F5344CB8AC3E}">
        <p14:creationId xmlns:p14="http://schemas.microsoft.com/office/powerpoint/2010/main" val="3566428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55</a:t>
            </a:fld>
            <a:endParaRPr lang="en-US"/>
          </a:p>
        </p:txBody>
      </p:sp>
    </p:spTree>
    <p:extLst>
      <p:ext uri="{BB962C8B-B14F-4D97-AF65-F5344CB8AC3E}">
        <p14:creationId xmlns:p14="http://schemas.microsoft.com/office/powerpoint/2010/main" val="99187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56</a:t>
            </a:fld>
            <a:endParaRPr lang="en-US"/>
          </a:p>
        </p:txBody>
      </p:sp>
    </p:spTree>
    <p:extLst>
      <p:ext uri="{BB962C8B-B14F-4D97-AF65-F5344CB8AC3E}">
        <p14:creationId xmlns:p14="http://schemas.microsoft.com/office/powerpoint/2010/main" val="3283215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57</a:t>
            </a:fld>
            <a:endParaRPr lang="en-US"/>
          </a:p>
        </p:txBody>
      </p:sp>
    </p:spTree>
    <p:extLst>
      <p:ext uri="{BB962C8B-B14F-4D97-AF65-F5344CB8AC3E}">
        <p14:creationId xmlns:p14="http://schemas.microsoft.com/office/powerpoint/2010/main" val="3283215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58</a:t>
            </a:fld>
            <a:endParaRPr lang="en-US"/>
          </a:p>
        </p:txBody>
      </p:sp>
    </p:spTree>
    <p:extLst>
      <p:ext uri="{BB962C8B-B14F-4D97-AF65-F5344CB8AC3E}">
        <p14:creationId xmlns:p14="http://schemas.microsoft.com/office/powerpoint/2010/main" val="3283215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59</a:t>
            </a:fld>
            <a:endParaRPr lang="en-US"/>
          </a:p>
        </p:txBody>
      </p:sp>
    </p:spTree>
    <p:extLst>
      <p:ext uri="{BB962C8B-B14F-4D97-AF65-F5344CB8AC3E}">
        <p14:creationId xmlns:p14="http://schemas.microsoft.com/office/powerpoint/2010/main" val="3283215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“it is in no way improbable that, instead of the soul which did become associated with that </a:t>
            </a:r>
            <a:r>
              <a:rPr lang="en-US" dirty="0" err="1" smtClean="0"/>
              <a:t>foetus</a:t>
            </a:r>
            <a:r>
              <a:rPr lang="en-US" dirty="0" smtClean="0"/>
              <a:t>, quite another soul could have done so”</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61</a:t>
            </a:fld>
            <a:endParaRPr lang="en-US"/>
          </a:p>
        </p:txBody>
      </p:sp>
    </p:spTree>
    <p:extLst>
      <p:ext uri="{BB962C8B-B14F-4D97-AF65-F5344CB8AC3E}">
        <p14:creationId xmlns:p14="http://schemas.microsoft.com/office/powerpoint/2010/main" val="2004659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62</a:t>
            </a:fld>
            <a:endParaRPr lang="en-US"/>
          </a:p>
        </p:txBody>
      </p:sp>
    </p:spTree>
    <p:extLst>
      <p:ext uri="{BB962C8B-B14F-4D97-AF65-F5344CB8AC3E}">
        <p14:creationId xmlns:p14="http://schemas.microsoft.com/office/powerpoint/2010/main" val="356642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162837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30381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30381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30381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early human organism’s ability to twin—to split into two organisms—is no challenge to the claim that we have a single individual here. We do not deny that an amoeba is an individual organism on the grounds that in the future it will split in two” (20</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“But if this is not accepted, then we’ll just have to start the argument a little later, after implantation (losing the free-floating part of the argument in the previous paragraph), and limit the conclusions of the argument to prohibit abortion after the first 2 weeks of pregnancy” (20</a:t>
            </a:r>
            <a:r>
              <a:rPr lang="en-US" sz="1200" kern="1200" dirty="0" smtClean="0">
                <a:solidFill>
                  <a:schemeClr val="tx1"/>
                </a:solidFill>
                <a:effectLst/>
                <a:latin typeface="+mn-lt"/>
                <a:ea typeface="+mn-ea"/>
                <a:cs typeface="+mn-cs"/>
              </a:rPr>
              <a: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125777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another, this organism’s functioning was directed towards its own benefit—selfishly, the organism colonized the womb, released hormones that triggered changes in my mother beneficial to it, and so on” (20)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early human organism’s ability to twin—to split into two organisms—is no challenge to the claim that we have a single individual here. We do not deny that an amoeba is an individual organism on the grounds that in the future it will split in two” (20</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“But if this is not accepted, then we’ll just have to start the argument a little later, after implantation (losing the free-floating part of the argument in the previous paragraph), and limit the conclusions of the argument to prohibit abortion after the first 2 weeks of pregnancy” (20</a:t>
            </a:r>
            <a:r>
              <a:rPr lang="en-US" sz="1200" kern="1200" dirty="0" smtClean="0">
                <a:solidFill>
                  <a:schemeClr val="tx1"/>
                </a:solidFill>
                <a:effectLst/>
                <a:latin typeface="+mn-lt"/>
                <a:ea typeface="+mn-ea"/>
                <a:cs typeface="+mn-cs"/>
              </a:rPr>
              <a:t>)</a:t>
            </a:r>
            <a:endParaRPr lang="en-US" dirty="0" smtClean="0"/>
          </a:p>
          <a:p>
            <a:pPr marL="171450" indent="-171450">
              <a:buFont typeface="Arial"/>
              <a:buChar char="•"/>
            </a:pPr>
            <a:r>
              <a:rPr lang="en-US" dirty="0" smtClean="0"/>
              <a:t>“If x yesterday climbed into a time machine to take her to the year 3000, and has never returned, then today x doesn’t exist, even though x hasn’t died yet” (40</a:t>
            </a:r>
            <a:r>
              <a:rPr lang="en-US" dirty="0" smtClean="0"/>
              <a: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1257777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2.jpe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0.jpeg"/><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0.jp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wdp"/><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wdp"/><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choice-rally-ap-img.jpg"/>
          <p:cNvPicPr>
            <a:picLocks noChangeAspect="1"/>
          </p:cNvPicPr>
          <p:nvPr/>
        </p:nvPicPr>
        <p:blipFill rotWithShape="1">
          <a:blip r:embed="rId3">
            <a:alphaModFix amt="33000"/>
            <a:extLst>
              <a:ext uri="{28A0092B-C50C-407E-A947-70E740481C1C}">
                <a14:useLocalDpi xmlns:a14="http://schemas.microsoft.com/office/drawing/2010/main" val="0"/>
              </a:ext>
            </a:extLst>
          </a:blip>
          <a:srcRect/>
          <a:stretch/>
        </p:blipFill>
        <p:spPr>
          <a:xfrm>
            <a:off x="4636905" y="-247985"/>
            <a:ext cx="7853613" cy="7144420"/>
          </a:xfrm>
          <a:prstGeom prst="rect">
            <a:avLst/>
          </a:prstGeom>
        </p:spPr>
      </p:pic>
      <p:pic>
        <p:nvPicPr>
          <p:cNvPr id="5" name="Picture 4" descr="ProLifeSign-1250x650.jpg"/>
          <p:cNvPicPr>
            <a:picLocks noChangeAspect="1"/>
          </p:cNvPicPr>
          <p:nvPr/>
        </p:nvPicPr>
        <p:blipFill rotWithShape="1">
          <a:blip r:embed="rId4">
            <a:alphaModFix amt="30000"/>
            <a:extLst>
              <a:ext uri="{28A0092B-C50C-407E-A947-70E740481C1C}">
                <a14:useLocalDpi xmlns:a14="http://schemas.microsoft.com/office/drawing/2010/main" val="0"/>
              </a:ext>
            </a:extLst>
          </a:blip>
          <a:srcRect/>
          <a:stretch/>
        </p:blipFill>
        <p:spPr>
          <a:xfrm>
            <a:off x="-4754515" y="-85796"/>
            <a:ext cx="9364511" cy="7178798"/>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The ethics of abortion</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3653678036"/>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YOU ONCE A FETUS?</a:t>
            </a:r>
            <a:endParaRPr lang="en-US" dirty="0"/>
          </a:p>
        </p:txBody>
      </p:sp>
      <p:pic>
        <p:nvPicPr>
          <p:cNvPr id="4" name="Picture 3" descr="10257248_10203186742761983_3743016609841466350_o.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64392" y="1821856"/>
            <a:ext cx="1817999" cy="2465398"/>
          </a:xfrm>
          <a:prstGeom prst="rect">
            <a:avLst/>
          </a:prstGeom>
        </p:spPr>
      </p:pic>
      <p:pic>
        <p:nvPicPr>
          <p:cNvPr id="10" name="Picture 9" descr="42864380_953707964827536_4943998920997994496_n.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69556" y="1822585"/>
            <a:ext cx="1818178" cy="2465641"/>
          </a:xfrm>
          <a:prstGeom prst="rect">
            <a:avLst/>
          </a:prstGeom>
        </p:spPr>
      </p:pic>
      <p:sp>
        <p:nvSpPr>
          <p:cNvPr id="3" name="TextBox 2"/>
          <p:cNvSpPr txBox="1"/>
          <p:nvPr/>
        </p:nvSpPr>
        <p:spPr>
          <a:xfrm>
            <a:off x="2403768" y="4288226"/>
            <a:ext cx="1949030" cy="646331"/>
          </a:xfrm>
          <a:prstGeom prst="rect">
            <a:avLst/>
          </a:prstGeom>
          <a:noFill/>
        </p:spPr>
        <p:txBody>
          <a:bodyPr wrap="square" rtlCol="0">
            <a:spAutoFit/>
          </a:bodyPr>
          <a:lstStyle/>
          <a:p>
            <a:pPr algn="ctr"/>
            <a:r>
              <a:rPr lang="en-US" dirty="0" smtClean="0"/>
              <a:t>“Junior”</a:t>
            </a:r>
          </a:p>
          <a:p>
            <a:pPr algn="ctr"/>
            <a:r>
              <a:rPr lang="en-US" dirty="0" smtClean="0"/>
              <a:t>(too long ago)</a:t>
            </a:r>
          </a:p>
        </p:txBody>
      </p:sp>
      <p:sp>
        <p:nvSpPr>
          <p:cNvPr id="11" name="TextBox 10"/>
          <p:cNvSpPr txBox="1"/>
          <p:nvPr/>
        </p:nvSpPr>
        <p:spPr>
          <a:xfrm>
            <a:off x="4864392" y="4289293"/>
            <a:ext cx="1817999" cy="646331"/>
          </a:xfrm>
          <a:prstGeom prst="rect">
            <a:avLst/>
          </a:prstGeom>
          <a:noFill/>
        </p:spPr>
        <p:txBody>
          <a:bodyPr wrap="square" rtlCol="0">
            <a:spAutoFit/>
          </a:bodyPr>
          <a:lstStyle/>
          <a:p>
            <a:pPr algn="ctr"/>
            <a:r>
              <a:rPr lang="en-US" dirty="0" smtClean="0"/>
              <a:t>“Zach Blaesi”</a:t>
            </a:r>
          </a:p>
          <a:p>
            <a:pPr algn="ctr"/>
            <a:r>
              <a:rPr lang="en-US" dirty="0" smtClean="0"/>
              <a:t>2013</a:t>
            </a:r>
            <a:endParaRPr lang="en-US" dirty="0"/>
          </a:p>
        </p:txBody>
      </p:sp>
      <p:cxnSp>
        <p:nvCxnSpPr>
          <p:cNvPr id="13" name="Straight Arrow Connector 12"/>
          <p:cNvCxnSpPr/>
          <p:nvPr/>
        </p:nvCxnSpPr>
        <p:spPr>
          <a:xfrm>
            <a:off x="6531111" y="4486943"/>
            <a:ext cx="5852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Molecul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126" y="4542838"/>
            <a:ext cx="726889" cy="334569"/>
          </a:xfrm>
          <a:prstGeom prst="rect">
            <a:avLst/>
          </a:prstGeom>
        </p:spPr>
      </p:pic>
      <p:cxnSp>
        <p:nvCxnSpPr>
          <p:cNvPr id="16" name="Straight Arrow Connector 15"/>
          <p:cNvCxnSpPr/>
          <p:nvPr/>
        </p:nvCxnSpPr>
        <p:spPr>
          <a:xfrm>
            <a:off x="4319969" y="4486943"/>
            <a:ext cx="5852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descr="Molecul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984" y="4542838"/>
            <a:ext cx="726889" cy="334569"/>
          </a:xfrm>
          <a:prstGeom prst="rect">
            <a:avLst/>
          </a:prstGeom>
        </p:spPr>
      </p:pic>
      <p:sp>
        <p:nvSpPr>
          <p:cNvPr id="19" name="TextBox 18"/>
          <p:cNvSpPr txBox="1"/>
          <p:nvPr/>
        </p:nvSpPr>
        <p:spPr>
          <a:xfrm>
            <a:off x="2056985" y="6052386"/>
            <a:ext cx="6813260" cy="584776"/>
          </a:xfrm>
          <a:prstGeom prst="rect">
            <a:avLst/>
          </a:prstGeom>
          <a:noFill/>
        </p:spPr>
        <p:txBody>
          <a:bodyPr wrap="square" rtlCol="0">
            <a:spAutoFit/>
          </a:bodyPr>
          <a:lstStyle/>
          <a:p>
            <a:pPr algn="r"/>
            <a:r>
              <a:rPr lang="en-US" sz="3200" b="1" dirty="0" smtClean="0">
                <a:solidFill>
                  <a:srgbClr val="0000FF"/>
                </a:solidFill>
              </a:rPr>
              <a:t>Junior = Instructor Blaesi (?)</a:t>
            </a:r>
            <a:endParaRPr lang="en-US" sz="3200" b="1" dirty="0">
              <a:solidFill>
                <a:srgbClr val="0000FF"/>
              </a:solidFill>
            </a:endParaRPr>
          </a:p>
        </p:txBody>
      </p:sp>
      <p:pic>
        <p:nvPicPr>
          <p:cNvPr id="15" name="Picture 14" descr="42126813_541835396268894_4463829922426650624_n.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88295" y="1821856"/>
            <a:ext cx="1817999" cy="2465398"/>
          </a:xfrm>
          <a:prstGeom prst="rect">
            <a:avLst/>
          </a:prstGeom>
        </p:spPr>
      </p:pic>
      <p:sp>
        <p:nvSpPr>
          <p:cNvPr id="17" name="TextBox 16"/>
          <p:cNvSpPr txBox="1"/>
          <p:nvPr/>
        </p:nvSpPr>
        <p:spPr>
          <a:xfrm>
            <a:off x="7124154" y="4290371"/>
            <a:ext cx="1973302" cy="646331"/>
          </a:xfrm>
          <a:prstGeom prst="rect">
            <a:avLst/>
          </a:prstGeom>
          <a:noFill/>
        </p:spPr>
        <p:txBody>
          <a:bodyPr wrap="square" rtlCol="0">
            <a:spAutoFit/>
          </a:bodyPr>
          <a:lstStyle/>
          <a:p>
            <a:pPr algn="ctr"/>
            <a:r>
              <a:rPr lang="en-US" dirty="0" smtClean="0"/>
              <a:t>“Instructor Blaesi”</a:t>
            </a:r>
          </a:p>
          <a:p>
            <a:pPr algn="ctr"/>
            <a:r>
              <a:rPr lang="en-US" dirty="0" smtClean="0"/>
              <a:t>2018</a:t>
            </a:r>
            <a:endParaRPr lang="en-US" dirty="0"/>
          </a:p>
        </p:txBody>
      </p:sp>
    </p:spTree>
    <p:extLst>
      <p:ext uri="{BB962C8B-B14F-4D97-AF65-F5344CB8AC3E}">
        <p14:creationId xmlns:p14="http://schemas.microsoft.com/office/powerpoint/2010/main" val="10732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YOU ONCE A FETUS?</a:t>
            </a:r>
            <a:endParaRPr lang="en-US" dirty="0"/>
          </a:p>
        </p:txBody>
      </p:sp>
      <p:pic>
        <p:nvPicPr>
          <p:cNvPr id="4" name="Picture 3" descr="10257248_10203186742761983_3743016609841466350_o.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64392" y="1821856"/>
            <a:ext cx="1817999" cy="2465398"/>
          </a:xfrm>
          <a:prstGeom prst="rect">
            <a:avLst/>
          </a:prstGeom>
        </p:spPr>
      </p:pic>
      <p:pic>
        <p:nvPicPr>
          <p:cNvPr id="5" name="Picture 4" descr="42126813_541835396268894_4463829922426650624_n.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94015" y="1821856"/>
            <a:ext cx="1817999" cy="2465398"/>
          </a:xfrm>
          <a:prstGeom prst="rect">
            <a:avLst/>
          </a:prstGeom>
        </p:spPr>
      </p:pic>
      <p:sp>
        <p:nvSpPr>
          <p:cNvPr id="7" name="TextBox 6"/>
          <p:cNvSpPr txBox="1"/>
          <p:nvPr/>
        </p:nvSpPr>
        <p:spPr>
          <a:xfrm>
            <a:off x="7116364" y="4288226"/>
            <a:ext cx="1973302" cy="646331"/>
          </a:xfrm>
          <a:prstGeom prst="rect">
            <a:avLst/>
          </a:prstGeom>
          <a:noFill/>
        </p:spPr>
        <p:txBody>
          <a:bodyPr wrap="square" rtlCol="0">
            <a:spAutoFit/>
          </a:bodyPr>
          <a:lstStyle/>
          <a:p>
            <a:pPr algn="ctr"/>
            <a:r>
              <a:rPr lang="en-US" dirty="0" smtClean="0"/>
              <a:t>“Instructor Blaesi”</a:t>
            </a:r>
          </a:p>
          <a:p>
            <a:pPr algn="ctr"/>
            <a:r>
              <a:rPr lang="en-US" dirty="0" smtClean="0"/>
              <a:t>2018</a:t>
            </a:r>
            <a:endParaRPr lang="en-US" dirty="0"/>
          </a:p>
        </p:txBody>
      </p:sp>
      <p:pic>
        <p:nvPicPr>
          <p:cNvPr id="10" name="Picture 9" descr="42864380_953707964827536_4943998920997994496_n.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69556" y="1822585"/>
            <a:ext cx="1818178" cy="2465641"/>
          </a:xfrm>
          <a:prstGeom prst="rect">
            <a:avLst/>
          </a:prstGeom>
        </p:spPr>
      </p:pic>
      <p:sp>
        <p:nvSpPr>
          <p:cNvPr id="3" name="TextBox 2"/>
          <p:cNvSpPr txBox="1"/>
          <p:nvPr/>
        </p:nvSpPr>
        <p:spPr>
          <a:xfrm>
            <a:off x="2403768" y="4288226"/>
            <a:ext cx="1949030" cy="646331"/>
          </a:xfrm>
          <a:prstGeom prst="rect">
            <a:avLst/>
          </a:prstGeom>
          <a:noFill/>
        </p:spPr>
        <p:txBody>
          <a:bodyPr wrap="square" rtlCol="0">
            <a:spAutoFit/>
          </a:bodyPr>
          <a:lstStyle/>
          <a:p>
            <a:pPr algn="ctr"/>
            <a:r>
              <a:rPr lang="en-US" dirty="0" smtClean="0"/>
              <a:t>“Junior”</a:t>
            </a:r>
          </a:p>
          <a:p>
            <a:pPr algn="ctr"/>
            <a:r>
              <a:rPr lang="en-US" dirty="0" smtClean="0"/>
              <a:t>(too long ago)</a:t>
            </a:r>
            <a:endParaRPr lang="en-US" dirty="0"/>
          </a:p>
        </p:txBody>
      </p:sp>
      <p:sp>
        <p:nvSpPr>
          <p:cNvPr id="11" name="TextBox 10"/>
          <p:cNvSpPr txBox="1"/>
          <p:nvPr/>
        </p:nvSpPr>
        <p:spPr>
          <a:xfrm>
            <a:off x="4864392" y="4289293"/>
            <a:ext cx="1817999" cy="646331"/>
          </a:xfrm>
          <a:prstGeom prst="rect">
            <a:avLst/>
          </a:prstGeom>
          <a:noFill/>
        </p:spPr>
        <p:txBody>
          <a:bodyPr wrap="square" rtlCol="0">
            <a:spAutoFit/>
          </a:bodyPr>
          <a:lstStyle/>
          <a:p>
            <a:pPr algn="ctr"/>
            <a:r>
              <a:rPr lang="en-US" dirty="0" smtClean="0"/>
              <a:t>“Zach Blaesi”</a:t>
            </a:r>
          </a:p>
          <a:p>
            <a:pPr algn="ctr"/>
            <a:r>
              <a:rPr lang="en-US" dirty="0" smtClean="0"/>
              <a:t>2013</a:t>
            </a:r>
            <a:endParaRPr lang="en-US" dirty="0"/>
          </a:p>
        </p:txBody>
      </p:sp>
      <p:cxnSp>
        <p:nvCxnSpPr>
          <p:cNvPr id="13" name="Straight Arrow Connector 12"/>
          <p:cNvCxnSpPr/>
          <p:nvPr/>
        </p:nvCxnSpPr>
        <p:spPr>
          <a:xfrm>
            <a:off x="6531111" y="4486943"/>
            <a:ext cx="5852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Molecul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7126" y="4542838"/>
            <a:ext cx="726889" cy="334569"/>
          </a:xfrm>
          <a:prstGeom prst="rect">
            <a:avLst/>
          </a:prstGeom>
        </p:spPr>
      </p:pic>
      <p:cxnSp>
        <p:nvCxnSpPr>
          <p:cNvPr id="16" name="Straight Arrow Connector 15"/>
          <p:cNvCxnSpPr/>
          <p:nvPr/>
        </p:nvCxnSpPr>
        <p:spPr>
          <a:xfrm>
            <a:off x="4319969" y="4486943"/>
            <a:ext cx="5852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descr="Molecul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5984" y="4542838"/>
            <a:ext cx="726889" cy="334569"/>
          </a:xfrm>
          <a:prstGeom prst="rect">
            <a:avLst/>
          </a:prstGeom>
        </p:spPr>
      </p:pic>
      <p:sp>
        <p:nvSpPr>
          <p:cNvPr id="15" name="TextBox 14"/>
          <p:cNvSpPr txBox="1"/>
          <p:nvPr/>
        </p:nvSpPr>
        <p:spPr>
          <a:xfrm>
            <a:off x="47396" y="4287254"/>
            <a:ext cx="1987177" cy="646331"/>
          </a:xfrm>
          <a:prstGeom prst="rect">
            <a:avLst/>
          </a:prstGeom>
          <a:noFill/>
        </p:spPr>
        <p:txBody>
          <a:bodyPr wrap="square" rtlCol="0">
            <a:spAutoFit/>
          </a:bodyPr>
          <a:lstStyle/>
          <a:p>
            <a:pPr algn="ctr"/>
            <a:r>
              <a:rPr lang="en-US" dirty="0" smtClean="0"/>
              <a:t>“Zachary”</a:t>
            </a:r>
          </a:p>
          <a:p>
            <a:pPr algn="ctr"/>
            <a:r>
              <a:rPr lang="en-US" dirty="0" smtClean="0"/>
              <a:t>(wow, “I’m” old)</a:t>
            </a:r>
            <a:endParaRPr lang="en-US" dirty="0"/>
          </a:p>
        </p:txBody>
      </p:sp>
      <p:pic>
        <p:nvPicPr>
          <p:cNvPr id="19" name="Picture 18" descr="CRL_Crown_rump_lengh_12_weeks_ecografia_Dr._Wolfgang_Moroder.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31896" y="1823314"/>
            <a:ext cx="1818178" cy="2464912"/>
          </a:xfrm>
          <a:prstGeom prst="rect">
            <a:avLst/>
          </a:prstGeom>
        </p:spPr>
      </p:pic>
      <p:cxnSp>
        <p:nvCxnSpPr>
          <p:cNvPr id="21" name="Straight Arrow Connector 20"/>
          <p:cNvCxnSpPr/>
          <p:nvPr/>
        </p:nvCxnSpPr>
        <p:spPr>
          <a:xfrm>
            <a:off x="1884303" y="4486943"/>
            <a:ext cx="5852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1" descr="Molecul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494" y="4542838"/>
            <a:ext cx="624062" cy="287240"/>
          </a:xfrm>
          <a:prstGeom prst="rect">
            <a:avLst/>
          </a:prstGeom>
        </p:spPr>
      </p:pic>
      <p:sp>
        <p:nvSpPr>
          <p:cNvPr id="23" name="TextBox 22"/>
          <p:cNvSpPr txBox="1"/>
          <p:nvPr/>
        </p:nvSpPr>
        <p:spPr>
          <a:xfrm>
            <a:off x="2056985" y="6052386"/>
            <a:ext cx="6813260" cy="584776"/>
          </a:xfrm>
          <a:prstGeom prst="rect">
            <a:avLst/>
          </a:prstGeom>
          <a:noFill/>
        </p:spPr>
        <p:txBody>
          <a:bodyPr wrap="square" rtlCol="0">
            <a:spAutoFit/>
          </a:bodyPr>
          <a:lstStyle/>
          <a:p>
            <a:pPr algn="r"/>
            <a:r>
              <a:rPr lang="en-US" sz="3200" b="1" dirty="0" smtClean="0">
                <a:solidFill>
                  <a:srgbClr val="0000FF"/>
                </a:solidFill>
              </a:rPr>
              <a:t>Zachary = Instructor Blaesi (?)</a:t>
            </a:r>
            <a:endParaRPr lang="en-US" sz="3200" b="1" dirty="0">
              <a:solidFill>
                <a:srgbClr val="0000FF"/>
              </a:solidFill>
            </a:endParaRPr>
          </a:p>
        </p:txBody>
      </p:sp>
    </p:spTree>
    <p:extLst>
      <p:ext uri="{BB962C8B-B14F-4D97-AF65-F5344CB8AC3E}">
        <p14:creationId xmlns:p14="http://schemas.microsoft.com/office/powerpoint/2010/main" val="37110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a:t>
            </a:r>
            <a:r>
              <a:rPr lang="en-US" dirty="0" smtClean="0"/>
              <a:t>WERE </a:t>
            </a:r>
            <a:r>
              <a:rPr lang="en-US" dirty="0"/>
              <a:t>ONCE A FETUS (?)</a:t>
            </a:r>
          </a:p>
        </p:txBody>
      </p:sp>
      <p:sp>
        <p:nvSpPr>
          <p:cNvPr id="3" name="Content Placeholder 2"/>
          <p:cNvSpPr>
            <a:spLocks noGrp="1"/>
          </p:cNvSpPr>
          <p:nvPr>
            <p:ph idx="1"/>
          </p:nvPr>
        </p:nvSpPr>
        <p:spPr>
          <a:xfrm>
            <a:off x="457200" y="1600200"/>
            <a:ext cx="6592169" cy="4876800"/>
          </a:xfrm>
        </p:spPr>
        <p:txBody>
          <a:bodyPr/>
          <a:lstStyle/>
          <a:p>
            <a:r>
              <a:rPr lang="en-US" dirty="0" smtClean="0"/>
              <a:t>Linguistic evidence </a:t>
            </a:r>
            <a:endParaRPr lang="en-US" dirty="0"/>
          </a:p>
          <a:p>
            <a:pPr lvl="1">
              <a:buFontTx/>
              <a:buChar char="-"/>
            </a:pPr>
            <a:r>
              <a:rPr lang="en-US" dirty="0" smtClean="0"/>
              <a:t>“I was pregnant with you when I was in my 20s”</a:t>
            </a:r>
          </a:p>
          <a:p>
            <a:pPr lvl="1">
              <a:buFontTx/>
              <a:buChar char="-"/>
            </a:pPr>
            <a:r>
              <a:rPr lang="en-US" dirty="0" smtClean="0"/>
              <a:t>Face value:</a:t>
            </a:r>
            <a:r>
              <a:rPr lang="en-US" b="1" dirty="0" smtClean="0">
                <a:solidFill>
                  <a:srgbClr val="0000FF"/>
                </a:solidFill>
              </a:rPr>
              <a:t> Pregnant-with</a:t>
            </a:r>
            <a:r>
              <a:rPr lang="en-US" dirty="0" smtClean="0"/>
              <a:t>(Mom, me)</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1800488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 WERE </a:t>
            </a:r>
            <a:r>
              <a:rPr lang="en-US" dirty="0"/>
              <a:t>ONCE A FETUS (?)</a:t>
            </a:r>
          </a:p>
        </p:txBody>
      </p:sp>
      <p:sp>
        <p:nvSpPr>
          <p:cNvPr id="3" name="Content Placeholder 2"/>
          <p:cNvSpPr>
            <a:spLocks noGrp="1"/>
          </p:cNvSpPr>
          <p:nvPr>
            <p:ph idx="1"/>
          </p:nvPr>
        </p:nvSpPr>
        <p:spPr>
          <a:xfrm>
            <a:off x="457200" y="1618730"/>
            <a:ext cx="8229600" cy="4858270"/>
          </a:xfrm>
        </p:spPr>
        <p:txBody>
          <a:bodyPr>
            <a:normAutofit/>
          </a:bodyPr>
          <a:lstStyle/>
          <a:p>
            <a:r>
              <a:rPr lang="en-US" dirty="0" smtClean="0"/>
              <a:t>Metaphysical considerations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b="1" dirty="0" smtClean="0">
                <a:solidFill>
                  <a:srgbClr val="0000FF"/>
                </a:solidFill>
              </a:rPr>
              <a:t>Existence</a:t>
            </a:r>
            <a:r>
              <a:rPr lang="mr-IN" b="1" dirty="0" smtClean="0">
                <a:solidFill>
                  <a:srgbClr val="0000FF"/>
                </a:solidFill>
              </a:rPr>
              <a:t>–</a:t>
            </a:r>
            <a:r>
              <a:rPr lang="en-US" b="1" dirty="0" smtClean="0">
                <a:solidFill>
                  <a:srgbClr val="0000FF"/>
                </a:solidFill>
              </a:rPr>
              <a:t>life link: </a:t>
            </a:r>
            <a:r>
              <a:rPr lang="en-US" dirty="0" smtClean="0"/>
              <a:t>If </a:t>
            </a:r>
            <a:r>
              <a:rPr lang="en-US" dirty="0"/>
              <a:t>an organism that once existed has never died or traveled in time</a:t>
            </a:r>
            <a:r>
              <a:rPr lang="en-US" dirty="0" smtClean="0"/>
              <a:t>, </a:t>
            </a:r>
            <a:r>
              <a:rPr lang="en-US" dirty="0"/>
              <a:t>then this organism still exists.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6" name="Picture 5" descr="Fertilization-and-Zyg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335" y="2357393"/>
            <a:ext cx="4244465" cy="1617133"/>
          </a:xfrm>
          <a:prstGeom prst="rect">
            <a:avLst/>
          </a:prstGeom>
        </p:spPr>
      </p:pic>
      <p:sp>
        <p:nvSpPr>
          <p:cNvPr id="7" name="TextBox 6"/>
          <p:cNvSpPr txBox="1"/>
          <p:nvPr/>
        </p:nvSpPr>
        <p:spPr>
          <a:xfrm>
            <a:off x="7761645" y="2172727"/>
            <a:ext cx="804333" cy="369332"/>
          </a:xfrm>
          <a:prstGeom prst="rect">
            <a:avLst/>
          </a:prstGeom>
          <a:noFill/>
        </p:spPr>
        <p:txBody>
          <a:bodyPr wrap="square" rtlCol="0">
            <a:spAutoFit/>
          </a:bodyPr>
          <a:lstStyle/>
          <a:p>
            <a:pPr algn="ctr"/>
            <a:r>
              <a:rPr lang="en-US" dirty="0" smtClean="0"/>
              <a:t>“Bob”</a:t>
            </a:r>
            <a:endParaRPr lang="en-US" dirty="0"/>
          </a:p>
        </p:txBody>
      </p:sp>
      <p:sp>
        <p:nvSpPr>
          <p:cNvPr id="8" name="Content Placeholder 2"/>
          <p:cNvSpPr txBox="1">
            <a:spLocks/>
          </p:cNvSpPr>
          <p:nvPr/>
        </p:nvSpPr>
        <p:spPr>
          <a:xfrm>
            <a:off x="4559298" y="3974526"/>
            <a:ext cx="4380299" cy="1086726"/>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000" dirty="0" smtClean="0"/>
              <a:t>Genetically distinct</a:t>
            </a:r>
          </a:p>
          <a:p>
            <a:r>
              <a:rPr lang="en-US" sz="2000" dirty="0" smtClean="0"/>
              <a:t>Functionally autonomous</a:t>
            </a:r>
          </a:p>
          <a:p>
            <a:r>
              <a:rPr lang="en-US" sz="2000" dirty="0" smtClean="0"/>
              <a:t>Not a part of some other organism</a:t>
            </a:r>
            <a:endParaRPr lang="en-US" sz="2000" dirty="0"/>
          </a:p>
        </p:txBody>
      </p:sp>
    </p:spTree>
    <p:extLst>
      <p:ext uri="{BB962C8B-B14F-4D97-AF65-F5344CB8AC3E}">
        <p14:creationId xmlns:p14="http://schemas.microsoft.com/office/powerpoint/2010/main" val="868851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WERE </a:t>
            </a:r>
            <a:r>
              <a:rPr lang="en-US" dirty="0" smtClean="0"/>
              <a:t>ONCE </a:t>
            </a:r>
            <a:r>
              <a:rPr lang="en-US" dirty="0"/>
              <a:t>A FETUS (?)</a:t>
            </a:r>
          </a:p>
        </p:txBody>
      </p:sp>
      <p:sp>
        <p:nvSpPr>
          <p:cNvPr id="3" name="Content Placeholder 2"/>
          <p:cNvSpPr>
            <a:spLocks noGrp="1"/>
          </p:cNvSpPr>
          <p:nvPr>
            <p:ph idx="1"/>
          </p:nvPr>
        </p:nvSpPr>
        <p:spPr>
          <a:xfrm>
            <a:off x="457200" y="1618730"/>
            <a:ext cx="8229600" cy="4858270"/>
          </a:xfrm>
        </p:spPr>
        <p:txBody>
          <a:bodyPr>
            <a:normAutofit/>
          </a:bodyPr>
          <a:lstStyle/>
          <a:p>
            <a:r>
              <a:rPr lang="en-US" dirty="0" smtClean="0"/>
              <a:t>Metaphysical considerations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b="1" dirty="0" smtClean="0">
                <a:solidFill>
                  <a:srgbClr val="0000FF"/>
                </a:solidFill>
              </a:rPr>
              <a:t>Existence</a:t>
            </a:r>
            <a:r>
              <a:rPr lang="mr-IN" b="1" dirty="0" smtClean="0">
                <a:solidFill>
                  <a:srgbClr val="0000FF"/>
                </a:solidFill>
              </a:rPr>
              <a:t>–</a:t>
            </a:r>
            <a:r>
              <a:rPr lang="en-US" b="1" dirty="0" smtClean="0">
                <a:solidFill>
                  <a:srgbClr val="0000FF"/>
                </a:solidFill>
              </a:rPr>
              <a:t>life link: </a:t>
            </a:r>
            <a:r>
              <a:rPr lang="en-US" dirty="0" smtClean="0"/>
              <a:t>If </a:t>
            </a:r>
            <a:r>
              <a:rPr lang="en-US" dirty="0"/>
              <a:t>an organism that once existed has never died or traveled in time</a:t>
            </a:r>
            <a:r>
              <a:rPr lang="en-US" dirty="0" smtClean="0"/>
              <a:t>, </a:t>
            </a:r>
            <a:r>
              <a:rPr lang="en-US" dirty="0"/>
              <a:t>then this organism still exists.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6" name="Picture 5" descr="Fertilization-and-Zyg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335" y="2357393"/>
            <a:ext cx="4244465" cy="1617133"/>
          </a:xfrm>
          <a:prstGeom prst="rect">
            <a:avLst/>
          </a:prstGeom>
        </p:spPr>
      </p:pic>
      <p:sp>
        <p:nvSpPr>
          <p:cNvPr id="7" name="TextBox 6"/>
          <p:cNvSpPr txBox="1"/>
          <p:nvPr/>
        </p:nvSpPr>
        <p:spPr>
          <a:xfrm>
            <a:off x="7761645" y="2172727"/>
            <a:ext cx="804333" cy="369332"/>
          </a:xfrm>
          <a:prstGeom prst="rect">
            <a:avLst/>
          </a:prstGeom>
          <a:noFill/>
        </p:spPr>
        <p:txBody>
          <a:bodyPr wrap="square" rtlCol="0">
            <a:spAutoFit/>
          </a:bodyPr>
          <a:lstStyle/>
          <a:p>
            <a:pPr algn="ctr"/>
            <a:r>
              <a:rPr lang="en-US" dirty="0" smtClean="0"/>
              <a:t>“Bob”</a:t>
            </a:r>
            <a:endParaRPr lang="en-US" dirty="0"/>
          </a:p>
        </p:txBody>
      </p:sp>
      <p:sp>
        <p:nvSpPr>
          <p:cNvPr id="8" name="Content Placeholder 2"/>
          <p:cNvSpPr txBox="1">
            <a:spLocks/>
          </p:cNvSpPr>
          <p:nvPr/>
        </p:nvSpPr>
        <p:spPr>
          <a:xfrm>
            <a:off x="4559298" y="3974526"/>
            <a:ext cx="4380299" cy="1086726"/>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000" dirty="0" smtClean="0"/>
              <a:t>Genetically distinct</a:t>
            </a:r>
          </a:p>
          <a:p>
            <a:r>
              <a:rPr lang="en-US" sz="2000" dirty="0" smtClean="0"/>
              <a:t>Functionally autonomous</a:t>
            </a:r>
          </a:p>
          <a:p>
            <a:r>
              <a:rPr lang="en-US" sz="2000" dirty="0" smtClean="0"/>
              <a:t>Not a part of some other organism</a:t>
            </a:r>
            <a:endParaRPr lang="en-US" sz="2000" dirty="0"/>
          </a:p>
        </p:txBody>
      </p:sp>
      <p:pic>
        <p:nvPicPr>
          <p:cNvPr id="9" name="Picture 8" descr="CRL_Crown_rump_lengh_12_weeks_ecografia_Dr._Wolfgang_Moroder.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64353" y="2866145"/>
            <a:ext cx="1022963" cy="1386836"/>
          </a:xfrm>
          <a:prstGeom prst="rect">
            <a:avLst/>
          </a:prstGeom>
        </p:spPr>
      </p:pic>
      <p:cxnSp>
        <p:nvCxnSpPr>
          <p:cNvPr id="13" name="Elbow Connector 12"/>
          <p:cNvCxnSpPr>
            <a:stCxn id="7" idx="0"/>
          </p:cNvCxnSpPr>
          <p:nvPr/>
        </p:nvCxnSpPr>
        <p:spPr>
          <a:xfrm rot="16200000" flipH="1" flipV="1">
            <a:off x="5209769" y="605520"/>
            <a:ext cx="1386836" cy="4521250"/>
          </a:xfrm>
          <a:prstGeom prst="bentConnector4">
            <a:avLst>
              <a:gd name="adj1" fmla="val -6844"/>
              <a:gd name="adj2" fmla="val 82165"/>
            </a:avLst>
          </a:prstGeom>
          <a:ln>
            <a:tailEnd type="arrow"/>
          </a:ln>
        </p:spPr>
        <p:style>
          <a:lnRef idx="2">
            <a:schemeClr val="accent1"/>
          </a:lnRef>
          <a:fillRef idx="0">
            <a:schemeClr val="accent1"/>
          </a:fillRef>
          <a:effectRef idx="1">
            <a:schemeClr val="accent1"/>
          </a:effectRef>
          <a:fontRef idx="minor">
            <a:schemeClr val="tx1"/>
          </a:fontRef>
        </p:style>
      </p:cxnSp>
      <p:pic>
        <p:nvPicPr>
          <p:cNvPr id="33" name="Picture 32" descr="42864380_953707964827536_4943998920997994496_n.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7200" y="2866145"/>
            <a:ext cx="1022661" cy="1386836"/>
          </a:xfrm>
          <a:prstGeom prst="rect">
            <a:avLst/>
          </a:prstGeom>
        </p:spPr>
      </p:pic>
      <p:cxnSp>
        <p:nvCxnSpPr>
          <p:cNvPr id="35" name="Straight Arrow Connector 34"/>
          <p:cNvCxnSpPr/>
          <p:nvPr/>
        </p:nvCxnSpPr>
        <p:spPr>
          <a:xfrm flipH="1">
            <a:off x="1620773" y="3559563"/>
            <a:ext cx="6683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34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WERE ONCE A FETUS (?)</a:t>
            </a:r>
            <a:endParaRPr lang="en-US" dirty="0"/>
          </a:p>
        </p:txBody>
      </p:sp>
      <p:sp>
        <p:nvSpPr>
          <p:cNvPr id="4" name="Right Arrow 3"/>
          <p:cNvSpPr/>
          <p:nvPr/>
        </p:nvSpPr>
        <p:spPr>
          <a:xfrm>
            <a:off x="457200" y="2907808"/>
            <a:ext cx="8229600" cy="13870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9983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ANIMALISM</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Animalism </a:t>
            </a:r>
            <a:r>
              <a:rPr lang="en-US" dirty="0" smtClean="0"/>
              <a:t>is the view that </a:t>
            </a:r>
            <a:r>
              <a:rPr lang="en-US" b="1" dirty="0">
                <a:solidFill>
                  <a:srgbClr val="0000FF"/>
                </a:solidFill>
              </a:rPr>
              <a:t>you</a:t>
            </a:r>
            <a:r>
              <a:rPr lang="en-US" dirty="0" smtClean="0"/>
              <a:t> are an </a:t>
            </a:r>
            <a:r>
              <a:rPr lang="en-US" b="1" dirty="0" smtClean="0">
                <a:solidFill>
                  <a:srgbClr val="0000FF"/>
                </a:solidFill>
              </a:rPr>
              <a:t>animal</a:t>
            </a:r>
            <a:r>
              <a:rPr lang="en-US" dirty="0" smtClean="0"/>
              <a:t>—that is, a </a:t>
            </a:r>
            <a:r>
              <a:rPr lang="en-US" b="1" dirty="0">
                <a:solidFill>
                  <a:srgbClr val="0000FF"/>
                </a:solidFill>
              </a:rPr>
              <a:t>biological organism</a:t>
            </a:r>
            <a:r>
              <a:rPr lang="en-US" dirty="0" smtClean="0"/>
              <a:t>.</a:t>
            </a:r>
          </a:p>
          <a:p>
            <a:r>
              <a:rPr lang="en-US" dirty="0" smtClean="0"/>
              <a:t>If Bob was a biological organism, and Bob still exists, and Bob is located exactly where I am—then Bob and I are </a:t>
            </a:r>
            <a:r>
              <a:rPr lang="en-US" b="1" dirty="0" smtClean="0"/>
              <a:t>one and the same</a:t>
            </a:r>
            <a:r>
              <a:rPr lang="en-US" dirty="0" smtClean="0"/>
              <a:t>.</a:t>
            </a:r>
            <a:endParaRPr lang="en-US" dirty="0"/>
          </a:p>
        </p:txBody>
      </p:sp>
    </p:spTree>
    <p:extLst>
      <p:ext uri="{BB962C8B-B14F-4D97-AF65-F5344CB8AC3E}">
        <p14:creationId xmlns:p14="http://schemas.microsoft.com/office/powerpoint/2010/main" val="2561011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ANIMALISM</a:t>
            </a:r>
            <a:endParaRPr lang="en-US" dirty="0"/>
          </a:p>
        </p:txBody>
      </p:sp>
      <p:pic>
        <p:nvPicPr>
          <p:cNvPr id="5" name="Picture 4" descr="marktwain_cc_img_0.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7200" y="3003683"/>
            <a:ext cx="3157647" cy="2991366"/>
          </a:xfrm>
          <a:prstGeom prst="rect">
            <a:avLst/>
          </a:prstGeom>
        </p:spPr>
      </p:pic>
      <p:cxnSp>
        <p:nvCxnSpPr>
          <p:cNvPr id="7" name="Straight Arrow Connector 6"/>
          <p:cNvCxnSpPr/>
          <p:nvPr/>
        </p:nvCxnSpPr>
        <p:spPr>
          <a:xfrm>
            <a:off x="987723" y="2048050"/>
            <a:ext cx="826462" cy="8062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975447" y="2048050"/>
            <a:ext cx="1007881" cy="8062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471" y="1524414"/>
            <a:ext cx="5442559" cy="523220"/>
          </a:xfrm>
          <a:prstGeom prst="rect">
            <a:avLst/>
          </a:prstGeom>
          <a:noFill/>
        </p:spPr>
        <p:txBody>
          <a:bodyPr wrap="square" rtlCol="0">
            <a:spAutoFit/>
          </a:bodyPr>
          <a:lstStyle/>
          <a:p>
            <a:r>
              <a:rPr lang="en-US" sz="2800" dirty="0" smtClean="0"/>
              <a:t>Mark Twin </a:t>
            </a:r>
            <a:r>
              <a:rPr lang="en-US" sz="2800" dirty="0"/>
              <a:t>= Samuel Clemens</a:t>
            </a:r>
          </a:p>
        </p:txBody>
      </p:sp>
      <p:sp>
        <p:nvSpPr>
          <p:cNvPr id="17" name="TextBox 16"/>
          <p:cNvSpPr txBox="1"/>
          <p:nvPr/>
        </p:nvSpPr>
        <p:spPr>
          <a:xfrm>
            <a:off x="5671155" y="1524000"/>
            <a:ext cx="2468093" cy="523220"/>
          </a:xfrm>
          <a:prstGeom prst="rect">
            <a:avLst/>
          </a:prstGeom>
          <a:noFill/>
        </p:spPr>
        <p:txBody>
          <a:bodyPr wrap="square" rtlCol="0">
            <a:spAutoFit/>
          </a:bodyPr>
          <a:lstStyle/>
          <a:p>
            <a:r>
              <a:rPr lang="en-US" sz="2800" dirty="0" smtClean="0"/>
              <a:t>Bob = Zach</a:t>
            </a:r>
            <a:endParaRPr lang="en-US" sz="2800" dirty="0"/>
          </a:p>
        </p:txBody>
      </p:sp>
      <p:cxnSp>
        <p:nvCxnSpPr>
          <p:cNvPr id="22" name="Straight Arrow Connector 21"/>
          <p:cNvCxnSpPr/>
          <p:nvPr/>
        </p:nvCxnSpPr>
        <p:spPr>
          <a:xfrm>
            <a:off x="6107759" y="2047220"/>
            <a:ext cx="2845741" cy="734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054351" y="2048050"/>
            <a:ext cx="1925296" cy="6125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7989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aintranspla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8" y="1524000"/>
            <a:ext cx="3286891" cy="1854560"/>
          </a:xfrm>
          <a:prstGeom prst="rect">
            <a:avLst/>
          </a:prstGeom>
        </p:spPr>
      </p:pic>
      <p:sp>
        <p:nvSpPr>
          <p:cNvPr id="2" name="Title 1"/>
          <p:cNvSpPr>
            <a:spLocks noGrp="1"/>
          </p:cNvSpPr>
          <p:nvPr>
            <p:ph type="title"/>
          </p:nvPr>
        </p:nvSpPr>
        <p:spPr/>
        <p:txBody>
          <a:bodyPr/>
          <a:lstStyle/>
          <a:p>
            <a:r>
              <a:rPr lang="en-US" dirty="0" smtClean="0"/>
              <a:t>ANIMALISM</a:t>
            </a:r>
            <a:endParaRPr lang="en-US" dirty="0"/>
          </a:p>
        </p:txBody>
      </p:sp>
      <p:pic>
        <p:nvPicPr>
          <p:cNvPr id="4" name="Picture 3" descr="0-sbfavokomhyT0b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970" y="1524001"/>
            <a:ext cx="2365286" cy="1575872"/>
          </a:xfrm>
          <a:prstGeom prst="rect">
            <a:avLst/>
          </a:prstGeom>
        </p:spPr>
      </p:pic>
      <p:sp>
        <p:nvSpPr>
          <p:cNvPr id="5" name="TextBox 4"/>
          <p:cNvSpPr txBox="1"/>
          <p:nvPr/>
        </p:nvSpPr>
        <p:spPr>
          <a:xfrm>
            <a:off x="6582970" y="3105835"/>
            <a:ext cx="2365286" cy="369332"/>
          </a:xfrm>
          <a:prstGeom prst="rect">
            <a:avLst/>
          </a:prstGeom>
          <a:noFill/>
        </p:spPr>
        <p:txBody>
          <a:bodyPr wrap="square" rtlCol="0">
            <a:spAutoFit/>
          </a:bodyPr>
          <a:lstStyle/>
          <a:p>
            <a:pPr algn="ctr"/>
            <a:r>
              <a:rPr lang="en-US" dirty="0"/>
              <a:t>Sergio Canavero</a:t>
            </a:r>
          </a:p>
        </p:txBody>
      </p:sp>
      <p:sp>
        <p:nvSpPr>
          <p:cNvPr id="6" name="Rectangle 5"/>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7" name="Picture 6" descr="Screen Shot 2018-09-30 at 11.50.27 P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7795" y="3513851"/>
            <a:ext cx="5985853" cy="2881124"/>
          </a:xfrm>
          <a:prstGeom prst="rect">
            <a:avLst/>
          </a:prstGeom>
        </p:spPr>
      </p:pic>
      <p:cxnSp>
        <p:nvCxnSpPr>
          <p:cNvPr id="19" name="Straight Arrow Connector 18"/>
          <p:cNvCxnSpPr/>
          <p:nvPr/>
        </p:nvCxnSpPr>
        <p:spPr>
          <a:xfrm flipH="1" flipV="1">
            <a:off x="3317630" y="2169780"/>
            <a:ext cx="1560732" cy="128224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2416905" y="2306668"/>
            <a:ext cx="2123240" cy="11453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634968" y="6405840"/>
            <a:ext cx="966839" cy="369332"/>
          </a:xfrm>
          <a:prstGeom prst="rect">
            <a:avLst/>
          </a:prstGeom>
          <a:noFill/>
        </p:spPr>
        <p:txBody>
          <a:bodyPr wrap="square" rtlCol="0">
            <a:spAutoFit/>
          </a:bodyPr>
          <a:lstStyle/>
          <a:p>
            <a:r>
              <a:rPr lang="en-US" b="1" dirty="0" smtClean="0">
                <a:solidFill>
                  <a:srgbClr val="0000FF"/>
                </a:solidFill>
              </a:rPr>
              <a:t>BED A</a:t>
            </a:r>
            <a:endParaRPr lang="en-US" b="1" dirty="0">
              <a:solidFill>
                <a:srgbClr val="0000FF"/>
              </a:solidFill>
            </a:endParaRPr>
          </a:p>
        </p:txBody>
      </p:sp>
      <p:sp>
        <p:nvSpPr>
          <p:cNvPr id="29" name="TextBox 28"/>
          <p:cNvSpPr txBox="1"/>
          <p:nvPr/>
        </p:nvSpPr>
        <p:spPr>
          <a:xfrm>
            <a:off x="5228106" y="6420630"/>
            <a:ext cx="966839" cy="369332"/>
          </a:xfrm>
          <a:prstGeom prst="rect">
            <a:avLst/>
          </a:prstGeom>
          <a:noFill/>
        </p:spPr>
        <p:txBody>
          <a:bodyPr wrap="square" rtlCol="0">
            <a:spAutoFit/>
          </a:bodyPr>
          <a:lstStyle/>
          <a:p>
            <a:r>
              <a:rPr lang="en-US" b="1" dirty="0" smtClean="0">
                <a:solidFill>
                  <a:srgbClr val="0000FF"/>
                </a:solidFill>
              </a:rPr>
              <a:t>BED B</a:t>
            </a:r>
            <a:endParaRPr lang="en-US" b="1" dirty="0">
              <a:solidFill>
                <a:srgbClr val="0000FF"/>
              </a:solidFill>
            </a:endParaRPr>
          </a:p>
        </p:txBody>
      </p:sp>
    </p:spTree>
    <p:extLst>
      <p:ext uri="{BB962C8B-B14F-4D97-AF65-F5344CB8AC3E}">
        <p14:creationId xmlns:p14="http://schemas.microsoft.com/office/powerpoint/2010/main" val="2408390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ANIMALISM</a:t>
            </a:r>
            <a:endParaRPr lang="en-US" dirty="0"/>
          </a:p>
        </p:txBody>
      </p:sp>
      <p:pic>
        <p:nvPicPr>
          <p:cNvPr id="4" name="Picture 3" descr="0-sbfavokomhyT0ba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970" y="1524001"/>
            <a:ext cx="2365286" cy="1575872"/>
          </a:xfrm>
          <a:prstGeom prst="rect">
            <a:avLst/>
          </a:prstGeom>
        </p:spPr>
      </p:pic>
      <p:sp>
        <p:nvSpPr>
          <p:cNvPr id="5" name="TextBox 4"/>
          <p:cNvSpPr txBox="1"/>
          <p:nvPr/>
        </p:nvSpPr>
        <p:spPr>
          <a:xfrm>
            <a:off x="6582970" y="3144519"/>
            <a:ext cx="2365286" cy="369332"/>
          </a:xfrm>
          <a:prstGeom prst="rect">
            <a:avLst/>
          </a:prstGeom>
          <a:noFill/>
        </p:spPr>
        <p:txBody>
          <a:bodyPr wrap="square" rtlCol="0">
            <a:spAutoFit/>
          </a:bodyPr>
          <a:lstStyle/>
          <a:p>
            <a:pPr algn="ctr"/>
            <a:r>
              <a:rPr lang="en-US" dirty="0"/>
              <a:t>Sergio Canavero</a:t>
            </a:r>
          </a:p>
        </p:txBody>
      </p:sp>
      <p:sp>
        <p:nvSpPr>
          <p:cNvPr id="6" name="Rectangle 5"/>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7" name="Picture 6" descr="Screen Shot 2018-09-30 at 11.50.27 P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7796" y="3099873"/>
            <a:ext cx="2467502" cy="3295102"/>
          </a:xfrm>
          <a:prstGeom prst="rect">
            <a:avLst/>
          </a:prstGeom>
        </p:spPr>
      </p:pic>
      <p:pic>
        <p:nvPicPr>
          <p:cNvPr id="8" name="Picture 7" descr="7-5galTank_2000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4242">
            <a:off x="225511" y="2292010"/>
            <a:ext cx="1374588" cy="1374588"/>
          </a:xfrm>
          <a:prstGeom prst="rect">
            <a:avLst/>
          </a:prstGeom>
        </p:spPr>
      </p:pic>
      <p:pic>
        <p:nvPicPr>
          <p:cNvPr id="14" name="Picture 13" descr="Screen Shot 2018-09-30 at 11.50.27 PM.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823495" y="3118261"/>
            <a:ext cx="2448836" cy="3295102"/>
          </a:xfrm>
          <a:prstGeom prst="rect">
            <a:avLst/>
          </a:prstGeom>
        </p:spPr>
      </p:pic>
      <p:sp>
        <p:nvSpPr>
          <p:cNvPr id="10" name="TextBox 9"/>
          <p:cNvSpPr txBox="1"/>
          <p:nvPr/>
        </p:nvSpPr>
        <p:spPr>
          <a:xfrm>
            <a:off x="1103573" y="1652772"/>
            <a:ext cx="4273416" cy="523220"/>
          </a:xfrm>
          <a:prstGeom prst="rect">
            <a:avLst/>
          </a:prstGeom>
          <a:noFill/>
        </p:spPr>
        <p:txBody>
          <a:bodyPr wrap="square" rtlCol="0">
            <a:spAutoFit/>
          </a:bodyPr>
          <a:lstStyle/>
          <a:p>
            <a:endParaRPr lang="en-US" sz="2800" dirty="0"/>
          </a:p>
        </p:txBody>
      </p:sp>
      <p:pic>
        <p:nvPicPr>
          <p:cNvPr id="16" name="Picture 15" descr="fire-flames-png-14481.png"/>
          <p:cNvPicPr>
            <a:picLocks noChangeAspect="1"/>
          </p:cNvPicPr>
          <p:nvPr/>
        </p:nvPicPr>
        <p:blipFill rotWithShape="1">
          <a:blip r:embed="rId7">
            <a:alphaModFix/>
            <a:extLst>
              <a:ext uri="{28A0092B-C50C-407E-A947-70E740481C1C}">
                <a14:useLocalDpi xmlns:a14="http://schemas.microsoft.com/office/drawing/2010/main" val="0"/>
              </a:ext>
            </a:extLst>
          </a:blip>
          <a:srcRect/>
          <a:stretch/>
        </p:blipFill>
        <p:spPr>
          <a:xfrm>
            <a:off x="3823495" y="2976721"/>
            <a:ext cx="1741414" cy="2205724"/>
          </a:xfrm>
          <a:prstGeom prst="rect">
            <a:avLst/>
          </a:prstGeom>
        </p:spPr>
      </p:pic>
      <p:pic>
        <p:nvPicPr>
          <p:cNvPr id="17" name="Picture 16" descr="7-5galTank_2000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4242">
            <a:off x="3792372" y="2292011"/>
            <a:ext cx="1374588" cy="1374588"/>
          </a:xfrm>
          <a:prstGeom prst="rect">
            <a:avLst/>
          </a:prstGeom>
        </p:spPr>
      </p:pic>
      <p:pic>
        <p:nvPicPr>
          <p:cNvPr id="20" name="Picture 19" descr="fire-flames-png-14481.png"/>
          <p:cNvPicPr>
            <a:picLocks noChangeAspect="1"/>
          </p:cNvPicPr>
          <p:nvPr/>
        </p:nvPicPr>
        <p:blipFill rotWithShape="1">
          <a:blip r:embed="rId7">
            <a:alphaModFix/>
            <a:extLst>
              <a:ext uri="{28A0092B-C50C-407E-A947-70E740481C1C}">
                <a14:useLocalDpi xmlns:a14="http://schemas.microsoft.com/office/drawing/2010/main" val="0"/>
              </a:ext>
            </a:extLst>
          </a:blip>
          <a:srcRect/>
          <a:stretch/>
        </p:blipFill>
        <p:spPr>
          <a:xfrm>
            <a:off x="403321" y="3118261"/>
            <a:ext cx="1741414" cy="2205724"/>
          </a:xfrm>
          <a:prstGeom prst="rect">
            <a:avLst/>
          </a:prstGeom>
        </p:spPr>
      </p:pic>
      <p:sp>
        <p:nvSpPr>
          <p:cNvPr id="21" name="Title 1"/>
          <p:cNvSpPr txBox="1">
            <a:spLocks/>
          </p:cNvSpPr>
          <p:nvPr/>
        </p:nvSpPr>
        <p:spPr>
          <a:xfrm>
            <a:off x="3280992" y="533400"/>
            <a:ext cx="5558208"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mr-IN" dirty="0" smtClean="0"/>
              <a:t>–</a:t>
            </a:r>
            <a:r>
              <a:rPr lang="en-US" dirty="0" smtClean="0"/>
              <a:t> UNGRADED POLL</a:t>
            </a:r>
          </a:p>
        </p:txBody>
      </p:sp>
    </p:spTree>
    <p:extLst>
      <p:ext uri="{BB962C8B-B14F-4D97-AF65-F5344CB8AC3E}">
        <p14:creationId xmlns:p14="http://schemas.microsoft.com/office/powerpoint/2010/main" val="12911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CLARIFYING THE DEBATE</a:t>
            </a:r>
            <a:endParaRPr lang="en-US" dirty="0"/>
          </a:p>
        </p:txBody>
      </p:sp>
      <p:sp>
        <p:nvSpPr>
          <p:cNvPr id="5" name="TextBox 4"/>
          <p:cNvSpPr txBox="1"/>
          <p:nvPr/>
        </p:nvSpPr>
        <p:spPr>
          <a:xfrm>
            <a:off x="7456120" y="3760979"/>
            <a:ext cx="1541553" cy="369332"/>
          </a:xfrm>
          <a:prstGeom prst="rect">
            <a:avLst/>
          </a:prstGeom>
          <a:noFill/>
        </p:spPr>
        <p:txBody>
          <a:bodyPr wrap="square" rtlCol="0">
            <a:spAutoFit/>
          </a:bodyPr>
          <a:lstStyle/>
          <a:p>
            <a:pPr algn="ctr"/>
            <a:r>
              <a:rPr lang="en-US" dirty="0" smtClean="0"/>
              <a:t>Plato</a:t>
            </a:r>
            <a:endParaRPr lang="en-US" dirty="0"/>
          </a:p>
        </p:txBody>
      </p:sp>
      <p:pic>
        <p:nvPicPr>
          <p:cNvPr id="6" name="Picture 5" descr="bigthink_plato.jpg"/>
          <p:cNvPicPr>
            <a:picLocks noChangeAspect="1"/>
          </p:cNvPicPr>
          <p:nvPr/>
        </p:nvPicPr>
        <p:blipFill rotWithShape="1">
          <a:blip r:embed="rId3">
            <a:extLst>
              <a:ext uri="{28A0092B-C50C-407E-A947-70E740481C1C}">
                <a14:useLocalDpi xmlns:a14="http://schemas.microsoft.com/office/drawing/2010/main" val="0"/>
              </a:ext>
            </a:extLst>
          </a:blip>
          <a:srcRect l="2199" r="52893"/>
          <a:stretch/>
        </p:blipFill>
        <p:spPr>
          <a:xfrm>
            <a:off x="7456120" y="1600200"/>
            <a:ext cx="1541553" cy="2160779"/>
          </a:xfrm>
          <a:prstGeom prst="rect">
            <a:avLst/>
          </a:prstGeom>
        </p:spPr>
      </p:pic>
      <p:sp>
        <p:nvSpPr>
          <p:cNvPr id="7" name="Content Placeholder 6"/>
          <p:cNvSpPr>
            <a:spLocks noGrp="1"/>
          </p:cNvSpPr>
          <p:nvPr>
            <p:ph idx="1"/>
          </p:nvPr>
        </p:nvSpPr>
        <p:spPr>
          <a:xfrm>
            <a:off x="457200" y="1600200"/>
            <a:ext cx="6879949" cy="4876800"/>
          </a:xfrm>
        </p:spPr>
        <p:txBody>
          <a:bodyPr>
            <a:normAutofit fontScale="92500" lnSpcReduction="20000"/>
          </a:bodyPr>
          <a:lstStyle/>
          <a:p>
            <a:pPr marL="0" indent="0">
              <a:buNone/>
            </a:pPr>
            <a:r>
              <a:rPr lang="en-US" dirty="0"/>
              <a:t>SOCRATES: And then, as offspring are born, won’t they be taken by the officials appointed for this purpose, whether these are men or women or both—for surely our offices are also open to both women and men. </a:t>
            </a:r>
          </a:p>
          <a:p>
            <a:pPr marL="0" indent="0">
              <a:buNone/>
            </a:pPr>
            <a:r>
              <a:rPr lang="en-US" dirty="0"/>
              <a:t>GLAUCON: Yes. </a:t>
            </a:r>
          </a:p>
          <a:p>
            <a:pPr marL="0" indent="0">
              <a:buNone/>
            </a:pPr>
            <a:r>
              <a:rPr lang="en-US" dirty="0"/>
              <a:t>SOCRATES: And I suppose they will take the offspring of good parents to the rearing pen and hand them over to special nurses who live in a separate part of the city. But those of inferior parents, or any deformed offspring of the others, they will hide in a secret and unknown place, as is fitting</a:t>
            </a:r>
            <a:r>
              <a:rPr lang="en-US" dirty="0" smtClean="0"/>
              <a:t>.[2]</a:t>
            </a:r>
          </a:p>
          <a:p>
            <a:pPr marL="0" indent="0">
              <a:buNone/>
            </a:pPr>
            <a:endParaRPr lang="en-US" dirty="0"/>
          </a:p>
          <a:p>
            <a:pPr marL="0" indent="0">
              <a:buNone/>
            </a:pPr>
            <a:r>
              <a:rPr lang="en-US" dirty="0" smtClean="0"/>
              <a:t>[2] </a:t>
            </a:r>
            <a:r>
              <a:rPr lang="en-US" dirty="0"/>
              <a:t>Infanticide by exposure was commonly used in ancient Greece as a method of birth control</a:t>
            </a:r>
            <a:r>
              <a:rPr lang="en-US" dirty="0" smtClean="0"/>
              <a:t>.</a:t>
            </a:r>
          </a:p>
          <a:p>
            <a:pPr marL="0" indent="0">
              <a:buNone/>
            </a:pPr>
            <a:endParaRPr lang="en-US" dirty="0"/>
          </a:p>
        </p:txBody>
      </p:sp>
    </p:spTree>
    <p:extLst>
      <p:ext uri="{BB962C8B-B14F-4D97-AF65-F5344CB8AC3E}">
        <p14:creationId xmlns:p14="http://schemas.microsoft.com/office/powerpoint/2010/main" val="29569631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0-01 at 1.29.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868"/>
            <a:ext cx="9144000" cy="4790308"/>
          </a:xfrm>
          <a:prstGeom prst="rect">
            <a:avLst/>
          </a:prstGeom>
        </p:spPr>
      </p:pic>
    </p:spTree>
    <p:extLst>
      <p:ext uri="{BB962C8B-B14F-4D97-AF65-F5344CB8AC3E}">
        <p14:creationId xmlns:p14="http://schemas.microsoft.com/office/powerpoint/2010/main" val="41659370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THE POLL</a:t>
            </a:r>
            <a:endParaRPr lang="en-US" dirty="0"/>
          </a:p>
        </p:txBody>
      </p:sp>
      <p:sp>
        <p:nvSpPr>
          <p:cNvPr id="3" name="Content Placeholder 2"/>
          <p:cNvSpPr>
            <a:spLocks noGrp="1"/>
          </p:cNvSpPr>
          <p:nvPr>
            <p:ph idx="1"/>
          </p:nvPr>
        </p:nvSpPr>
        <p:spPr/>
        <p:txBody>
          <a:bodyPr/>
          <a:lstStyle/>
          <a:p>
            <a:r>
              <a:rPr lang="en-US" dirty="0" smtClean="0"/>
              <a:t>If you selected </a:t>
            </a:r>
            <a:r>
              <a:rPr lang="en-US" dirty="0"/>
              <a:t>O</a:t>
            </a:r>
            <a:r>
              <a:rPr lang="en-US" dirty="0" smtClean="0"/>
              <a:t>ption A, perhaps that’s because you think that </a:t>
            </a:r>
            <a:r>
              <a:rPr lang="en-US" b="1" dirty="0" smtClean="0"/>
              <a:t>you </a:t>
            </a:r>
            <a:r>
              <a:rPr lang="en-US" dirty="0" smtClean="0"/>
              <a:t>will wake up in Bed B, and you don’t want to be killed.</a:t>
            </a:r>
          </a:p>
          <a:p>
            <a:r>
              <a:rPr lang="en-US" dirty="0" smtClean="0"/>
              <a:t>However, some students selected Option B for ethical reasons. These students might nonetheless agree that they would wake up in Bed B.</a:t>
            </a:r>
          </a:p>
          <a:p>
            <a:r>
              <a:rPr lang="en-US" dirty="0" smtClean="0"/>
              <a:t>The point is that to the extent that we want to avoid our own deaths, many of us are motivated (</a:t>
            </a:r>
            <a:r>
              <a:rPr lang="en-US" b="1" dirty="0" smtClean="0"/>
              <a:t>to some extent</a:t>
            </a:r>
            <a:r>
              <a:rPr lang="en-US" dirty="0" smtClean="0"/>
              <a:t>) to prefer Option A—and that’s because many of us seem to believe that we go where our (living) brains go. Is that a problem for animalism? Why </a:t>
            </a:r>
            <a:r>
              <a:rPr lang="en-US" smtClean="0"/>
              <a:t>or why not?</a:t>
            </a:r>
            <a:endParaRPr lang="en-US" dirty="0" smtClean="0"/>
          </a:p>
        </p:txBody>
      </p:sp>
    </p:spTree>
    <p:extLst>
      <p:ext uri="{BB962C8B-B14F-4D97-AF65-F5344CB8AC3E}">
        <p14:creationId xmlns:p14="http://schemas.microsoft.com/office/powerpoint/2010/main" val="32569694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ANIMALISM</a:t>
            </a:r>
            <a:endParaRPr lang="en-US" dirty="0"/>
          </a:p>
        </p:txBody>
      </p:sp>
      <p:pic>
        <p:nvPicPr>
          <p:cNvPr id="5" name="Picture 4" descr="905.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199" y="1452928"/>
            <a:ext cx="3853405" cy="5039170"/>
          </a:xfrm>
          <a:prstGeom prst="rect">
            <a:avLst/>
          </a:prstGeom>
        </p:spPr>
      </p:pic>
      <p:pic>
        <p:nvPicPr>
          <p:cNvPr id="6" name="Picture 5" descr="hologram-brain-on-cpu-chip-grow-artificial-intelligence-technology_bjs2b-f__F0010.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33395" y="1452928"/>
            <a:ext cx="3853405" cy="5001735"/>
          </a:xfrm>
          <a:prstGeom prst="rect">
            <a:avLst/>
          </a:prstGeom>
        </p:spPr>
      </p:pic>
    </p:spTree>
    <p:extLst>
      <p:ext uri="{BB962C8B-B14F-4D97-AF65-F5344CB8AC3E}">
        <p14:creationId xmlns:p14="http://schemas.microsoft.com/office/powerpoint/2010/main" val="2955956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SUBSTANCE DUALISM</a:t>
            </a:r>
            <a:endParaRPr lang="en-US" dirty="0"/>
          </a:p>
        </p:txBody>
      </p:sp>
      <p:sp>
        <p:nvSpPr>
          <p:cNvPr id="3" name="Content Placeholder 2"/>
          <p:cNvSpPr>
            <a:spLocks noGrp="1"/>
          </p:cNvSpPr>
          <p:nvPr>
            <p:ph idx="1"/>
          </p:nvPr>
        </p:nvSpPr>
        <p:spPr>
          <a:xfrm>
            <a:off x="457199" y="1600200"/>
            <a:ext cx="6545777" cy="4876800"/>
          </a:xfrm>
        </p:spPr>
        <p:txBody>
          <a:bodyPr/>
          <a:lstStyle/>
          <a:p>
            <a:r>
              <a:rPr lang="en-US" b="1" dirty="0" smtClean="0">
                <a:solidFill>
                  <a:srgbClr val="0000FF"/>
                </a:solidFill>
              </a:rPr>
              <a:t>Substance dualism </a:t>
            </a:r>
            <a:r>
              <a:rPr lang="en-US" dirty="0" smtClean="0"/>
              <a:t>is the view that </a:t>
            </a:r>
            <a:r>
              <a:rPr lang="en-US" b="1" dirty="0" smtClean="0">
                <a:solidFill>
                  <a:srgbClr val="0000FF"/>
                </a:solidFill>
              </a:rPr>
              <a:t>you</a:t>
            </a:r>
            <a:r>
              <a:rPr lang="en-US" dirty="0" smtClean="0"/>
              <a:t> are an </a:t>
            </a:r>
            <a:r>
              <a:rPr lang="en-US" b="1" dirty="0" smtClean="0">
                <a:solidFill>
                  <a:srgbClr val="0000FF"/>
                </a:solidFill>
              </a:rPr>
              <a:t>immaterial soul</a:t>
            </a:r>
            <a:r>
              <a:rPr lang="en-US" dirty="0" smtClean="0"/>
              <a:t>.</a:t>
            </a:r>
          </a:p>
          <a:p>
            <a:r>
              <a:rPr lang="en-US" dirty="0" smtClean="0"/>
              <a:t>Take me, for example. </a:t>
            </a:r>
            <a:r>
              <a:rPr lang="en-US" b="1" dirty="0" smtClean="0"/>
              <a:t>Bob</a:t>
            </a:r>
            <a:r>
              <a:rPr lang="en-US" dirty="0" smtClean="0"/>
              <a:t> may be located right here—but </a:t>
            </a:r>
            <a:r>
              <a:rPr lang="en-US" b="1" dirty="0" smtClean="0"/>
              <a:t>I</a:t>
            </a:r>
            <a:r>
              <a:rPr lang="en-US" dirty="0" smtClean="0"/>
              <a:t> am not located </a:t>
            </a:r>
            <a:r>
              <a:rPr lang="en-US" b="1" dirty="0" smtClean="0"/>
              <a:t>anywhere</a:t>
            </a:r>
            <a:r>
              <a:rPr lang="en-US" dirty="0" smtClean="0"/>
              <a:t>.</a:t>
            </a:r>
          </a:p>
          <a:p>
            <a:r>
              <a:rPr lang="en-US" dirty="0" smtClean="0"/>
              <a:t>Still, Bob and I are intimately connected.</a:t>
            </a:r>
          </a:p>
          <a:p>
            <a:pPr lvl="1">
              <a:buFontTx/>
              <a:buChar char="-"/>
            </a:pPr>
            <a:r>
              <a:rPr lang="en-US" dirty="0" smtClean="0"/>
              <a:t>If you shoot Bob in the foot, I will experience pain.</a:t>
            </a:r>
          </a:p>
          <a:p>
            <a:pPr lvl="1">
              <a:buFontTx/>
              <a:buChar char="-"/>
            </a:pPr>
            <a:r>
              <a:rPr lang="en-US" dirty="0" smtClean="0"/>
              <a:t>If I decide to lift “my” arm, Bob’s arm will move.</a:t>
            </a:r>
          </a:p>
        </p:txBody>
      </p:sp>
      <p:pic>
        <p:nvPicPr>
          <p:cNvPr id="4" name="Picture 3" descr="fs1WwLa.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35778" y="1612494"/>
            <a:ext cx="1843912" cy="2611059"/>
          </a:xfrm>
          <a:prstGeom prst="rect">
            <a:avLst/>
          </a:prstGeom>
        </p:spPr>
      </p:pic>
      <p:sp>
        <p:nvSpPr>
          <p:cNvPr id="6" name="TextBox 5"/>
          <p:cNvSpPr txBox="1"/>
          <p:nvPr/>
        </p:nvSpPr>
        <p:spPr>
          <a:xfrm>
            <a:off x="7135778" y="4223553"/>
            <a:ext cx="1843912" cy="369332"/>
          </a:xfrm>
          <a:prstGeom prst="rect">
            <a:avLst/>
          </a:prstGeom>
          <a:noFill/>
        </p:spPr>
        <p:txBody>
          <a:bodyPr wrap="square" rtlCol="0">
            <a:spAutoFit/>
          </a:bodyPr>
          <a:lstStyle/>
          <a:p>
            <a:pPr algn="ctr"/>
            <a:r>
              <a:rPr lang="en-US" dirty="0"/>
              <a:t>René Descartes</a:t>
            </a:r>
          </a:p>
        </p:txBody>
      </p:sp>
    </p:spTree>
    <p:extLst>
      <p:ext uri="{BB962C8B-B14F-4D97-AF65-F5344CB8AC3E}">
        <p14:creationId xmlns:p14="http://schemas.microsoft.com/office/powerpoint/2010/main" val="3430143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SUBSTANCE DUALISM</a:t>
            </a:r>
            <a:endParaRPr lang="en-US" dirty="0"/>
          </a:p>
        </p:txBody>
      </p:sp>
      <p:sp>
        <p:nvSpPr>
          <p:cNvPr id="3" name="Content Placeholder 2"/>
          <p:cNvSpPr>
            <a:spLocks noGrp="1"/>
          </p:cNvSpPr>
          <p:nvPr>
            <p:ph idx="1"/>
          </p:nvPr>
        </p:nvSpPr>
        <p:spPr>
          <a:xfrm>
            <a:off x="457200" y="1600200"/>
            <a:ext cx="6592169" cy="4876800"/>
          </a:xfrm>
        </p:spPr>
        <p:txBody>
          <a:bodyPr>
            <a:normAutofit lnSpcReduction="10000"/>
          </a:bodyPr>
          <a:lstStyle/>
          <a:p>
            <a:r>
              <a:rPr lang="en-US" b="1" dirty="0" smtClean="0"/>
              <a:t>You</a:t>
            </a:r>
            <a:r>
              <a:rPr lang="en-US" dirty="0" smtClean="0"/>
              <a:t> have never been kissed, even if you thought you have—at best, a biological organism to which you are connected has been kissed.</a:t>
            </a:r>
          </a:p>
          <a:p>
            <a:r>
              <a:rPr lang="en-US" dirty="0" smtClean="0"/>
              <a:t>Stealing one of your kidneys is a mere </a:t>
            </a:r>
            <a:r>
              <a:rPr lang="en-US" b="1" dirty="0" smtClean="0"/>
              <a:t>property crime</a:t>
            </a:r>
            <a:r>
              <a:rPr lang="en-US" dirty="0" smtClean="0"/>
              <a:t>—it is stealing a part of a </a:t>
            </a:r>
            <a:r>
              <a:rPr lang="en-US" b="1" dirty="0" smtClean="0"/>
              <a:t>body</a:t>
            </a:r>
            <a:r>
              <a:rPr lang="en-US" dirty="0" smtClean="0"/>
              <a:t> that you “own,” but not a part of </a:t>
            </a:r>
            <a:r>
              <a:rPr lang="en-US" b="1" dirty="0" smtClean="0"/>
              <a:t>you</a:t>
            </a:r>
            <a:r>
              <a:rPr lang="en-US" dirty="0" smtClean="0"/>
              <a:t>.</a:t>
            </a:r>
          </a:p>
          <a:p>
            <a:r>
              <a:rPr lang="en-US" b="1" dirty="0" smtClean="0">
                <a:solidFill>
                  <a:srgbClr val="0000FF"/>
                </a:solidFill>
              </a:rPr>
              <a:t>Pairing problem: </a:t>
            </a:r>
            <a:r>
              <a:rPr lang="en-US" dirty="0" smtClean="0"/>
              <a:t>what explains why </a:t>
            </a:r>
            <a:r>
              <a:rPr lang="en-US" b="1" dirty="0" smtClean="0"/>
              <a:t>you </a:t>
            </a:r>
            <a:r>
              <a:rPr lang="en-US" dirty="0" smtClean="0"/>
              <a:t>are connected to </a:t>
            </a:r>
            <a:r>
              <a:rPr lang="en-US" b="1" dirty="0" smtClean="0"/>
              <a:t>that </a:t>
            </a:r>
            <a:r>
              <a:rPr lang="en-US" dirty="0" smtClean="0"/>
              <a:t>body rather than to </a:t>
            </a:r>
            <a:r>
              <a:rPr lang="en-US" b="1" dirty="0" smtClean="0"/>
              <a:t>this </a:t>
            </a:r>
            <a:r>
              <a:rPr lang="en-US" dirty="0" smtClean="0"/>
              <a:t>body?</a:t>
            </a:r>
          </a:p>
          <a:p>
            <a:r>
              <a:rPr lang="en-US" dirty="0" smtClean="0"/>
              <a:t>Even if it were true, how would it help to avoid the conclusion that ordinary cases of abortion are wrong?</a:t>
            </a:r>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674858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a:t>
            </a:r>
            <a:r>
              <a:rPr lang="mr-IN" dirty="0" smtClean="0"/>
              <a:t>–</a:t>
            </a:r>
            <a:r>
              <a:rPr lang="en-US" dirty="0" smtClean="0"/>
              <a:t>BRAIN DUALISM</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You</a:t>
            </a:r>
            <a:r>
              <a:rPr lang="en-US" dirty="0" smtClean="0"/>
              <a:t> </a:t>
            </a:r>
            <a:r>
              <a:rPr lang="en-US" dirty="0"/>
              <a:t>are </a:t>
            </a:r>
            <a:r>
              <a:rPr lang="en-US" dirty="0" smtClean="0"/>
              <a:t>a </a:t>
            </a:r>
            <a:r>
              <a:rPr lang="en-US" b="1" dirty="0" smtClean="0">
                <a:solidFill>
                  <a:srgbClr val="0000FF"/>
                </a:solidFill>
              </a:rPr>
              <a:t>proper part</a:t>
            </a:r>
            <a:r>
              <a:rPr lang="en-US" b="1" dirty="0" smtClean="0"/>
              <a:t> </a:t>
            </a:r>
            <a:r>
              <a:rPr lang="en-US" dirty="0" smtClean="0"/>
              <a:t>of a biological organism—namely, a </a:t>
            </a:r>
            <a:r>
              <a:rPr lang="en-US" b="1" dirty="0" smtClean="0">
                <a:solidFill>
                  <a:srgbClr val="0000FF"/>
                </a:solidFill>
              </a:rPr>
              <a:t>brain</a:t>
            </a:r>
            <a:r>
              <a:rPr lang="en-US" dirty="0" smtClean="0"/>
              <a:t>.</a:t>
            </a:r>
          </a:p>
          <a:p>
            <a:r>
              <a:rPr lang="en-US" dirty="0"/>
              <a:t>Take me, for example. </a:t>
            </a:r>
            <a:r>
              <a:rPr lang="en-US" b="1" dirty="0"/>
              <a:t>Bob</a:t>
            </a:r>
            <a:r>
              <a:rPr lang="en-US" dirty="0"/>
              <a:t> </a:t>
            </a:r>
            <a:r>
              <a:rPr lang="en-US" dirty="0" smtClean="0"/>
              <a:t>is located </a:t>
            </a:r>
            <a:r>
              <a:rPr lang="en-US" dirty="0"/>
              <a:t>right here</a:t>
            </a:r>
            <a:r>
              <a:rPr lang="en-US" dirty="0" smtClean="0"/>
              <a:t>—and so am I! But I’m not Bob—I’m Bob’s brain.</a:t>
            </a:r>
          </a:p>
          <a:p>
            <a:r>
              <a:rPr lang="en-US" dirty="0"/>
              <a:t>Still, Bob and I are intimately connected.</a:t>
            </a:r>
          </a:p>
          <a:p>
            <a:pPr lvl="1">
              <a:buFontTx/>
              <a:buChar char="-"/>
            </a:pPr>
            <a:r>
              <a:rPr lang="en-US" dirty="0"/>
              <a:t>If you shoot Bob in the foot, I will experience pain.</a:t>
            </a:r>
          </a:p>
          <a:p>
            <a:pPr lvl="1">
              <a:buFontTx/>
              <a:buChar char="-"/>
            </a:pPr>
            <a:r>
              <a:rPr lang="en-US" dirty="0"/>
              <a:t>If I decide to lift “my” arm, Bob’s arm will </a:t>
            </a:r>
            <a:r>
              <a:rPr lang="en-US" dirty="0" smtClean="0"/>
              <a:t>move.</a:t>
            </a:r>
          </a:p>
          <a:p>
            <a:r>
              <a:rPr lang="en-US" dirty="0" smtClean="0"/>
              <a:t>I go where my brain goes. </a:t>
            </a:r>
          </a:p>
          <a:p>
            <a:pPr lvl="1">
              <a:buFontTx/>
              <a:buChar char="-"/>
            </a:pPr>
            <a:r>
              <a:rPr lang="en-US" dirty="0" smtClean="0"/>
              <a:t>“Zach has been in that jar for quite a while now!”</a:t>
            </a:r>
          </a:p>
          <a:p>
            <a:pPr marL="0" indent="0">
              <a:buNone/>
            </a:pPr>
            <a:endParaRPr lang="en-US" dirty="0" smtClean="0"/>
          </a:p>
          <a:p>
            <a:pPr>
              <a:buFontTx/>
              <a:buChar char="-"/>
            </a:pPr>
            <a:endParaRPr lang="en-US" dirty="0"/>
          </a:p>
        </p:txBody>
      </p:sp>
      <p:pic>
        <p:nvPicPr>
          <p:cNvPr id="5" name="Picture 4" descr="brainjar-1000x1264.jpg"/>
          <p:cNvPicPr>
            <a:picLocks noChangeAspect="1"/>
          </p:cNvPicPr>
          <p:nvPr/>
        </p:nvPicPr>
        <p:blipFill>
          <a:blip>
            <a:extLst>
              <a:ext uri="{28A0092B-C50C-407E-A947-70E740481C1C}">
                <a14:useLocalDpi xmlns:a14="http://schemas.microsoft.com/office/drawing/2010/main" val="0"/>
              </a:ext>
            </a:extLst>
          </a:blip>
          <a:stretch>
            <a:fillRect/>
          </a:stretch>
        </p:blipFill>
        <p:spPr>
          <a:xfrm>
            <a:off x="6989298" y="4272146"/>
            <a:ext cx="1744346" cy="2204854"/>
          </a:xfrm>
          <a:prstGeom prst="rect">
            <a:avLst/>
          </a:prstGeom>
        </p:spPr>
      </p:pic>
    </p:spTree>
    <p:extLst>
      <p:ext uri="{BB962C8B-B14F-4D97-AF65-F5344CB8AC3E}">
        <p14:creationId xmlns:p14="http://schemas.microsoft.com/office/powerpoint/2010/main" val="1009727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BODY</a:t>
            </a:r>
            <a:r>
              <a:rPr lang="mr-IN" dirty="0"/>
              <a:t>–</a:t>
            </a:r>
            <a:r>
              <a:rPr lang="en-US" dirty="0"/>
              <a:t>BRAIN DUALISM</a:t>
            </a:r>
          </a:p>
        </p:txBody>
      </p:sp>
      <p:sp>
        <p:nvSpPr>
          <p:cNvPr id="3" name="Content Placeholder 2"/>
          <p:cNvSpPr>
            <a:spLocks noGrp="1"/>
          </p:cNvSpPr>
          <p:nvPr>
            <p:ph idx="1"/>
          </p:nvPr>
        </p:nvSpPr>
        <p:spPr>
          <a:xfrm>
            <a:off x="457200" y="1600200"/>
            <a:ext cx="6592169" cy="4876800"/>
          </a:xfrm>
        </p:spPr>
        <p:txBody>
          <a:bodyPr>
            <a:normAutofit/>
          </a:bodyPr>
          <a:lstStyle/>
          <a:p>
            <a:r>
              <a:rPr lang="en-US" b="1" dirty="0" smtClean="0"/>
              <a:t>You </a:t>
            </a:r>
            <a:r>
              <a:rPr lang="en-US" dirty="0" smtClean="0"/>
              <a:t>can’t be kissed without undergoing surgery.</a:t>
            </a:r>
          </a:p>
          <a:p>
            <a:r>
              <a:rPr lang="en-US" dirty="0" smtClean="0"/>
              <a:t>Again, stealing one of your kidneys is a mere </a:t>
            </a:r>
            <a:r>
              <a:rPr lang="en-US" b="1" dirty="0" smtClean="0"/>
              <a:t>property crime</a:t>
            </a:r>
            <a:r>
              <a:rPr lang="en-US" dirty="0" smtClean="0"/>
              <a:t>—it is stealing a part of a </a:t>
            </a:r>
            <a:r>
              <a:rPr lang="en-US" b="1" dirty="0" smtClean="0"/>
              <a:t>body</a:t>
            </a:r>
            <a:r>
              <a:rPr lang="en-US" dirty="0" smtClean="0"/>
              <a:t> that you “own,” but not a part of </a:t>
            </a:r>
            <a:r>
              <a:rPr lang="en-US" b="1" dirty="0" smtClean="0"/>
              <a:t>you</a:t>
            </a:r>
            <a:r>
              <a:rPr lang="en-US" dirty="0" smtClean="0"/>
              <a:t>. </a:t>
            </a:r>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2395769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BODY</a:t>
            </a:r>
            <a:r>
              <a:rPr lang="mr-IN" dirty="0"/>
              <a:t>–</a:t>
            </a:r>
            <a:r>
              <a:rPr lang="en-US" dirty="0"/>
              <a:t>BRAIN DUALISM</a:t>
            </a:r>
          </a:p>
        </p:txBody>
      </p:sp>
      <p:sp>
        <p:nvSpPr>
          <p:cNvPr id="3" name="Content Placeholder 2"/>
          <p:cNvSpPr>
            <a:spLocks noGrp="1"/>
          </p:cNvSpPr>
          <p:nvPr>
            <p:ph idx="1"/>
          </p:nvPr>
        </p:nvSpPr>
        <p:spPr>
          <a:xfrm>
            <a:off x="457200" y="1600200"/>
            <a:ext cx="6592169" cy="4876800"/>
          </a:xfrm>
        </p:spPr>
        <p:txBody>
          <a:bodyPr>
            <a:normAutofit/>
          </a:bodyPr>
          <a:lstStyle/>
          <a:p>
            <a:r>
              <a:rPr lang="en-US" dirty="0" smtClean="0"/>
              <a:t>Again, even if it were true, how would it help to avoid the conclusion that ordinary cases of abortion are wrong?</a:t>
            </a:r>
          </a:p>
          <a:p>
            <a:endParaRPr lang="en-US" dirty="0"/>
          </a:p>
          <a:p>
            <a:endParaRPr lang="en-US" dirty="0" smtClean="0"/>
          </a:p>
          <a:p>
            <a:endParaRPr lang="en-US" dirty="0" smtClean="0"/>
          </a:p>
          <a:p>
            <a:endParaRPr lang="en-US" dirty="0"/>
          </a:p>
          <a:p>
            <a:endParaRPr lang="en-US" dirty="0" smtClean="0"/>
          </a:p>
          <a:p>
            <a:endParaRPr lang="en-US" dirty="0" smtClean="0"/>
          </a:p>
          <a:p>
            <a:pPr marL="0" indent="0">
              <a:buNone/>
            </a:pPr>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pic>
        <p:nvPicPr>
          <p:cNvPr id="6" name="Picture 5" descr="figur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17" y="2966947"/>
            <a:ext cx="5374893" cy="3407297"/>
          </a:xfrm>
          <a:prstGeom prst="rect">
            <a:avLst/>
          </a:prstGeom>
          <a:noFill/>
          <a:ln>
            <a:noFill/>
          </a:ln>
        </p:spPr>
      </p:pic>
    </p:spTree>
    <p:extLst>
      <p:ext uri="{BB962C8B-B14F-4D97-AF65-F5344CB8AC3E}">
        <p14:creationId xmlns:p14="http://schemas.microsoft.com/office/powerpoint/2010/main" val="37657353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CONSTITUTION VIEW</a:t>
            </a:r>
            <a:endParaRPr lang="en-US" dirty="0"/>
          </a:p>
        </p:txBody>
      </p:sp>
      <p:pic>
        <p:nvPicPr>
          <p:cNvPr id="4" name="Picture 3" descr="5a03238ae6333.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641" y="1515142"/>
            <a:ext cx="2439071" cy="3784256"/>
          </a:xfrm>
          <a:prstGeom prst="rect">
            <a:avLst/>
          </a:prstGeom>
        </p:spPr>
      </p:pic>
      <p:pic>
        <p:nvPicPr>
          <p:cNvPr id="5" name="Picture 4" descr="mixing_clay_7-727219.JPG"/>
          <p:cNvPicPr>
            <a:picLocks noChangeAspect="1"/>
          </p:cNvPicPr>
          <p:nvPr/>
        </p:nvPicPr>
        <p:blipFill rotWithShape="1">
          <a:blip r:embed="rId4">
            <a:extLst>
              <a:ext uri="{28A0092B-C50C-407E-A947-70E740481C1C}">
                <a14:useLocalDpi xmlns:a14="http://schemas.microsoft.com/office/drawing/2010/main" val="0"/>
              </a:ext>
            </a:extLst>
          </a:blip>
          <a:srcRect t="2940" b="2131"/>
          <a:stretch/>
        </p:blipFill>
        <p:spPr>
          <a:xfrm>
            <a:off x="2091739" y="5507165"/>
            <a:ext cx="1598877" cy="1214253"/>
          </a:xfrm>
          <a:prstGeom prst="rect">
            <a:avLst/>
          </a:prstGeom>
        </p:spPr>
      </p:pic>
      <p:cxnSp>
        <p:nvCxnSpPr>
          <p:cNvPr id="9" name="Elbow Connector 8"/>
          <p:cNvCxnSpPr>
            <a:endCxn id="4" idx="1"/>
          </p:cNvCxnSpPr>
          <p:nvPr/>
        </p:nvCxnSpPr>
        <p:spPr>
          <a:xfrm rot="10800000">
            <a:off x="1671642" y="3407270"/>
            <a:ext cx="420097" cy="2673500"/>
          </a:xfrm>
          <a:prstGeom prst="bentConnector3">
            <a:avLst>
              <a:gd name="adj1" fmla="val 365542"/>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1026518" y="4571686"/>
            <a:ext cx="2715879" cy="369332"/>
          </a:xfrm>
          <a:prstGeom prst="rect">
            <a:avLst/>
          </a:prstGeom>
          <a:noFill/>
        </p:spPr>
        <p:txBody>
          <a:bodyPr wrap="square" rtlCol="0">
            <a:spAutoFit/>
          </a:bodyPr>
          <a:lstStyle/>
          <a:p>
            <a:pPr algn="ctr"/>
            <a:r>
              <a:rPr lang="en-US" b="1" cap="small" dirty="0"/>
              <a:t>m</a:t>
            </a:r>
            <a:r>
              <a:rPr lang="en-US" b="1" cap="small" dirty="0" smtClean="0"/>
              <a:t>aterially constitutes</a:t>
            </a:r>
            <a:endParaRPr lang="en-US" b="1" cap="small" dirty="0"/>
          </a:p>
        </p:txBody>
      </p:sp>
      <p:sp>
        <p:nvSpPr>
          <p:cNvPr id="19" name="Content Placeholder 2"/>
          <p:cNvSpPr>
            <a:spLocks noGrp="1"/>
          </p:cNvSpPr>
          <p:nvPr>
            <p:ph idx="1"/>
          </p:nvPr>
        </p:nvSpPr>
        <p:spPr>
          <a:xfrm>
            <a:off x="4110712" y="1524000"/>
            <a:ext cx="4862022" cy="2904559"/>
          </a:xfrm>
        </p:spPr>
        <p:txBody>
          <a:bodyPr>
            <a:normAutofit fontScale="92500" lnSpcReduction="10000"/>
          </a:bodyPr>
          <a:lstStyle/>
          <a:p>
            <a:r>
              <a:rPr lang="en-US" dirty="0"/>
              <a:t>If x constitutes y, then x and y are </a:t>
            </a:r>
            <a:r>
              <a:rPr lang="en-US" b="1" dirty="0" smtClean="0"/>
              <a:t>spatially coincident</a:t>
            </a:r>
            <a:r>
              <a:rPr lang="en-US" dirty="0" smtClean="0"/>
              <a:t>.</a:t>
            </a:r>
          </a:p>
          <a:p>
            <a:r>
              <a:rPr lang="en-US" dirty="0" smtClean="0"/>
              <a:t>It is a </a:t>
            </a:r>
            <a:r>
              <a:rPr lang="en-US" b="1" dirty="0" smtClean="0"/>
              <a:t>synchronic </a:t>
            </a:r>
            <a:r>
              <a:rPr lang="en-US" dirty="0" smtClean="0"/>
              <a:t>relation: it holds between two objects at a single time.</a:t>
            </a:r>
          </a:p>
          <a:p>
            <a:r>
              <a:rPr lang="en-US" dirty="0" smtClean="0"/>
              <a:t>Unlike numerical identity, it is an </a:t>
            </a:r>
            <a:r>
              <a:rPr lang="en-US" b="1" dirty="0" smtClean="0"/>
              <a:t>asymmetric</a:t>
            </a:r>
            <a:r>
              <a:rPr lang="en-US" dirty="0" smtClean="0"/>
              <a:t> relation: if x constitutes y, then y doesn’t constitute x.</a:t>
            </a:r>
            <a:endParaRPr lang="en-US" dirty="0"/>
          </a:p>
        </p:txBody>
      </p:sp>
      <p:pic>
        <p:nvPicPr>
          <p:cNvPr id="20" name="Picture 19" descr="portaldoholanda-647872-imagem-foto-amazona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622" y="4713836"/>
            <a:ext cx="2917037" cy="1942320"/>
          </a:xfrm>
          <a:prstGeom prst="rect">
            <a:avLst/>
          </a:prstGeom>
        </p:spPr>
      </p:pic>
      <p:sp>
        <p:nvSpPr>
          <p:cNvPr id="28" name="TextBox 27"/>
          <p:cNvSpPr txBox="1"/>
          <p:nvPr/>
        </p:nvSpPr>
        <p:spPr>
          <a:xfrm>
            <a:off x="5315622" y="6357208"/>
            <a:ext cx="2917037" cy="369332"/>
          </a:xfrm>
          <a:prstGeom prst="rect">
            <a:avLst/>
          </a:prstGeom>
          <a:noFill/>
        </p:spPr>
        <p:txBody>
          <a:bodyPr wrap="square" rtlCol="0">
            <a:spAutoFit/>
          </a:bodyPr>
          <a:lstStyle/>
          <a:p>
            <a:endParaRPr lang="en-US" dirty="0"/>
          </a:p>
        </p:txBody>
      </p:sp>
      <p:sp>
        <p:nvSpPr>
          <p:cNvPr id="43" name="Oval 42"/>
          <p:cNvSpPr/>
          <p:nvPr/>
        </p:nvSpPr>
        <p:spPr>
          <a:xfrm>
            <a:off x="7468163" y="4668117"/>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49" name="Elbow Connector 48"/>
          <p:cNvCxnSpPr>
            <a:stCxn id="43" idx="7"/>
            <a:endCxn id="20" idx="1"/>
          </p:cNvCxnSpPr>
          <p:nvPr/>
        </p:nvCxnSpPr>
        <p:spPr>
          <a:xfrm rot="16200000" flipH="1" flipV="1">
            <a:off x="5906313" y="4084121"/>
            <a:ext cx="1010184" cy="2191565"/>
          </a:xfrm>
          <a:prstGeom prst="bentConnector4">
            <a:avLst>
              <a:gd name="adj1" fmla="val -18058"/>
              <a:gd name="adj2" fmla="val 11043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086612" y="4209128"/>
            <a:ext cx="2420576" cy="307777"/>
          </a:xfrm>
          <a:prstGeom prst="rect">
            <a:avLst/>
          </a:prstGeom>
          <a:noFill/>
        </p:spPr>
        <p:txBody>
          <a:bodyPr wrap="square" rtlCol="0">
            <a:spAutoFit/>
          </a:bodyPr>
          <a:lstStyle/>
          <a:p>
            <a:pPr algn="ctr"/>
            <a:r>
              <a:rPr lang="en-US" sz="1400" dirty="0" smtClean="0"/>
              <a:t>same age as</a:t>
            </a:r>
            <a:endParaRPr lang="en-US" sz="1400" dirty="0"/>
          </a:p>
        </p:txBody>
      </p:sp>
      <p:sp>
        <p:nvSpPr>
          <p:cNvPr id="55" name="Oval 54"/>
          <p:cNvSpPr/>
          <p:nvPr/>
        </p:nvSpPr>
        <p:spPr>
          <a:xfrm>
            <a:off x="8275274" y="5684996"/>
            <a:ext cx="100356" cy="74931"/>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75091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fade">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build="p"/>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CONSTITUTION VIEW</a:t>
            </a:r>
            <a:endParaRPr lang="en-US" dirty="0"/>
          </a:p>
        </p:txBody>
      </p:sp>
      <p:pic>
        <p:nvPicPr>
          <p:cNvPr id="4" name="Picture 3" descr="5a03238ae6333.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641" y="1515142"/>
            <a:ext cx="2439071" cy="3784256"/>
          </a:xfrm>
          <a:prstGeom prst="rect">
            <a:avLst/>
          </a:prstGeom>
        </p:spPr>
      </p:pic>
      <p:pic>
        <p:nvPicPr>
          <p:cNvPr id="5" name="Picture 4" descr="mixing_clay_7-727219.JPG"/>
          <p:cNvPicPr>
            <a:picLocks noChangeAspect="1"/>
          </p:cNvPicPr>
          <p:nvPr/>
        </p:nvPicPr>
        <p:blipFill rotWithShape="1">
          <a:blip r:embed="rId4">
            <a:extLst>
              <a:ext uri="{28A0092B-C50C-407E-A947-70E740481C1C}">
                <a14:useLocalDpi xmlns:a14="http://schemas.microsoft.com/office/drawing/2010/main" val="0"/>
              </a:ext>
            </a:extLst>
          </a:blip>
          <a:srcRect t="2940" b="2131"/>
          <a:stretch/>
        </p:blipFill>
        <p:spPr>
          <a:xfrm>
            <a:off x="2091739" y="5507165"/>
            <a:ext cx="1598877" cy="1214253"/>
          </a:xfrm>
          <a:prstGeom prst="rect">
            <a:avLst/>
          </a:prstGeom>
        </p:spPr>
      </p:pic>
      <p:cxnSp>
        <p:nvCxnSpPr>
          <p:cNvPr id="9" name="Elbow Connector 8"/>
          <p:cNvCxnSpPr>
            <a:endCxn id="4" idx="1"/>
          </p:cNvCxnSpPr>
          <p:nvPr/>
        </p:nvCxnSpPr>
        <p:spPr>
          <a:xfrm rot="10800000">
            <a:off x="1671642" y="3407270"/>
            <a:ext cx="420097" cy="2673500"/>
          </a:xfrm>
          <a:prstGeom prst="bentConnector3">
            <a:avLst>
              <a:gd name="adj1" fmla="val 365542"/>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1026518" y="4571686"/>
            <a:ext cx="2715879" cy="369332"/>
          </a:xfrm>
          <a:prstGeom prst="rect">
            <a:avLst/>
          </a:prstGeom>
          <a:noFill/>
        </p:spPr>
        <p:txBody>
          <a:bodyPr wrap="square" rtlCol="0">
            <a:spAutoFit/>
          </a:bodyPr>
          <a:lstStyle/>
          <a:p>
            <a:pPr algn="ctr"/>
            <a:r>
              <a:rPr lang="en-US" b="1" cap="small" dirty="0"/>
              <a:t>m</a:t>
            </a:r>
            <a:r>
              <a:rPr lang="en-US" b="1" cap="small" dirty="0" smtClean="0"/>
              <a:t>aterially constitutes</a:t>
            </a:r>
            <a:endParaRPr lang="en-US" b="1" cap="small" dirty="0"/>
          </a:p>
        </p:txBody>
      </p:sp>
      <p:sp>
        <p:nvSpPr>
          <p:cNvPr id="19" name="Content Placeholder 2"/>
          <p:cNvSpPr>
            <a:spLocks noGrp="1"/>
          </p:cNvSpPr>
          <p:nvPr>
            <p:ph idx="1"/>
          </p:nvPr>
        </p:nvSpPr>
        <p:spPr>
          <a:xfrm>
            <a:off x="4110712" y="1524000"/>
            <a:ext cx="4862022" cy="2904559"/>
          </a:xfrm>
        </p:spPr>
        <p:txBody>
          <a:bodyPr>
            <a:normAutofit fontScale="92500" lnSpcReduction="10000"/>
          </a:bodyPr>
          <a:lstStyle/>
          <a:p>
            <a:r>
              <a:rPr lang="en-US" dirty="0"/>
              <a:t>If x constitutes y, then x and y are </a:t>
            </a:r>
            <a:r>
              <a:rPr lang="en-US" b="1" dirty="0" smtClean="0"/>
              <a:t>spatially coincident</a:t>
            </a:r>
            <a:r>
              <a:rPr lang="en-US" dirty="0" smtClean="0"/>
              <a:t>.</a:t>
            </a:r>
          </a:p>
          <a:p>
            <a:r>
              <a:rPr lang="en-US" dirty="0" smtClean="0"/>
              <a:t>It is a </a:t>
            </a:r>
            <a:r>
              <a:rPr lang="en-US" b="1" dirty="0" smtClean="0"/>
              <a:t>synchronic </a:t>
            </a:r>
            <a:r>
              <a:rPr lang="en-US" dirty="0" smtClean="0"/>
              <a:t>relation: it holds between two objects at a single time.</a:t>
            </a:r>
          </a:p>
          <a:p>
            <a:r>
              <a:rPr lang="en-US"/>
              <a:t>Unlike numerical identity, it is an </a:t>
            </a:r>
            <a:r>
              <a:rPr lang="en-US" b="1"/>
              <a:t>asymmetric</a:t>
            </a:r>
            <a:r>
              <a:rPr lang="en-US"/>
              <a:t> relation: if x constitutes y, then y doesn’t constitute x.</a:t>
            </a:r>
            <a:endParaRPr lang="en-US" dirty="0"/>
          </a:p>
        </p:txBody>
      </p:sp>
      <p:pic>
        <p:nvPicPr>
          <p:cNvPr id="20" name="Picture 19" descr="portaldoholanda-647872-imagem-foto-amazona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622" y="4713836"/>
            <a:ext cx="2917037" cy="1942320"/>
          </a:xfrm>
          <a:prstGeom prst="rect">
            <a:avLst/>
          </a:prstGeom>
        </p:spPr>
      </p:pic>
      <p:sp>
        <p:nvSpPr>
          <p:cNvPr id="28" name="TextBox 27"/>
          <p:cNvSpPr txBox="1"/>
          <p:nvPr/>
        </p:nvSpPr>
        <p:spPr>
          <a:xfrm>
            <a:off x="5315622" y="6357208"/>
            <a:ext cx="2917037" cy="369332"/>
          </a:xfrm>
          <a:prstGeom prst="rect">
            <a:avLst/>
          </a:prstGeom>
          <a:noFill/>
        </p:spPr>
        <p:txBody>
          <a:bodyPr wrap="square" rtlCol="0">
            <a:spAutoFit/>
          </a:bodyPr>
          <a:lstStyle/>
          <a:p>
            <a:endParaRPr lang="en-US" dirty="0"/>
          </a:p>
        </p:txBody>
      </p:sp>
      <p:sp>
        <p:nvSpPr>
          <p:cNvPr id="43" name="Oval 42"/>
          <p:cNvSpPr/>
          <p:nvPr/>
        </p:nvSpPr>
        <p:spPr>
          <a:xfrm>
            <a:off x="7468163" y="4668117"/>
            <a:ext cx="45719" cy="4571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4" name="TextBox 53"/>
          <p:cNvSpPr txBox="1"/>
          <p:nvPr/>
        </p:nvSpPr>
        <p:spPr>
          <a:xfrm>
            <a:off x="5093306" y="4209687"/>
            <a:ext cx="2420576" cy="307777"/>
          </a:xfrm>
          <a:prstGeom prst="rect">
            <a:avLst/>
          </a:prstGeom>
          <a:noFill/>
        </p:spPr>
        <p:txBody>
          <a:bodyPr wrap="square" rtlCol="0">
            <a:spAutoFit/>
          </a:bodyPr>
          <a:lstStyle/>
          <a:p>
            <a:pPr algn="ctr"/>
            <a:r>
              <a:rPr lang="en-US" sz="1400" dirty="0"/>
              <a:t>t</a:t>
            </a:r>
            <a:r>
              <a:rPr lang="en-US" sz="1400" dirty="0" smtClean="0"/>
              <a:t>aller than</a:t>
            </a:r>
            <a:endParaRPr lang="en-US" sz="1400" dirty="0"/>
          </a:p>
        </p:txBody>
      </p:sp>
      <p:sp>
        <p:nvSpPr>
          <p:cNvPr id="55" name="Oval 54"/>
          <p:cNvSpPr/>
          <p:nvPr/>
        </p:nvSpPr>
        <p:spPr>
          <a:xfrm>
            <a:off x="8275274" y="5684996"/>
            <a:ext cx="100356" cy="74931"/>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6" name="Elbow Connector 5"/>
          <p:cNvCxnSpPr>
            <a:stCxn id="20" idx="1"/>
            <a:endCxn id="43" idx="0"/>
          </p:cNvCxnSpPr>
          <p:nvPr/>
        </p:nvCxnSpPr>
        <p:spPr>
          <a:xfrm rot="10800000" flipH="1">
            <a:off x="5315621" y="4668118"/>
            <a:ext cx="2175401" cy="1016879"/>
          </a:xfrm>
          <a:prstGeom prst="bentConnector4">
            <a:avLst>
              <a:gd name="adj1" fmla="val -10508"/>
              <a:gd name="adj2" fmla="val 11649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820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CLARIFYING THE DEBATE</a:t>
            </a:r>
            <a:endParaRPr lang="en-US" dirty="0"/>
          </a:p>
        </p:txBody>
      </p:sp>
      <p:sp>
        <p:nvSpPr>
          <p:cNvPr id="3" name="Content Placeholder 2"/>
          <p:cNvSpPr>
            <a:spLocks noGrp="1"/>
          </p:cNvSpPr>
          <p:nvPr>
            <p:ph idx="1"/>
          </p:nvPr>
        </p:nvSpPr>
        <p:spPr>
          <a:xfrm>
            <a:off x="457199" y="1600200"/>
            <a:ext cx="6598357" cy="4876800"/>
          </a:xfrm>
        </p:spPr>
        <p:txBody>
          <a:bodyPr>
            <a:normAutofit lnSpcReduction="10000"/>
          </a:bodyPr>
          <a:lstStyle/>
          <a:p>
            <a:r>
              <a:rPr lang="en-US" dirty="0" smtClean="0"/>
              <a:t>“The </a:t>
            </a:r>
            <a:r>
              <a:rPr lang="en-US" dirty="0"/>
              <a:t>current </a:t>
            </a:r>
            <a:r>
              <a:rPr lang="en-US" dirty="0" smtClean="0"/>
              <a:t>con</a:t>
            </a:r>
            <a:r>
              <a:rPr lang="en-US" dirty="0"/>
              <a:t> </a:t>
            </a:r>
            <a:r>
              <a:rPr lang="en-US" dirty="0" smtClean="0"/>
              <a:t>. . . is </a:t>
            </a:r>
            <a:r>
              <a:rPr lang="en-US" dirty="0"/>
              <a:t>that since there is no agreement about the beginning of human life, it is therefore a private religious or philosophical </a:t>
            </a:r>
            <a:r>
              <a:rPr lang="en-US" dirty="0" smtClean="0"/>
              <a:t>decision. . . . [I] </a:t>
            </a:r>
            <a:r>
              <a:rPr lang="en-US" dirty="0"/>
              <a:t>submit that religion, philosophy, and private opinion have nothing to do with this issue. I further submit that it is a commonplace of modern biology, known to every high-school student and no doubt to you the reader as well, that the life of every individual organism, human or not, begins when the chromosomes of the sperm fuse with the chromosomes of the ovum to form a new DNA complex that thenceforth directs the ontogenesis of the </a:t>
            </a:r>
            <a:r>
              <a:rPr lang="en-US" dirty="0" smtClean="0"/>
              <a:t>organism” (341)</a:t>
            </a:r>
            <a:endParaRPr lang="en-US" dirty="0"/>
          </a:p>
        </p:txBody>
      </p:sp>
      <p:pic>
        <p:nvPicPr>
          <p:cNvPr id="4" name="Picture 3" descr="gettyimages-643922711-809x1024.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55374" y="1600200"/>
            <a:ext cx="1831563" cy="2506133"/>
          </a:xfrm>
          <a:prstGeom prst="rect">
            <a:avLst/>
          </a:prstGeom>
        </p:spPr>
      </p:pic>
      <p:sp>
        <p:nvSpPr>
          <p:cNvPr id="5" name="TextBox 4"/>
          <p:cNvSpPr txBox="1"/>
          <p:nvPr/>
        </p:nvSpPr>
        <p:spPr>
          <a:xfrm>
            <a:off x="7155374" y="4134153"/>
            <a:ext cx="1831563" cy="369332"/>
          </a:xfrm>
          <a:prstGeom prst="rect">
            <a:avLst/>
          </a:prstGeom>
          <a:noFill/>
        </p:spPr>
        <p:txBody>
          <a:bodyPr wrap="square" rtlCol="0">
            <a:spAutoFit/>
          </a:bodyPr>
          <a:lstStyle/>
          <a:p>
            <a:pPr algn="ctr"/>
            <a:r>
              <a:rPr lang="en-US" dirty="0" smtClean="0"/>
              <a:t>Walker Percy</a:t>
            </a:r>
            <a:endParaRPr lang="en-US" dirty="0"/>
          </a:p>
        </p:txBody>
      </p:sp>
    </p:spTree>
    <p:extLst>
      <p:ext uri="{BB962C8B-B14F-4D97-AF65-F5344CB8AC3E}">
        <p14:creationId xmlns:p14="http://schemas.microsoft.com/office/powerpoint/2010/main" val="27515576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CONSTITUTION VIEW</a:t>
            </a:r>
            <a:endParaRPr lang="en-US" dirty="0"/>
          </a:p>
        </p:txBody>
      </p:sp>
      <p:sp>
        <p:nvSpPr>
          <p:cNvPr id="4" name="Right Arrow 3"/>
          <p:cNvSpPr/>
          <p:nvPr/>
        </p:nvSpPr>
        <p:spPr>
          <a:xfrm>
            <a:off x="457200" y="2907808"/>
            <a:ext cx="8229600" cy="13870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9489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CONSTITUTION VIEW</a:t>
            </a:r>
            <a:endParaRPr lang="en-US" dirty="0"/>
          </a:p>
        </p:txBody>
      </p:sp>
      <p:sp>
        <p:nvSpPr>
          <p:cNvPr id="3" name="Content Placeholder 2"/>
          <p:cNvSpPr>
            <a:spLocks noGrp="1"/>
          </p:cNvSpPr>
          <p:nvPr>
            <p:ph idx="1"/>
          </p:nvPr>
        </p:nvSpPr>
        <p:spPr/>
        <p:txBody>
          <a:bodyPr/>
          <a:lstStyle/>
          <a:p>
            <a:r>
              <a:rPr lang="en-US" dirty="0" smtClean="0"/>
              <a:t>According to the </a:t>
            </a:r>
            <a:r>
              <a:rPr lang="en-US" b="1" dirty="0" smtClean="0">
                <a:solidFill>
                  <a:srgbClr val="0000FF"/>
                </a:solidFill>
              </a:rPr>
              <a:t>constitution view</a:t>
            </a:r>
            <a:r>
              <a:rPr lang="en-US" dirty="0" smtClean="0"/>
              <a:t>, you are a </a:t>
            </a:r>
            <a:r>
              <a:rPr lang="en-US" b="1" dirty="0">
                <a:solidFill>
                  <a:srgbClr val="0000FF"/>
                </a:solidFill>
              </a:rPr>
              <a:t>person</a:t>
            </a:r>
            <a:r>
              <a:rPr lang="en-US" dirty="0" smtClean="0"/>
              <a:t> that is </a:t>
            </a:r>
            <a:r>
              <a:rPr lang="en-US" b="1" dirty="0">
                <a:solidFill>
                  <a:srgbClr val="0000FF"/>
                </a:solidFill>
              </a:rPr>
              <a:t>constituted</a:t>
            </a:r>
            <a:r>
              <a:rPr lang="en-US" dirty="0" smtClean="0"/>
              <a:t> by a biological organism—but you aren’t a biological organism yourself.</a:t>
            </a:r>
          </a:p>
          <a:p>
            <a:r>
              <a:rPr lang="en-US" dirty="0" smtClean="0"/>
              <a:t>Sitting in your chair at this very moment are </a:t>
            </a:r>
            <a:r>
              <a:rPr lang="en-US" b="1" dirty="0" smtClean="0"/>
              <a:t>two distinct individuals</a:t>
            </a:r>
            <a:r>
              <a:rPr lang="en-US" dirty="0" smtClean="0"/>
              <a:t>—a </a:t>
            </a:r>
            <a:r>
              <a:rPr lang="en-US" b="1" dirty="0" smtClean="0"/>
              <a:t>biological organism </a:t>
            </a:r>
            <a:r>
              <a:rPr lang="en-US" dirty="0" smtClean="0"/>
              <a:t>belonging to the species </a:t>
            </a:r>
            <a:r>
              <a:rPr lang="en-US" i="1" dirty="0"/>
              <a:t>Homo sapiens</a:t>
            </a:r>
            <a:r>
              <a:rPr lang="en-US" dirty="0" smtClean="0"/>
              <a:t>, and </a:t>
            </a:r>
            <a:r>
              <a:rPr lang="en-US" b="1" dirty="0" smtClean="0"/>
              <a:t>you</a:t>
            </a:r>
            <a:r>
              <a:rPr lang="en-US" dirty="0" smtClean="0"/>
              <a:t>!</a:t>
            </a:r>
          </a:p>
          <a:p>
            <a:endParaRPr lang="en-US" dirty="0"/>
          </a:p>
        </p:txBody>
      </p:sp>
    </p:spTree>
    <p:extLst>
      <p:ext uri="{BB962C8B-B14F-4D97-AF65-F5344CB8AC3E}">
        <p14:creationId xmlns:p14="http://schemas.microsoft.com/office/powerpoint/2010/main" val="1669277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CONSTITUTION VIEW</a:t>
            </a:r>
            <a:endParaRPr lang="en-US" dirty="0"/>
          </a:p>
        </p:txBody>
      </p:sp>
      <p:sp>
        <p:nvSpPr>
          <p:cNvPr id="3" name="Content Placeholder 2"/>
          <p:cNvSpPr>
            <a:spLocks noGrp="1"/>
          </p:cNvSpPr>
          <p:nvPr>
            <p:ph idx="1"/>
          </p:nvPr>
        </p:nvSpPr>
        <p:spPr>
          <a:xfrm>
            <a:off x="457200" y="1600200"/>
            <a:ext cx="6592169" cy="4876800"/>
          </a:xfrm>
        </p:spPr>
        <p:txBody>
          <a:bodyPr>
            <a:normAutofit/>
          </a:bodyPr>
          <a:lstStyle/>
          <a:p>
            <a:r>
              <a:rPr lang="en-US" b="1" dirty="0">
                <a:solidFill>
                  <a:srgbClr val="0000FF"/>
                </a:solidFill>
              </a:rPr>
              <a:t>Dilemma: </a:t>
            </a:r>
            <a:r>
              <a:rPr lang="en-US" dirty="0" smtClean="0"/>
              <a:t>either the biological organism sitting in your chair isn’t conscious, or it is.</a:t>
            </a:r>
          </a:p>
          <a:p>
            <a:r>
              <a:rPr lang="en-US" dirty="0" smtClean="0"/>
              <a:t>If the former, then:</a:t>
            </a:r>
          </a:p>
          <a:p>
            <a:pPr lvl="1">
              <a:buFontTx/>
              <a:buChar char="-"/>
            </a:pPr>
            <a:r>
              <a:rPr lang="en-US" dirty="0" smtClean="0"/>
              <a:t>Help me out!</a:t>
            </a:r>
          </a:p>
          <a:p>
            <a:pPr lvl="1">
              <a:buFontTx/>
              <a:buChar char="-"/>
            </a:pPr>
            <a:endParaRPr lang="en-US" dirty="0" smtClean="0"/>
          </a:p>
          <a:p>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1203888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CONSTITUTION VIEW</a:t>
            </a:r>
            <a:endParaRPr lang="en-US" dirty="0"/>
          </a:p>
        </p:txBody>
      </p:sp>
      <p:sp>
        <p:nvSpPr>
          <p:cNvPr id="3" name="Content Placeholder 2"/>
          <p:cNvSpPr>
            <a:spLocks noGrp="1"/>
          </p:cNvSpPr>
          <p:nvPr>
            <p:ph idx="1"/>
          </p:nvPr>
        </p:nvSpPr>
        <p:spPr>
          <a:xfrm>
            <a:off x="457200" y="1600200"/>
            <a:ext cx="6592169" cy="4876800"/>
          </a:xfrm>
        </p:spPr>
        <p:txBody>
          <a:bodyPr>
            <a:normAutofit/>
          </a:bodyPr>
          <a:lstStyle/>
          <a:p>
            <a:r>
              <a:rPr lang="en-US" b="1" dirty="0">
                <a:solidFill>
                  <a:srgbClr val="0000FF"/>
                </a:solidFill>
              </a:rPr>
              <a:t>Dilemma: </a:t>
            </a:r>
            <a:r>
              <a:rPr lang="en-US" dirty="0" smtClean="0"/>
              <a:t>either the biological organism sitting in your chair isn’t conscious, or it is.</a:t>
            </a:r>
          </a:p>
          <a:p>
            <a:r>
              <a:rPr lang="en-US" dirty="0" smtClean="0"/>
              <a:t>If the former, then:</a:t>
            </a:r>
          </a:p>
          <a:p>
            <a:pPr lvl="1">
              <a:buFontTx/>
              <a:buChar char="-"/>
            </a:pPr>
            <a:r>
              <a:rPr lang="en-US" dirty="0" smtClean="0"/>
              <a:t>Help me out!</a:t>
            </a:r>
          </a:p>
          <a:p>
            <a:pPr lvl="1">
              <a:buFontTx/>
              <a:buChar char="-"/>
            </a:pPr>
            <a:endParaRPr lang="en-US" dirty="0" smtClean="0"/>
          </a:p>
          <a:p>
            <a:r>
              <a:rPr lang="en-US" dirty="0"/>
              <a:t>If the </a:t>
            </a:r>
            <a:r>
              <a:rPr lang="en-US" dirty="0" smtClean="0"/>
              <a:t>latter, </a:t>
            </a:r>
            <a:r>
              <a:rPr lang="en-US" dirty="0"/>
              <a:t>then:</a:t>
            </a:r>
          </a:p>
          <a:p>
            <a:pPr lvl="1">
              <a:buFontTx/>
              <a:buChar char="-"/>
            </a:pPr>
            <a:r>
              <a:rPr lang="en-US" dirty="0" smtClean="0"/>
              <a:t>What’s wrong with that option?</a:t>
            </a:r>
            <a:endParaRPr lang="en-US" dirty="0"/>
          </a:p>
          <a:p>
            <a:endParaRPr lang="en-US" dirty="0"/>
          </a:p>
        </p:txBody>
      </p:sp>
      <p:pic>
        <p:nvPicPr>
          <p:cNvPr id="4" name="Content Placeholder 4" descr="Prus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37174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Recall that </a:t>
            </a:r>
            <a:r>
              <a:rPr lang="en-US" b="1" dirty="0" smtClean="0">
                <a:solidFill>
                  <a:srgbClr val="0000FF"/>
                </a:solidFill>
              </a:rPr>
              <a:t>animalism </a:t>
            </a:r>
            <a:r>
              <a:rPr lang="en-US" dirty="0"/>
              <a:t>is the view that </a:t>
            </a:r>
            <a:r>
              <a:rPr lang="en-US" b="1" dirty="0">
                <a:solidFill>
                  <a:srgbClr val="0000FF"/>
                </a:solidFill>
              </a:rPr>
              <a:t>you</a:t>
            </a:r>
            <a:r>
              <a:rPr lang="en-US" dirty="0"/>
              <a:t> are an </a:t>
            </a:r>
            <a:r>
              <a:rPr lang="en-US" b="1" dirty="0">
                <a:solidFill>
                  <a:srgbClr val="0000FF"/>
                </a:solidFill>
              </a:rPr>
              <a:t>animal</a:t>
            </a:r>
            <a:r>
              <a:rPr lang="en-US" dirty="0"/>
              <a:t>—that is, a </a:t>
            </a:r>
            <a:r>
              <a:rPr lang="en-US" b="1" dirty="0">
                <a:solidFill>
                  <a:srgbClr val="0000FF"/>
                </a:solidFill>
              </a:rPr>
              <a:t>biological organism</a:t>
            </a:r>
            <a:r>
              <a:rPr lang="en-US" dirty="0" smtClean="0"/>
              <a:t>.</a:t>
            </a:r>
          </a:p>
          <a:p>
            <a:r>
              <a:rPr lang="en-US" dirty="0" smtClean="0"/>
              <a:t>Why does Pruss spend so much time discussing alternatives to animalism?</a:t>
            </a:r>
          </a:p>
          <a:p>
            <a:pPr lvl="1">
              <a:buFontTx/>
              <a:buChar char="-"/>
            </a:pPr>
            <a:r>
              <a:rPr lang="en-US" dirty="0" smtClean="0"/>
              <a:t>One student answered that Pruss is anticipating and countering objections to further support his thesis. Good answer!</a:t>
            </a:r>
          </a:p>
          <a:p>
            <a:pPr lvl="1">
              <a:buFontTx/>
              <a:buChar char="-"/>
            </a:pPr>
            <a:r>
              <a:rPr lang="en-US" dirty="0" smtClean="0"/>
              <a:t>But the deeper answer is that these other views are </a:t>
            </a:r>
            <a:r>
              <a:rPr lang="en-US" b="1" dirty="0" smtClean="0"/>
              <a:t>logically compatible </a:t>
            </a:r>
            <a:r>
              <a:rPr lang="en-US" dirty="0" smtClean="0"/>
              <a:t>with the view that we don’t begin to exist until </a:t>
            </a:r>
            <a:r>
              <a:rPr lang="en-US" b="1" dirty="0" smtClean="0"/>
              <a:t>after </a:t>
            </a:r>
            <a:r>
              <a:rPr lang="en-US" dirty="0" smtClean="0"/>
              <a:t>conception. </a:t>
            </a:r>
          </a:p>
          <a:p>
            <a:pPr lvl="1">
              <a:buFontTx/>
              <a:buChar char="-"/>
            </a:pPr>
            <a:r>
              <a:rPr lang="en-US" dirty="0" smtClean="0"/>
              <a:t>His argument fails unless he can either show that these other views are false or that we have independent reason to believe that we (as souls, brains, or persons constituted by organisms) come into existence at conception.</a:t>
            </a:r>
          </a:p>
        </p:txBody>
      </p:sp>
    </p:spTree>
    <p:extLst>
      <p:ext uri="{BB962C8B-B14F-4D97-AF65-F5344CB8AC3E}">
        <p14:creationId xmlns:p14="http://schemas.microsoft.com/office/powerpoint/2010/main" val="3802259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MASTER ARGUMENT</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arenR"/>
            </a:pPr>
            <a:r>
              <a:rPr lang="en-US" dirty="0" smtClean="0"/>
              <a:t>If you were once a fetus, and it is wrong to kill you now, then it was wrong to kill you when you were a fetus.</a:t>
            </a:r>
          </a:p>
          <a:p>
            <a:pPr marL="457200" indent="-457200">
              <a:buFont typeface="+mj-lt"/>
              <a:buAutoNum type="arabicParenR"/>
            </a:pPr>
            <a:r>
              <a:rPr lang="en-US" dirty="0" smtClean="0"/>
              <a:t>If it was wrong to kill you when you were a fetus, and there is no moral difference between the fetus you once were and any other ordinary human fetus, then abortion </a:t>
            </a:r>
            <a:r>
              <a:rPr lang="en-US" dirty="0"/>
              <a:t>is wrong in the same circumstances in which it is wrong to kill an adult. </a:t>
            </a:r>
            <a:endParaRPr lang="en-US" dirty="0" smtClean="0"/>
          </a:p>
          <a:p>
            <a:pPr marL="457200" indent="-457200">
              <a:buFont typeface="+mj-lt"/>
              <a:buAutoNum type="arabicParenR"/>
            </a:pPr>
            <a:r>
              <a:rPr lang="en-US" b="1" u="sng" dirty="0">
                <a:solidFill>
                  <a:srgbClr val="0000FF"/>
                </a:solidFill>
              </a:rPr>
              <a:t>You were once a fetus.</a:t>
            </a:r>
          </a:p>
          <a:p>
            <a:pPr marL="457200" indent="-457200">
              <a:buFont typeface="+mj-lt"/>
              <a:buAutoNum type="arabicParenR"/>
            </a:pPr>
            <a:r>
              <a:rPr lang="en-US" dirty="0"/>
              <a:t>It is wrong to kill you now. </a:t>
            </a:r>
            <a:endParaRPr lang="en-US" dirty="0" smtClean="0"/>
          </a:p>
          <a:p>
            <a:pPr marL="457200" indent="-457200">
              <a:buFont typeface="+mj-lt"/>
              <a:buAutoNum type="arabicParenR"/>
            </a:pPr>
            <a:r>
              <a:rPr lang="en-US" dirty="0" smtClean="0"/>
              <a:t>There </a:t>
            </a:r>
            <a:r>
              <a:rPr lang="en-US" dirty="0"/>
              <a:t>is no moral difference between the fetus you once were and any other ordinary human </a:t>
            </a:r>
            <a:r>
              <a:rPr lang="en-US" dirty="0" smtClean="0"/>
              <a:t>fetus.</a:t>
            </a:r>
          </a:p>
          <a:p>
            <a:pPr marL="457200" indent="-457200">
              <a:buFont typeface="+mj-lt"/>
              <a:buAutoNum type="arabicParenR"/>
            </a:pPr>
            <a:r>
              <a:rPr lang="en-US" b="1" dirty="0" smtClean="0">
                <a:solidFill>
                  <a:srgbClr val="0000FF"/>
                </a:solidFill>
              </a:rPr>
              <a:t>So: </a:t>
            </a:r>
            <a:r>
              <a:rPr lang="en-US" dirty="0" smtClean="0"/>
              <a:t>abortion is wrong in the same circumstances in which it is wrong to kill an adult. </a:t>
            </a:r>
          </a:p>
          <a:p>
            <a:pPr marL="457200" indent="-457200">
              <a:buFont typeface="+mj-lt"/>
              <a:buAutoNum type="arabicParenR"/>
            </a:pPr>
            <a:endParaRPr lang="en-US" dirty="0" smtClean="0"/>
          </a:p>
          <a:p>
            <a:pPr marL="457200" indent="-457200">
              <a:buFont typeface="+mj-lt"/>
              <a:buAutoNum type="arabicParenR"/>
            </a:pPr>
            <a:endParaRPr lang="en-US" dirty="0"/>
          </a:p>
        </p:txBody>
      </p:sp>
    </p:spTree>
    <p:extLst>
      <p:ext uri="{BB962C8B-B14F-4D97-AF65-F5344CB8AC3E}">
        <p14:creationId xmlns:p14="http://schemas.microsoft.com/office/powerpoint/2010/main" val="23830399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UNGRADED POLL (question 3)</a:t>
            </a:r>
            <a:endParaRPr lang="en-US" dirty="0"/>
          </a:p>
        </p:txBody>
      </p:sp>
      <p:pic>
        <p:nvPicPr>
          <p:cNvPr id="4" name="Picture 3" descr="Screen Shot 2018-10-03 at 1.1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1524000"/>
            <a:ext cx="8445500" cy="5105400"/>
          </a:xfrm>
          <a:prstGeom prst="rect">
            <a:avLst/>
          </a:prstGeom>
        </p:spPr>
      </p:pic>
    </p:spTree>
    <p:extLst>
      <p:ext uri="{BB962C8B-B14F-4D97-AF65-F5344CB8AC3E}">
        <p14:creationId xmlns:p14="http://schemas.microsoft.com/office/powerpoint/2010/main" val="1595785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UNGRADED POLL (question 3)</a:t>
            </a:r>
          </a:p>
        </p:txBody>
      </p:sp>
      <p:sp>
        <p:nvSpPr>
          <p:cNvPr id="3" name="Content Placeholder 2"/>
          <p:cNvSpPr>
            <a:spLocks noGrp="1"/>
          </p:cNvSpPr>
          <p:nvPr>
            <p:ph idx="1"/>
          </p:nvPr>
        </p:nvSpPr>
        <p:spPr/>
        <p:txBody>
          <a:bodyPr/>
          <a:lstStyle/>
          <a:p>
            <a:r>
              <a:rPr lang="en-US" dirty="0" smtClean="0"/>
              <a:t>Premise (3) of Pruss’s argument is true </a:t>
            </a:r>
            <a:r>
              <a:rPr lang="en-US" b="1" dirty="0" smtClean="0"/>
              <a:t>only if </a:t>
            </a:r>
            <a:r>
              <a:rPr lang="en-US" dirty="0" smtClean="0"/>
              <a:t>animalism (or some view close to it) is true.</a:t>
            </a:r>
          </a:p>
          <a:p>
            <a:r>
              <a:rPr lang="en-US" dirty="0" smtClean="0"/>
              <a:t>If you selected (A), (B), or (D), should you accept premise (3) of Pruss’s argument?</a:t>
            </a:r>
          </a:p>
          <a:p>
            <a:r>
              <a:rPr lang="en-US" dirty="0" smtClean="0"/>
              <a:t>The worry is that if </a:t>
            </a:r>
            <a:r>
              <a:rPr lang="en-US" b="1" dirty="0" smtClean="0"/>
              <a:t>you </a:t>
            </a:r>
            <a:r>
              <a:rPr lang="en-US" dirty="0" smtClean="0"/>
              <a:t>are </a:t>
            </a:r>
            <a:r>
              <a:rPr lang="en-US" b="1" dirty="0" smtClean="0"/>
              <a:t>one and the same </a:t>
            </a:r>
            <a:r>
              <a:rPr lang="en-US" dirty="0" smtClean="0"/>
              <a:t>as a biological organism, and biological organisms cease to exist at or shortly after death (e.g., when their parts cease to be organized in the right ways), then </a:t>
            </a:r>
            <a:r>
              <a:rPr lang="en-US" b="1" dirty="0" smtClean="0"/>
              <a:t>you </a:t>
            </a:r>
            <a:r>
              <a:rPr lang="en-US" dirty="0" smtClean="0"/>
              <a:t>cease to exist at or shortly after death.</a:t>
            </a:r>
          </a:p>
        </p:txBody>
      </p:sp>
    </p:spTree>
    <p:extLst>
      <p:ext uri="{BB962C8B-B14F-4D97-AF65-F5344CB8AC3E}">
        <p14:creationId xmlns:p14="http://schemas.microsoft.com/office/powerpoint/2010/main" val="6606636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a:t>
            </a:r>
            <a:endParaRPr lang="en-US" dirty="0"/>
          </a:p>
        </p:txBody>
      </p:sp>
      <p:pic>
        <p:nvPicPr>
          <p:cNvPr id="3" name="Picture 2" descr="Screen Shot 2018-10-03 at 10.57.09 AM.png"/>
          <p:cNvPicPr>
            <a:picLocks noChangeAspect="1"/>
          </p:cNvPicPr>
          <p:nvPr/>
        </p:nvPicPr>
        <p:blipFill rotWithShape="1">
          <a:blip r:embed="rId2" cstate="print">
            <a:extLst>
              <a:ext uri="{28A0092B-C50C-407E-A947-70E740481C1C}">
                <a14:useLocalDpi xmlns:a14="http://schemas.microsoft.com/office/drawing/2010/main" val="0"/>
              </a:ext>
            </a:extLst>
          </a:blip>
          <a:srcRect l="10610" t="6666" r="9911" b="7949"/>
          <a:stretch/>
        </p:blipFill>
        <p:spPr>
          <a:xfrm>
            <a:off x="1319122" y="1524000"/>
            <a:ext cx="6505756" cy="4368226"/>
          </a:xfrm>
          <a:prstGeom prst="rect">
            <a:avLst/>
          </a:prstGeom>
        </p:spPr>
      </p:pic>
      <p:sp>
        <p:nvSpPr>
          <p:cNvPr id="6" name="TextBox 5"/>
          <p:cNvSpPr txBox="1"/>
          <p:nvPr/>
        </p:nvSpPr>
        <p:spPr>
          <a:xfrm>
            <a:off x="1319122" y="5892226"/>
            <a:ext cx="6505756" cy="387798"/>
          </a:xfrm>
          <a:prstGeom prst="rect">
            <a:avLst/>
          </a:prstGeom>
          <a:noFill/>
        </p:spPr>
        <p:txBody>
          <a:bodyPr wrap="square" rtlCol="0">
            <a:spAutoFit/>
          </a:bodyPr>
          <a:lstStyle/>
          <a:p>
            <a:pPr algn="ctr"/>
            <a:r>
              <a:rPr lang="en-US" sz="2400" b="1" cap="small" dirty="0">
                <a:solidFill>
                  <a:srgbClr val="0000FF"/>
                </a:solidFill>
              </a:rPr>
              <a:t>teletransporter</a:t>
            </a:r>
          </a:p>
        </p:txBody>
      </p:sp>
    </p:spTree>
    <p:extLst>
      <p:ext uri="{BB962C8B-B14F-4D97-AF65-F5344CB8AC3E}">
        <p14:creationId xmlns:p14="http://schemas.microsoft.com/office/powerpoint/2010/main" val="20976055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UNGRADED POLL (question 3)</a:t>
            </a:r>
          </a:p>
        </p:txBody>
      </p:sp>
      <p:sp>
        <p:nvSpPr>
          <p:cNvPr id="3" name="Content Placeholder 2"/>
          <p:cNvSpPr>
            <a:spLocks noGrp="1"/>
          </p:cNvSpPr>
          <p:nvPr>
            <p:ph idx="1"/>
          </p:nvPr>
        </p:nvSpPr>
        <p:spPr>
          <a:xfrm>
            <a:off x="457200" y="1600200"/>
            <a:ext cx="6595035" cy="4876800"/>
          </a:xfrm>
        </p:spPr>
        <p:txBody>
          <a:bodyPr>
            <a:normAutofit lnSpcReduction="10000"/>
          </a:bodyPr>
          <a:lstStyle/>
          <a:p>
            <a:r>
              <a:rPr lang="en-US" dirty="0" smtClean="0"/>
              <a:t>“Perhaps at the moment of each man’s death, God removes his corpse and replaces it with a simulacrum which is what is burned or rots. Or perhaps God is not quite so wholesale as this: perhaps He removes for ‘safekeeping’ only the ‘core person’—the brain and central nervous system—or even some special part of it. . . . I take it that this story shows that the resurrection is a feat an almighty </a:t>
            </a:r>
            <a:r>
              <a:rPr lang="en-US" i="1" dirty="0" smtClean="0"/>
              <a:t>could </a:t>
            </a:r>
            <a:r>
              <a:rPr lang="en-US" dirty="0" smtClean="0"/>
              <a:t>accomplish. I think this is the </a:t>
            </a:r>
            <a:r>
              <a:rPr lang="en-US" i="1" dirty="0" smtClean="0"/>
              <a:t>only </a:t>
            </a:r>
            <a:r>
              <a:rPr lang="en-US" dirty="0" smtClean="0"/>
              <a:t>way such an almighty being could</a:t>
            </a:r>
            <a:r>
              <a:rPr lang="en-US" i="1" dirty="0" smtClean="0"/>
              <a:t> </a:t>
            </a:r>
            <a:r>
              <a:rPr lang="en-US" dirty="0" smtClean="0"/>
              <a:t>accomplish it. Perhaps I’m wrong, but that’s of little importance. What </a:t>
            </a:r>
            <a:r>
              <a:rPr lang="en-US" i="1" dirty="0" smtClean="0"/>
              <a:t>is </a:t>
            </a:r>
            <a:r>
              <a:rPr lang="en-US" dirty="0" smtClean="0"/>
              <a:t>important is that God can accomplish it this way or some other” (121)</a:t>
            </a:r>
          </a:p>
        </p:txBody>
      </p:sp>
      <p:pic>
        <p:nvPicPr>
          <p:cNvPr id="4" name="Picture 3" descr="vaninwagen.jpg"/>
          <p:cNvPicPr>
            <a:picLocks noChangeAspect="1"/>
          </p:cNvPicPr>
          <p:nvPr/>
        </p:nvPicPr>
        <p:blipFill rotWithShape="1">
          <a:blip r:embed="rId2">
            <a:extLst>
              <a:ext uri="{28A0092B-C50C-407E-A947-70E740481C1C}">
                <a14:useLocalDpi xmlns:a14="http://schemas.microsoft.com/office/drawing/2010/main" val="0"/>
              </a:ext>
            </a:extLst>
          </a:blip>
          <a:srcRect t="15212"/>
          <a:stretch/>
        </p:blipFill>
        <p:spPr>
          <a:xfrm>
            <a:off x="7157259" y="1600200"/>
            <a:ext cx="1747675" cy="2017059"/>
          </a:xfrm>
          <a:prstGeom prst="rect">
            <a:avLst/>
          </a:prstGeom>
        </p:spPr>
      </p:pic>
      <p:sp>
        <p:nvSpPr>
          <p:cNvPr id="5" name="TextBox 4"/>
          <p:cNvSpPr txBox="1"/>
          <p:nvPr/>
        </p:nvSpPr>
        <p:spPr>
          <a:xfrm>
            <a:off x="7157259" y="3617259"/>
            <a:ext cx="1747675" cy="646331"/>
          </a:xfrm>
          <a:prstGeom prst="rect">
            <a:avLst/>
          </a:prstGeom>
          <a:noFill/>
        </p:spPr>
        <p:txBody>
          <a:bodyPr wrap="square" rtlCol="0">
            <a:spAutoFit/>
          </a:bodyPr>
          <a:lstStyle/>
          <a:p>
            <a:pPr algn="ctr"/>
            <a:r>
              <a:rPr lang="en-US" dirty="0" smtClean="0"/>
              <a:t>Peter van Inwagen</a:t>
            </a:r>
            <a:endParaRPr lang="en-US" dirty="0"/>
          </a:p>
        </p:txBody>
      </p:sp>
    </p:spTree>
    <p:extLst>
      <p:ext uri="{BB962C8B-B14F-4D97-AF65-F5344CB8AC3E}">
        <p14:creationId xmlns:p14="http://schemas.microsoft.com/office/powerpoint/2010/main" val="16335869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CLARIFYING THE DEBATE</a:t>
            </a:r>
          </a:p>
        </p:txBody>
      </p:sp>
      <p:sp>
        <p:nvSpPr>
          <p:cNvPr id="3" name="Content Placeholder 2"/>
          <p:cNvSpPr>
            <a:spLocks noGrp="1"/>
          </p:cNvSpPr>
          <p:nvPr>
            <p:ph idx="1"/>
          </p:nvPr>
        </p:nvSpPr>
        <p:spPr/>
        <p:txBody>
          <a:bodyPr/>
          <a:lstStyle/>
          <a:p>
            <a:r>
              <a:rPr lang="en-US" dirty="0" smtClean="0"/>
              <a:t>Percy is making a number of big assumptions. What are some of those assumptions?</a:t>
            </a:r>
            <a:endParaRPr lang="en-US" dirty="0"/>
          </a:p>
        </p:txBody>
      </p:sp>
    </p:spTree>
    <p:extLst>
      <p:ext uri="{BB962C8B-B14F-4D97-AF65-F5344CB8AC3E}">
        <p14:creationId xmlns:p14="http://schemas.microsoft.com/office/powerpoint/2010/main" val="101571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TRUMP CARDS (?)</a:t>
            </a:r>
            <a:endParaRPr lang="en-US" dirty="0"/>
          </a:p>
        </p:txBody>
      </p:sp>
      <p:sp>
        <p:nvSpPr>
          <p:cNvPr id="3" name="Content Placeholder 2"/>
          <p:cNvSpPr>
            <a:spLocks noGrp="1"/>
          </p:cNvSpPr>
          <p:nvPr>
            <p:ph idx="1"/>
          </p:nvPr>
        </p:nvSpPr>
        <p:spPr>
          <a:xfrm>
            <a:off x="457200" y="1600200"/>
            <a:ext cx="6541828" cy="4876800"/>
          </a:xfrm>
        </p:spPr>
        <p:txBody>
          <a:bodyPr/>
          <a:lstStyle/>
          <a:p>
            <a:r>
              <a:rPr lang="en-US" dirty="0" smtClean="0"/>
              <a:t>Suppose animalism is false. </a:t>
            </a:r>
          </a:p>
          <a:p>
            <a:r>
              <a:rPr lang="en-US" dirty="0" smtClean="0"/>
              <a:t>The best alternatives are substance dualism, body</a:t>
            </a:r>
            <a:r>
              <a:rPr lang="mr-IN" dirty="0" smtClean="0"/>
              <a:t>–</a:t>
            </a:r>
            <a:r>
              <a:rPr lang="en-US" dirty="0" smtClean="0"/>
              <a:t>brain dualism, and the constitution view.</a:t>
            </a:r>
          </a:p>
          <a:p>
            <a:r>
              <a:rPr lang="en-US" dirty="0"/>
              <a:t>E</a:t>
            </a:r>
            <a:r>
              <a:rPr lang="en-US" dirty="0" smtClean="0"/>
              <a:t>ven if one of these alternative theories is true, there is still reason to believe that individuals with valuable futures come into existence at conception.  </a:t>
            </a:r>
          </a:p>
          <a:p>
            <a:r>
              <a:rPr lang="en-US" dirty="0" smtClean="0"/>
              <a:t>The conclusion that abortion is typically wrong may still follow.</a:t>
            </a:r>
            <a:endParaRPr lang="en-US" dirty="0"/>
          </a:p>
        </p:txBody>
      </p:sp>
      <p:pic>
        <p:nvPicPr>
          <p:cNvPr id="4" name="Content Placeholder 4" descr="Pruss.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35778" y="1600200"/>
            <a:ext cx="1843912" cy="2599816"/>
          </a:xfrm>
          <a:prstGeom prst="rect">
            <a:avLst/>
          </a:prstGeom>
          <a:noFill/>
          <a:ln>
            <a:noFill/>
          </a:ln>
        </p:spPr>
      </p:pic>
      <p:sp>
        <p:nvSpPr>
          <p:cNvPr id="5" name="TextBox 4"/>
          <p:cNvSpPr txBox="1"/>
          <p:nvPr/>
        </p:nvSpPr>
        <p:spPr>
          <a:xfrm>
            <a:off x="7106070" y="4200016"/>
            <a:ext cx="1905370" cy="369332"/>
          </a:xfrm>
          <a:prstGeom prst="rect">
            <a:avLst/>
          </a:prstGeom>
          <a:noFill/>
        </p:spPr>
        <p:txBody>
          <a:bodyPr wrap="square" rtlCol="0">
            <a:spAutoFit/>
          </a:bodyPr>
          <a:lstStyle/>
          <a:p>
            <a:pPr algn="ctr"/>
            <a:r>
              <a:rPr lang="en-US" dirty="0" smtClean="0"/>
              <a:t>Alexander Pruss</a:t>
            </a:r>
            <a:endParaRPr lang="en-US" dirty="0"/>
          </a:p>
        </p:txBody>
      </p:sp>
    </p:spTree>
    <p:extLst>
      <p:ext uri="{BB962C8B-B14F-4D97-AF65-F5344CB8AC3E}">
        <p14:creationId xmlns:p14="http://schemas.microsoft.com/office/powerpoint/2010/main" val="936300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TRUMP CARDS (?)</a:t>
            </a:r>
            <a:endParaRPr lang="en-US" dirty="0"/>
          </a:p>
        </p:txBody>
      </p:sp>
      <p:sp>
        <p:nvSpPr>
          <p:cNvPr id="3" name="Content Placeholder 2"/>
          <p:cNvSpPr>
            <a:spLocks noGrp="1"/>
          </p:cNvSpPr>
          <p:nvPr>
            <p:ph idx="1"/>
          </p:nvPr>
        </p:nvSpPr>
        <p:spPr>
          <a:xfrm>
            <a:off x="457200" y="1600200"/>
            <a:ext cx="6574611" cy="4876800"/>
          </a:xfrm>
        </p:spPr>
        <p:txBody>
          <a:bodyPr>
            <a:normAutofit fontScale="92500" lnSpcReduction="10000"/>
          </a:bodyPr>
          <a:lstStyle/>
          <a:p>
            <a:r>
              <a:rPr lang="en-US" dirty="0" smtClean="0"/>
              <a:t>Aquinas maintained that the “</a:t>
            </a:r>
            <a:r>
              <a:rPr lang="en-US" b="1" dirty="0" smtClean="0"/>
              <a:t>rational soul</a:t>
            </a:r>
            <a:r>
              <a:rPr lang="en-US" dirty="0" smtClean="0"/>
              <a:t>”—that which distinguishes human persons from non-human animals—doesn’t appear until after forty days into pregnancy for males and after ninety days into pregnancy for females.</a:t>
            </a:r>
          </a:p>
          <a:p>
            <a:r>
              <a:rPr lang="en-US" dirty="0" smtClean="0"/>
              <a:t>“[I]n </a:t>
            </a:r>
            <a:r>
              <a:rPr lang="en-US" i="1" dirty="0"/>
              <a:t>The Anatomy of Melancholy, </a:t>
            </a:r>
            <a:r>
              <a:rPr lang="en-US" dirty="0"/>
              <a:t>published in 1621, several centuries after Aquinas’s death, Robert Burton states the prevailing view that </a:t>
            </a:r>
            <a:r>
              <a:rPr lang="en-US" dirty="0" smtClean="0"/>
              <a:t>‘the </a:t>
            </a:r>
            <a:r>
              <a:rPr lang="en-US" dirty="0"/>
              <a:t>soul . . . is infused into the child or embryo in his mother’s womb, six months after </a:t>
            </a:r>
            <a:r>
              <a:rPr lang="en-US" dirty="0" smtClean="0"/>
              <a:t>conception’” (16). </a:t>
            </a:r>
          </a:p>
          <a:p>
            <a:r>
              <a:rPr lang="en-US" dirty="0" smtClean="0"/>
              <a:t>“Views of </a:t>
            </a:r>
            <a:r>
              <a:rPr lang="en-US" dirty="0"/>
              <a:t>this sort appear to have guided the comparatively permissive stance on early </a:t>
            </a:r>
            <a:r>
              <a:rPr lang="en-US" dirty="0" smtClean="0"/>
              <a:t>abortion </a:t>
            </a:r>
            <a:r>
              <a:rPr lang="en-US" dirty="0"/>
              <a:t>that prevailed in many places until about the middle of the nineteenth </a:t>
            </a:r>
            <a:r>
              <a:rPr lang="en-US" dirty="0" smtClean="0"/>
              <a:t>century” (16</a:t>
            </a:r>
            <a:r>
              <a:rPr lang="mr-IN" dirty="0" smtClean="0"/>
              <a:t>–</a:t>
            </a:r>
            <a:r>
              <a:rPr lang="en-US" dirty="0" smtClean="0"/>
              <a:t>17).</a:t>
            </a:r>
            <a:endParaRPr lang="en-US" dirty="0"/>
          </a:p>
          <a:p>
            <a:pPr marL="0" indent="0">
              <a:buNone/>
            </a:pPr>
            <a:endParaRPr lang="en-US" dirty="0"/>
          </a:p>
          <a:p>
            <a:endParaRPr lang="en-US" dirty="0" smtClean="0"/>
          </a:p>
        </p:txBody>
      </p:sp>
      <p:pic>
        <p:nvPicPr>
          <p:cNvPr id="7" name="Picture 6" descr="mcmahan.jpg"/>
          <p:cNvPicPr>
            <a:picLocks noChangeAspect="1"/>
          </p:cNvPicPr>
          <p:nvPr/>
        </p:nvPicPr>
        <p:blipFill rotWithShape="1">
          <a:blip r:embed="rId3">
            <a:extLst>
              <a:ext uri="{28A0092B-C50C-407E-A947-70E740481C1C}">
                <a14:useLocalDpi xmlns:a14="http://schemas.microsoft.com/office/drawing/2010/main" val="0"/>
              </a:ext>
            </a:extLst>
          </a:blip>
          <a:srcRect r="6597"/>
          <a:stretch/>
        </p:blipFill>
        <p:spPr>
          <a:xfrm>
            <a:off x="7121720" y="1600200"/>
            <a:ext cx="1829881" cy="2264546"/>
          </a:xfrm>
          <a:prstGeom prst="rect">
            <a:avLst/>
          </a:prstGeom>
        </p:spPr>
      </p:pic>
      <p:sp>
        <p:nvSpPr>
          <p:cNvPr id="8" name="TextBox 7"/>
          <p:cNvSpPr txBox="1"/>
          <p:nvPr/>
        </p:nvSpPr>
        <p:spPr>
          <a:xfrm>
            <a:off x="7162112" y="3864746"/>
            <a:ext cx="1789489" cy="369332"/>
          </a:xfrm>
          <a:prstGeom prst="rect">
            <a:avLst/>
          </a:prstGeom>
          <a:noFill/>
        </p:spPr>
        <p:txBody>
          <a:bodyPr wrap="square" rtlCol="0">
            <a:spAutoFit/>
          </a:bodyPr>
          <a:lstStyle/>
          <a:p>
            <a:pPr algn="ctr"/>
            <a:r>
              <a:rPr lang="en-US" dirty="0" smtClean="0"/>
              <a:t>Jeff McMahan</a:t>
            </a:r>
            <a:endParaRPr lang="en-US" dirty="0"/>
          </a:p>
        </p:txBody>
      </p:sp>
    </p:spTree>
    <p:extLst>
      <p:ext uri="{BB962C8B-B14F-4D97-AF65-F5344CB8AC3E}">
        <p14:creationId xmlns:p14="http://schemas.microsoft.com/office/powerpoint/2010/main" val="2083124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TRUMP CARDS (?)</a:t>
            </a:r>
            <a:endParaRPr lang="en-US" dirty="0"/>
          </a:p>
        </p:txBody>
      </p:sp>
      <p:sp>
        <p:nvSpPr>
          <p:cNvPr id="3" name="Content Placeholder 2"/>
          <p:cNvSpPr>
            <a:spLocks noGrp="1"/>
          </p:cNvSpPr>
          <p:nvPr>
            <p:ph idx="1"/>
          </p:nvPr>
        </p:nvSpPr>
        <p:spPr>
          <a:xfrm>
            <a:off x="457200" y="1600200"/>
            <a:ext cx="6574611" cy="4876800"/>
          </a:xfrm>
        </p:spPr>
        <p:txBody>
          <a:bodyPr>
            <a:normAutofit/>
          </a:bodyPr>
          <a:lstStyle/>
          <a:p>
            <a:r>
              <a:rPr lang="en-US" dirty="0" smtClean="0"/>
              <a:t>Either the soul is essentially a </a:t>
            </a:r>
            <a:r>
              <a:rPr lang="en-US" b="1" dirty="0" smtClean="0"/>
              <a:t>conscious thing</a:t>
            </a:r>
            <a:r>
              <a:rPr lang="en-US" dirty="0" smtClean="0"/>
              <a:t>, or it is essentially a thing with the </a:t>
            </a:r>
            <a:r>
              <a:rPr lang="en-US" b="1" dirty="0" smtClean="0"/>
              <a:t>capacity </a:t>
            </a:r>
            <a:r>
              <a:rPr lang="en-US" dirty="0" smtClean="0"/>
              <a:t>for consciousness.</a:t>
            </a:r>
          </a:p>
          <a:p>
            <a:r>
              <a:rPr lang="en-US" dirty="0" smtClean="0"/>
              <a:t>Either way, the most plausible view is that we </a:t>
            </a:r>
            <a:r>
              <a:rPr lang="en-US" b="1" dirty="0" smtClean="0"/>
              <a:t>don’t </a:t>
            </a:r>
            <a:r>
              <a:rPr lang="en-US" dirty="0" smtClean="0"/>
              <a:t>begin to exist at conception.</a:t>
            </a:r>
          </a:p>
        </p:txBody>
      </p:sp>
      <p:pic>
        <p:nvPicPr>
          <p:cNvPr id="7" name="Picture 6" descr="mcmahan.jpg"/>
          <p:cNvPicPr>
            <a:picLocks noChangeAspect="1"/>
          </p:cNvPicPr>
          <p:nvPr/>
        </p:nvPicPr>
        <p:blipFill rotWithShape="1">
          <a:blip r:embed="rId3">
            <a:extLst>
              <a:ext uri="{28A0092B-C50C-407E-A947-70E740481C1C}">
                <a14:useLocalDpi xmlns:a14="http://schemas.microsoft.com/office/drawing/2010/main" val="0"/>
              </a:ext>
            </a:extLst>
          </a:blip>
          <a:srcRect r="6597"/>
          <a:stretch/>
        </p:blipFill>
        <p:spPr>
          <a:xfrm>
            <a:off x="7121720" y="1600200"/>
            <a:ext cx="1829881" cy="2264546"/>
          </a:xfrm>
          <a:prstGeom prst="rect">
            <a:avLst/>
          </a:prstGeom>
        </p:spPr>
      </p:pic>
      <p:sp>
        <p:nvSpPr>
          <p:cNvPr id="8" name="TextBox 7"/>
          <p:cNvSpPr txBox="1"/>
          <p:nvPr/>
        </p:nvSpPr>
        <p:spPr>
          <a:xfrm>
            <a:off x="7162112" y="3864746"/>
            <a:ext cx="1789489" cy="369332"/>
          </a:xfrm>
          <a:prstGeom prst="rect">
            <a:avLst/>
          </a:prstGeom>
          <a:noFill/>
        </p:spPr>
        <p:txBody>
          <a:bodyPr wrap="square" rtlCol="0">
            <a:spAutoFit/>
          </a:bodyPr>
          <a:lstStyle/>
          <a:p>
            <a:pPr algn="ctr"/>
            <a:r>
              <a:rPr lang="en-US" dirty="0" smtClean="0"/>
              <a:t>Jeff McMahan</a:t>
            </a:r>
            <a:endParaRPr lang="en-US" dirty="0"/>
          </a:p>
        </p:txBody>
      </p:sp>
    </p:spTree>
    <p:extLst>
      <p:ext uri="{BB962C8B-B14F-4D97-AF65-F5344CB8AC3E}">
        <p14:creationId xmlns:p14="http://schemas.microsoft.com/office/powerpoint/2010/main" val="3328740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TRUMP CARDS (?)</a:t>
            </a:r>
            <a:endParaRPr lang="en-US" dirty="0"/>
          </a:p>
        </p:txBody>
      </p:sp>
      <p:sp>
        <p:nvSpPr>
          <p:cNvPr id="3" name="Content Placeholder 2"/>
          <p:cNvSpPr>
            <a:spLocks noGrp="1"/>
          </p:cNvSpPr>
          <p:nvPr>
            <p:ph idx="1"/>
          </p:nvPr>
        </p:nvSpPr>
        <p:spPr>
          <a:xfrm>
            <a:off x="457200" y="1600200"/>
            <a:ext cx="6574611" cy="4876800"/>
          </a:xfrm>
        </p:spPr>
        <p:txBody>
          <a:bodyPr>
            <a:normAutofit/>
          </a:bodyPr>
          <a:lstStyle/>
          <a:p>
            <a:r>
              <a:rPr lang="en-US" b="1" dirty="0" smtClean="0"/>
              <a:t>Any </a:t>
            </a:r>
            <a:r>
              <a:rPr lang="en-US" dirty="0" smtClean="0"/>
              <a:t>view according to which we begin to exist at conception has a surprising consequence.</a:t>
            </a:r>
          </a:p>
          <a:p>
            <a:r>
              <a:rPr lang="en-US" dirty="0" smtClean="0"/>
              <a:t>“There are some who hold that abortion is wrong on the basis of two claims: first, that we begin to exist at conception and, second, that it is a terrible loss when one of us dies, even in utero. </a:t>
            </a:r>
            <a:r>
              <a:rPr lang="en-US" b="1" dirty="0" smtClean="0"/>
              <a:t>Those who hold this view seem to be committed to the conclusion that monozygotic twinning is bad, as it involves the ceasing to exist of one of us</a:t>
            </a:r>
            <a:r>
              <a:rPr lang="en-US" dirty="0" smtClean="0"/>
              <a:t>” (26).</a:t>
            </a:r>
          </a:p>
          <a:p>
            <a:endParaRPr lang="en-US" dirty="0" smtClean="0"/>
          </a:p>
          <a:p>
            <a:endParaRPr lang="en-US" dirty="0" smtClean="0"/>
          </a:p>
        </p:txBody>
      </p:sp>
      <p:pic>
        <p:nvPicPr>
          <p:cNvPr id="7" name="Picture 6" descr="mcmahan.jpg"/>
          <p:cNvPicPr>
            <a:picLocks noChangeAspect="1"/>
          </p:cNvPicPr>
          <p:nvPr/>
        </p:nvPicPr>
        <p:blipFill rotWithShape="1">
          <a:blip r:embed="rId3">
            <a:extLst>
              <a:ext uri="{28A0092B-C50C-407E-A947-70E740481C1C}">
                <a14:useLocalDpi xmlns:a14="http://schemas.microsoft.com/office/drawing/2010/main" val="0"/>
              </a:ext>
            </a:extLst>
          </a:blip>
          <a:srcRect r="6597"/>
          <a:stretch/>
        </p:blipFill>
        <p:spPr>
          <a:xfrm>
            <a:off x="7121720" y="1600200"/>
            <a:ext cx="1829881" cy="2264546"/>
          </a:xfrm>
          <a:prstGeom prst="rect">
            <a:avLst/>
          </a:prstGeom>
        </p:spPr>
      </p:pic>
      <p:sp>
        <p:nvSpPr>
          <p:cNvPr id="8" name="TextBox 7"/>
          <p:cNvSpPr txBox="1"/>
          <p:nvPr/>
        </p:nvSpPr>
        <p:spPr>
          <a:xfrm>
            <a:off x="7162112" y="3864746"/>
            <a:ext cx="1789489" cy="369332"/>
          </a:xfrm>
          <a:prstGeom prst="rect">
            <a:avLst/>
          </a:prstGeom>
          <a:noFill/>
        </p:spPr>
        <p:txBody>
          <a:bodyPr wrap="square" rtlCol="0">
            <a:spAutoFit/>
          </a:bodyPr>
          <a:lstStyle/>
          <a:p>
            <a:pPr algn="ctr"/>
            <a:r>
              <a:rPr lang="en-US" dirty="0" smtClean="0"/>
              <a:t>Jeff McMahan</a:t>
            </a:r>
            <a:endParaRPr lang="en-US" dirty="0"/>
          </a:p>
        </p:txBody>
      </p:sp>
    </p:spTree>
    <p:extLst>
      <p:ext uri="{BB962C8B-B14F-4D97-AF65-F5344CB8AC3E}">
        <p14:creationId xmlns:p14="http://schemas.microsoft.com/office/powerpoint/2010/main" val="365156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TRUMP CARDS (?)</a:t>
            </a:r>
            <a:endParaRPr lang="en-US" dirty="0"/>
          </a:p>
        </p:txBody>
      </p:sp>
      <p:sp>
        <p:nvSpPr>
          <p:cNvPr id="3" name="Content Placeholder 2"/>
          <p:cNvSpPr>
            <a:spLocks noGrp="1"/>
          </p:cNvSpPr>
          <p:nvPr>
            <p:ph idx="1"/>
          </p:nvPr>
        </p:nvSpPr>
        <p:spPr>
          <a:xfrm>
            <a:off x="457200" y="1600200"/>
            <a:ext cx="6574611" cy="4876800"/>
          </a:xfrm>
        </p:spPr>
        <p:txBody>
          <a:bodyPr>
            <a:normAutofit fontScale="92500" lnSpcReduction="20000"/>
          </a:bodyPr>
          <a:lstStyle/>
          <a:p>
            <a:r>
              <a:rPr lang="en-US" dirty="0" smtClean="0"/>
              <a:t>“When I noted this problem in an earlier paper, I assumed that it would strike anyone as </a:t>
            </a:r>
            <a:r>
              <a:rPr lang="en-US" b="1" dirty="0" smtClean="0"/>
              <a:t>absurd</a:t>
            </a:r>
            <a:r>
              <a:rPr lang="en-US" dirty="0" smtClean="0"/>
              <a:t> to suppose that monozygotic twinning is bad or regrettable on the ground it involves a serious and uncompensated loss” (26).</a:t>
            </a:r>
          </a:p>
          <a:p>
            <a:r>
              <a:rPr lang="en-US" dirty="0" smtClean="0"/>
              <a:t> “Subsequently, however, David </a:t>
            </a:r>
            <a:r>
              <a:rPr lang="en-US" dirty="0" err="1" smtClean="0"/>
              <a:t>Oderberg</a:t>
            </a:r>
            <a:r>
              <a:rPr lang="en-US" dirty="0" smtClean="0"/>
              <a:t> has explicitly embraced this consequence of the pair of assumptions that lead to it. He notes that, while we do not in fact respond to instances of monozygotic twinning with a sense of loss, ‘our practice could change in conformity with our deeper appreciation of what </a:t>
            </a:r>
            <a:r>
              <a:rPr lang="en-US" i="1" dirty="0" smtClean="0"/>
              <a:t>happens </a:t>
            </a:r>
            <a:r>
              <a:rPr lang="en-US" dirty="0" smtClean="0"/>
              <a:t>when twinning occurs. . . . [It] is arguably proper for us to mourn the lost embryo in an appropriate way (which would be suitably restrained given the bareness of its relationship to anyone)” (26).</a:t>
            </a:r>
          </a:p>
          <a:p>
            <a:endParaRPr lang="en-US" dirty="0" smtClean="0"/>
          </a:p>
        </p:txBody>
      </p:sp>
      <p:pic>
        <p:nvPicPr>
          <p:cNvPr id="7" name="Picture 6" descr="mcmahan.jpg"/>
          <p:cNvPicPr>
            <a:picLocks noChangeAspect="1"/>
          </p:cNvPicPr>
          <p:nvPr/>
        </p:nvPicPr>
        <p:blipFill rotWithShape="1">
          <a:blip r:embed="rId3">
            <a:extLst>
              <a:ext uri="{28A0092B-C50C-407E-A947-70E740481C1C}">
                <a14:useLocalDpi xmlns:a14="http://schemas.microsoft.com/office/drawing/2010/main" val="0"/>
              </a:ext>
            </a:extLst>
          </a:blip>
          <a:srcRect r="6597"/>
          <a:stretch/>
        </p:blipFill>
        <p:spPr>
          <a:xfrm>
            <a:off x="7121720" y="1600200"/>
            <a:ext cx="1829881" cy="2264546"/>
          </a:xfrm>
          <a:prstGeom prst="rect">
            <a:avLst/>
          </a:prstGeom>
        </p:spPr>
      </p:pic>
      <p:sp>
        <p:nvSpPr>
          <p:cNvPr id="8" name="TextBox 7"/>
          <p:cNvSpPr txBox="1"/>
          <p:nvPr/>
        </p:nvSpPr>
        <p:spPr>
          <a:xfrm>
            <a:off x="7162112" y="3864746"/>
            <a:ext cx="1789489" cy="369332"/>
          </a:xfrm>
          <a:prstGeom prst="rect">
            <a:avLst/>
          </a:prstGeom>
          <a:noFill/>
        </p:spPr>
        <p:txBody>
          <a:bodyPr wrap="square" rtlCol="0">
            <a:spAutoFit/>
          </a:bodyPr>
          <a:lstStyle/>
          <a:p>
            <a:pPr algn="ctr"/>
            <a:r>
              <a:rPr lang="en-US" dirty="0" smtClean="0"/>
              <a:t>Jeff McMahan</a:t>
            </a:r>
            <a:endParaRPr lang="en-US" dirty="0"/>
          </a:p>
        </p:txBody>
      </p:sp>
    </p:spTree>
    <p:extLst>
      <p:ext uri="{BB962C8B-B14F-4D97-AF65-F5344CB8AC3E}">
        <p14:creationId xmlns:p14="http://schemas.microsoft.com/office/powerpoint/2010/main" val="1931804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PRUSS’S TRUMP CARDS (?)</a:t>
            </a:r>
          </a:p>
        </p:txBody>
      </p:sp>
      <p:pic>
        <p:nvPicPr>
          <p:cNvPr id="4" name="Picture 3" descr="God-1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56" y="3379408"/>
            <a:ext cx="4102608" cy="3261360"/>
          </a:xfrm>
          <a:prstGeom prst="rect">
            <a:avLst/>
          </a:prstGeom>
        </p:spPr>
      </p:pic>
      <p:sp>
        <p:nvSpPr>
          <p:cNvPr id="5" name="Cloud Callout 4"/>
          <p:cNvSpPr/>
          <p:nvPr/>
        </p:nvSpPr>
        <p:spPr>
          <a:xfrm>
            <a:off x="2652576" y="1524000"/>
            <a:ext cx="6491424" cy="3624914"/>
          </a:xfrm>
          <a:prstGeom prst="cloudCallout">
            <a:avLst>
              <a:gd name="adj1" fmla="val -53714"/>
              <a:gd name="adj2" fmla="val 385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 know whether animalism is true or false. If it is false, I’ll pay your tuition and see to it that you land an amazing job. If it is true, I’ll kill a human being. What do you choose?</a:t>
            </a:r>
            <a:endParaRPr lang="en-US" sz="2400" dirty="0"/>
          </a:p>
        </p:txBody>
      </p:sp>
    </p:spTree>
    <p:extLst>
      <p:ext uri="{BB962C8B-B14F-4D97-AF65-F5344CB8AC3E}">
        <p14:creationId xmlns:p14="http://schemas.microsoft.com/office/powerpoint/2010/main" val="24761708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PRUSS’S TRUMP CARDS (?)</a:t>
            </a:r>
          </a:p>
        </p:txBody>
      </p:sp>
      <p:pic>
        <p:nvPicPr>
          <p:cNvPr id="4" name="Picture 3" descr="God-1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56" y="3379408"/>
            <a:ext cx="4102608" cy="3261360"/>
          </a:xfrm>
          <a:prstGeom prst="rect">
            <a:avLst/>
          </a:prstGeom>
        </p:spPr>
      </p:pic>
      <p:sp>
        <p:nvSpPr>
          <p:cNvPr id="5" name="Cloud Callout 4"/>
          <p:cNvSpPr/>
          <p:nvPr/>
        </p:nvSpPr>
        <p:spPr>
          <a:xfrm>
            <a:off x="2652576" y="1524000"/>
            <a:ext cx="6491424" cy="3624914"/>
          </a:xfrm>
          <a:prstGeom prst="cloudCallout">
            <a:avLst>
              <a:gd name="adj1" fmla="val -53714"/>
              <a:gd name="adj2" fmla="val 385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 know whether substance dualism is true or false. If it is false,</a:t>
            </a:r>
            <a:r>
              <a:rPr lang="en-US" sz="2400" dirty="0"/>
              <a:t> </a:t>
            </a:r>
            <a:r>
              <a:rPr lang="en-US" sz="2400" dirty="0" smtClean="0"/>
              <a:t>you get to go on eating whatever you want until the day you die. If it is true, I’ll kill billions of immaterial souls.</a:t>
            </a:r>
            <a:endParaRPr lang="en-US" sz="2400" dirty="0"/>
          </a:p>
        </p:txBody>
      </p:sp>
    </p:spTree>
    <p:extLst>
      <p:ext uri="{BB962C8B-B14F-4D97-AF65-F5344CB8AC3E}">
        <p14:creationId xmlns:p14="http://schemas.microsoft.com/office/powerpoint/2010/main" val="87322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MASTER ARGUMENT</a:t>
            </a:r>
            <a:endParaRPr lang="en-US" dirty="0"/>
          </a:p>
        </p:txBody>
      </p:sp>
      <p:sp>
        <p:nvSpPr>
          <p:cNvPr id="3" name="Content Placeholder 2"/>
          <p:cNvSpPr>
            <a:spLocks noGrp="1"/>
          </p:cNvSpPr>
          <p:nvPr>
            <p:ph idx="1"/>
          </p:nvPr>
        </p:nvSpPr>
        <p:spPr/>
        <p:txBody>
          <a:bodyPr>
            <a:normAutofit fontScale="92500"/>
          </a:bodyPr>
          <a:lstStyle/>
          <a:p>
            <a:pPr marL="457200" indent="-457200">
              <a:buFont typeface="+mj-lt"/>
              <a:buAutoNum type="arabicParenR"/>
            </a:pPr>
            <a:r>
              <a:rPr lang="en-US" b="1" u="sng" dirty="0" smtClean="0">
                <a:solidFill>
                  <a:srgbClr val="FF0000"/>
                </a:solidFill>
              </a:rPr>
              <a:t>If you were once a fetus, and it is wrong to kill you now, then it was wrong to kill you when you were a fetus.</a:t>
            </a:r>
          </a:p>
          <a:p>
            <a:pPr marL="457200" indent="-457200">
              <a:buFont typeface="+mj-lt"/>
              <a:buAutoNum type="arabicParenR"/>
            </a:pPr>
            <a:r>
              <a:rPr lang="en-US" dirty="0"/>
              <a:t>If it was wrong to kill you when you were a fetus, and there is no moral difference between the fetus you once were and any other ordinary human fetus, then abortion is wrong in the same circumstances in which it is wrong to kill an adult. </a:t>
            </a:r>
          </a:p>
          <a:p>
            <a:pPr marL="457200" indent="-457200">
              <a:buFont typeface="+mj-lt"/>
              <a:buAutoNum type="arabicParenR"/>
            </a:pPr>
            <a:r>
              <a:rPr lang="en-US" b="1" u="sng" dirty="0">
                <a:solidFill>
                  <a:srgbClr val="0000FF"/>
                </a:solidFill>
              </a:rPr>
              <a:t>You were once a fetus.</a:t>
            </a:r>
          </a:p>
          <a:p>
            <a:pPr marL="457200" indent="-457200">
              <a:buFont typeface="+mj-lt"/>
              <a:buAutoNum type="arabicParenR"/>
            </a:pPr>
            <a:r>
              <a:rPr lang="en-US" dirty="0"/>
              <a:t>It is wrong to kill you now. </a:t>
            </a:r>
            <a:endParaRPr lang="en-US" dirty="0" smtClean="0"/>
          </a:p>
          <a:p>
            <a:pPr marL="457200" indent="-457200">
              <a:buFont typeface="+mj-lt"/>
              <a:buAutoNum type="arabicParenR"/>
            </a:pPr>
            <a:r>
              <a:rPr lang="en-US" dirty="0" smtClean="0"/>
              <a:t>There </a:t>
            </a:r>
            <a:r>
              <a:rPr lang="en-US" dirty="0"/>
              <a:t>is no moral difference between the fetus you once were and any other ordinary human </a:t>
            </a:r>
            <a:r>
              <a:rPr lang="en-US" dirty="0" smtClean="0"/>
              <a:t>fetus.</a:t>
            </a:r>
          </a:p>
          <a:p>
            <a:pPr marL="457200" indent="-457200">
              <a:buFont typeface="+mj-lt"/>
              <a:buAutoNum type="arabicParenR"/>
            </a:pPr>
            <a:r>
              <a:rPr lang="en-US" b="1" dirty="0" smtClean="0">
                <a:solidFill>
                  <a:srgbClr val="0000FF"/>
                </a:solidFill>
              </a:rPr>
              <a:t>So: </a:t>
            </a:r>
            <a:r>
              <a:rPr lang="en-US" dirty="0" smtClean="0"/>
              <a:t>abortion is wrong in the same circumstances in which it is wrong to kill an adult. </a:t>
            </a:r>
          </a:p>
          <a:p>
            <a:pPr marL="457200" indent="-457200">
              <a:buFont typeface="+mj-lt"/>
              <a:buAutoNum type="arabicParenR"/>
            </a:pPr>
            <a:endParaRPr lang="en-US" dirty="0" smtClean="0"/>
          </a:p>
          <a:p>
            <a:pPr marL="457200" indent="-457200">
              <a:buFont typeface="+mj-lt"/>
              <a:buAutoNum type="arabicParenR"/>
            </a:pPr>
            <a:endParaRPr lang="en-US" dirty="0"/>
          </a:p>
        </p:txBody>
      </p:sp>
    </p:spTree>
    <p:extLst>
      <p:ext uri="{BB962C8B-B14F-4D97-AF65-F5344CB8AC3E}">
        <p14:creationId xmlns:p14="http://schemas.microsoft.com/office/powerpoint/2010/main" val="48849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DEPRIVATION ACCOUNT</a:t>
            </a:r>
          </a:p>
        </p:txBody>
      </p:sp>
      <p:pic>
        <p:nvPicPr>
          <p:cNvPr id="4" name="Picture 3" descr="Anwa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32887" y="3482672"/>
            <a:ext cx="5478227" cy="3078738"/>
          </a:xfrm>
          <a:prstGeom prst="rect">
            <a:avLst/>
          </a:prstGeom>
        </p:spPr>
      </p:pic>
      <p:sp>
        <p:nvSpPr>
          <p:cNvPr id="16" name="TextBox 15"/>
          <p:cNvSpPr txBox="1"/>
          <p:nvPr/>
        </p:nvSpPr>
        <p:spPr>
          <a:xfrm>
            <a:off x="457200" y="1544475"/>
            <a:ext cx="4464287" cy="830997"/>
          </a:xfrm>
          <a:prstGeom prst="rect">
            <a:avLst/>
          </a:prstGeom>
          <a:noFill/>
        </p:spPr>
        <p:txBody>
          <a:bodyPr wrap="square" rtlCol="0">
            <a:spAutoFit/>
          </a:bodyPr>
          <a:lstStyle/>
          <a:p>
            <a:r>
              <a:rPr lang="en-US" sz="2400" dirty="0" smtClean="0"/>
              <a:t>Such an act of nonconsensual killing is wrong because</a:t>
            </a:r>
            <a:r>
              <a:rPr lang="mr-IN" sz="2400" dirty="0" smtClean="0"/>
              <a:t>…</a:t>
            </a:r>
            <a:endParaRPr lang="en-US" sz="2400" dirty="0"/>
          </a:p>
        </p:txBody>
      </p:sp>
      <p:sp>
        <p:nvSpPr>
          <p:cNvPr id="17" name="TextBox 16"/>
          <p:cNvSpPr txBox="1"/>
          <p:nvPr/>
        </p:nvSpPr>
        <p:spPr>
          <a:xfrm>
            <a:off x="4735498" y="1592570"/>
            <a:ext cx="4047066" cy="1754327"/>
          </a:xfrm>
          <a:prstGeom prst="rect">
            <a:avLst/>
          </a:prstGeom>
          <a:noFill/>
        </p:spPr>
        <p:txBody>
          <a:bodyPr wrap="square" rtlCol="0">
            <a:spAutoFit/>
          </a:bodyPr>
          <a:lstStyle/>
          <a:p>
            <a:pPr marL="342900" indent="-342900">
              <a:buFont typeface="+mj-lt"/>
              <a:buAutoNum type="alphaLcParenR"/>
            </a:pPr>
            <a:r>
              <a:rPr lang="en-US" b="1" dirty="0" smtClean="0">
                <a:solidFill>
                  <a:srgbClr val="0000FF"/>
                </a:solidFill>
              </a:rPr>
              <a:t>It interferes with the victim’s autonomy</a:t>
            </a:r>
          </a:p>
          <a:p>
            <a:pPr marL="342900" indent="-342900">
              <a:buFont typeface="+mj-lt"/>
              <a:buAutoNum type="alphaLcParenR"/>
            </a:pPr>
            <a:r>
              <a:rPr lang="en-US" b="1" dirty="0" smtClean="0">
                <a:solidFill>
                  <a:srgbClr val="0000FF"/>
                </a:solidFill>
              </a:rPr>
              <a:t>It disrespects the victim’s autonomy</a:t>
            </a:r>
            <a:endParaRPr lang="en-US" dirty="0" smtClean="0"/>
          </a:p>
          <a:p>
            <a:pPr marL="342900" indent="-342900">
              <a:buFont typeface="+mj-lt"/>
              <a:buAutoNum type="alphaLcParenR"/>
            </a:pPr>
            <a:r>
              <a:rPr lang="en-US" b="1" dirty="0" smtClean="0">
                <a:solidFill>
                  <a:srgbClr val="0000FF"/>
                </a:solidFill>
              </a:rPr>
              <a:t>It deprives the victim of a valuable future</a:t>
            </a:r>
            <a:endParaRPr lang="en-US" b="1" dirty="0">
              <a:solidFill>
                <a:srgbClr val="0000FF"/>
              </a:solidFill>
            </a:endParaRPr>
          </a:p>
        </p:txBody>
      </p:sp>
    </p:spTree>
    <p:extLst>
      <p:ext uri="{BB962C8B-B14F-4D97-AF65-F5344CB8AC3E}">
        <p14:creationId xmlns:p14="http://schemas.microsoft.com/office/powerpoint/2010/main" val="219221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DEPRIVATION ACCOUNT</a:t>
            </a:r>
          </a:p>
        </p:txBody>
      </p:sp>
      <p:pic>
        <p:nvPicPr>
          <p:cNvPr id="4" name="Picture 3" descr="Anwa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32887" y="3482672"/>
            <a:ext cx="5478227" cy="3078738"/>
          </a:xfrm>
          <a:prstGeom prst="rect">
            <a:avLst/>
          </a:prstGeom>
        </p:spPr>
      </p:pic>
      <p:sp>
        <p:nvSpPr>
          <p:cNvPr id="16" name="TextBox 15"/>
          <p:cNvSpPr txBox="1"/>
          <p:nvPr/>
        </p:nvSpPr>
        <p:spPr>
          <a:xfrm>
            <a:off x="457200" y="1544475"/>
            <a:ext cx="4464287" cy="830997"/>
          </a:xfrm>
          <a:prstGeom prst="rect">
            <a:avLst/>
          </a:prstGeom>
          <a:noFill/>
        </p:spPr>
        <p:txBody>
          <a:bodyPr wrap="square" rtlCol="0">
            <a:spAutoFit/>
          </a:bodyPr>
          <a:lstStyle/>
          <a:p>
            <a:r>
              <a:rPr lang="en-US" sz="2400" dirty="0" smtClean="0"/>
              <a:t>Such an act of nonconsensual killing is wrong because</a:t>
            </a:r>
            <a:r>
              <a:rPr lang="mr-IN" sz="2400" dirty="0" smtClean="0"/>
              <a:t>…</a:t>
            </a:r>
            <a:endParaRPr lang="en-US" sz="2400" dirty="0"/>
          </a:p>
        </p:txBody>
      </p:sp>
      <p:sp>
        <p:nvSpPr>
          <p:cNvPr id="17" name="TextBox 16"/>
          <p:cNvSpPr txBox="1"/>
          <p:nvPr/>
        </p:nvSpPr>
        <p:spPr>
          <a:xfrm>
            <a:off x="4735498" y="1592570"/>
            <a:ext cx="4047066" cy="1754327"/>
          </a:xfrm>
          <a:prstGeom prst="rect">
            <a:avLst/>
          </a:prstGeom>
          <a:noFill/>
        </p:spPr>
        <p:txBody>
          <a:bodyPr wrap="square" rtlCol="0">
            <a:spAutoFit/>
          </a:bodyPr>
          <a:lstStyle/>
          <a:p>
            <a:pPr marL="342900" indent="-342900">
              <a:buFont typeface="+mj-lt"/>
              <a:buAutoNum type="alphaLcParenR"/>
            </a:pPr>
            <a:r>
              <a:rPr lang="en-US" b="1" dirty="0" smtClean="0">
                <a:solidFill>
                  <a:schemeClr val="bg1"/>
                </a:solidFill>
              </a:rPr>
              <a:t>It interference with the victim’s autonomy</a:t>
            </a:r>
          </a:p>
          <a:p>
            <a:pPr marL="342900" indent="-342900">
              <a:buFont typeface="+mj-lt"/>
              <a:buAutoNum type="alphaLcParenR"/>
            </a:pPr>
            <a:r>
              <a:rPr lang="en-US" b="1" dirty="0" smtClean="0">
                <a:solidFill>
                  <a:schemeClr val="bg1"/>
                </a:solidFill>
              </a:rPr>
              <a:t>It disrespects the victim’s autonomy</a:t>
            </a:r>
            <a:endParaRPr lang="en-US" dirty="0" smtClean="0">
              <a:solidFill>
                <a:schemeClr val="bg1"/>
              </a:solidFill>
            </a:endParaRPr>
          </a:p>
          <a:p>
            <a:pPr marL="342900" indent="-342900">
              <a:buFont typeface="+mj-lt"/>
              <a:buAutoNum type="alphaLcParenR"/>
            </a:pPr>
            <a:r>
              <a:rPr lang="en-US" b="1" dirty="0" smtClean="0">
                <a:solidFill>
                  <a:srgbClr val="0000FF"/>
                </a:solidFill>
              </a:rPr>
              <a:t>It deprives the victim of a valuable future</a:t>
            </a:r>
            <a:endParaRPr lang="en-US" b="1" dirty="0">
              <a:solidFill>
                <a:srgbClr val="0000FF"/>
              </a:solidFill>
            </a:endParaRPr>
          </a:p>
        </p:txBody>
      </p:sp>
    </p:spTree>
    <p:extLst>
      <p:ext uri="{BB962C8B-B14F-4D97-AF65-F5344CB8AC3E}">
        <p14:creationId xmlns:p14="http://schemas.microsoft.com/office/powerpoint/2010/main" val="357873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MASTER ARGUMENT</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arenR"/>
            </a:pPr>
            <a:r>
              <a:rPr lang="en-US" dirty="0" smtClean="0"/>
              <a:t>If you were once a fetus, and it is wrong to kill you now, then it was wrong to kill you when you were a fetus.</a:t>
            </a:r>
          </a:p>
          <a:p>
            <a:pPr marL="457200" indent="-457200">
              <a:buFont typeface="+mj-lt"/>
              <a:buAutoNum type="arabicParenR"/>
            </a:pPr>
            <a:r>
              <a:rPr lang="en-US" dirty="0" smtClean="0"/>
              <a:t>If it was wrong to kill you when you were a fetus, and there is no moral difference between the fetus you once were and any other ordinary human fetus, then abortion </a:t>
            </a:r>
            <a:r>
              <a:rPr lang="en-US" dirty="0"/>
              <a:t>is wrong in the same circumstances in which it is wrong to kill an adult. </a:t>
            </a:r>
            <a:endParaRPr lang="en-US" dirty="0" smtClean="0"/>
          </a:p>
          <a:p>
            <a:pPr marL="457200" indent="-457200">
              <a:buFont typeface="+mj-lt"/>
              <a:buAutoNum type="arabicParenR"/>
            </a:pPr>
            <a:r>
              <a:rPr lang="en-US" u="sng" dirty="0"/>
              <a:t>You were once a fetus.</a:t>
            </a:r>
          </a:p>
          <a:p>
            <a:pPr marL="457200" indent="-457200">
              <a:buFont typeface="+mj-lt"/>
              <a:buAutoNum type="arabicParenR"/>
            </a:pPr>
            <a:r>
              <a:rPr lang="en-US" dirty="0"/>
              <a:t>It is wrong to kill you now. </a:t>
            </a:r>
            <a:endParaRPr lang="en-US" dirty="0" smtClean="0"/>
          </a:p>
          <a:p>
            <a:pPr marL="457200" indent="-457200">
              <a:buFont typeface="+mj-lt"/>
              <a:buAutoNum type="arabicParenR"/>
            </a:pPr>
            <a:r>
              <a:rPr lang="en-US" dirty="0" smtClean="0"/>
              <a:t>There </a:t>
            </a:r>
            <a:r>
              <a:rPr lang="en-US" dirty="0"/>
              <a:t>is no moral difference between the fetus you once were and any other ordinary human </a:t>
            </a:r>
            <a:r>
              <a:rPr lang="en-US" dirty="0" smtClean="0"/>
              <a:t>fetus.</a:t>
            </a:r>
          </a:p>
          <a:p>
            <a:pPr marL="457200" indent="-457200">
              <a:buFont typeface="+mj-lt"/>
              <a:buAutoNum type="arabicParenR"/>
            </a:pPr>
            <a:r>
              <a:rPr lang="en-US" b="1" dirty="0" smtClean="0">
                <a:solidFill>
                  <a:srgbClr val="0000FF"/>
                </a:solidFill>
              </a:rPr>
              <a:t>So: </a:t>
            </a:r>
            <a:r>
              <a:rPr lang="en-US" dirty="0" smtClean="0"/>
              <a:t>abortion is wrong in the same circumstances in which it is wrong to kill an adult. </a:t>
            </a:r>
          </a:p>
          <a:p>
            <a:pPr marL="457200" indent="-457200">
              <a:buFont typeface="+mj-lt"/>
              <a:buAutoNum type="arabicParenR"/>
            </a:pPr>
            <a:endParaRPr lang="en-US" dirty="0" smtClean="0"/>
          </a:p>
          <a:p>
            <a:pPr marL="457200" indent="-457200">
              <a:buFont typeface="+mj-lt"/>
              <a:buAutoNum type="arabicParenR"/>
            </a:pPr>
            <a:endParaRPr lang="en-US" dirty="0"/>
          </a:p>
        </p:txBody>
      </p:sp>
    </p:spTree>
    <p:extLst>
      <p:ext uri="{BB962C8B-B14F-4D97-AF65-F5344CB8AC3E}">
        <p14:creationId xmlns:p14="http://schemas.microsoft.com/office/powerpoint/2010/main" val="3117751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DEPRIVATION ACCOUNT</a:t>
            </a:r>
          </a:p>
        </p:txBody>
      </p:sp>
      <p:pic>
        <p:nvPicPr>
          <p:cNvPr id="4" name="Picture 3" descr="original_funny-you-ve-been-poisoned-mug.jpg"/>
          <p:cNvPicPr>
            <a:picLocks noChangeAspect="1"/>
          </p:cNvPicPr>
          <p:nvPr/>
        </p:nvPicPr>
        <p:blipFill rotWithShape="1">
          <a:blip r:embed="rId3" cstate="print">
            <a:extLst>
              <a:ext uri="{28A0092B-C50C-407E-A947-70E740481C1C}">
                <a14:useLocalDpi xmlns:a14="http://schemas.microsoft.com/office/drawing/2010/main" val="0"/>
              </a:ext>
            </a:extLst>
          </a:blip>
          <a:srcRect t="8687" b="5257"/>
          <a:stretch/>
        </p:blipFill>
        <p:spPr>
          <a:xfrm>
            <a:off x="4749810" y="2261080"/>
            <a:ext cx="3936990" cy="3387954"/>
          </a:xfrm>
          <a:prstGeom prst="rect">
            <a:avLst/>
          </a:prstGeom>
          <a:noFill/>
          <a:ln>
            <a:noFill/>
          </a:ln>
        </p:spPr>
      </p:pic>
      <p:pic>
        <p:nvPicPr>
          <p:cNvPr id="6" name="Picture 5" descr="meds.jpg"/>
          <p:cNvPicPr>
            <a:picLocks noChangeAspect="1"/>
          </p:cNvPicPr>
          <p:nvPr/>
        </p:nvPicPr>
        <p:blipFill rotWithShape="1">
          <a:blip r:embed="rId4" cstate="print">
            <a:extLst>
              <a:ext uri="{28A0092B-C50C-407E-A947-70E740481C1C}">
                <a14:useLocalDpi xmlns:a14="http://schemas.microsoft.com/office/drawing/2010/main" val="0"/>
              </a:ext>
            </a:extLst>
          </a:blip>
          <a:srcRect l="7716" r="14814"/>
          <a:stretch/>
        </p:blipFill>
        <p:spPr>
          <a:xfrm>
            <a:off x="457200" y="2261080"/>
            <a:ext cx="3936990" cy="3387954"/>
          </a:xfrm>
          <a:prstGeom prst="rect">
            <a:avLst/>
          </a:prstGeom>
        </p:spPr>
      </p:pic>
      <p:cxnSp>
        <p:nvCxnSpPr>
          <p:cNvPr id="10" name="Elbow Connector 9"/>
          <p:cNvCxnSpPr>
            <a:endCxn id="4" idx="2"/>
          </p:cNvCxnSpPr>
          <p:nvPr/>
        </p:nvCxnSpPr>
        <p:spPr>
          <a:xfrm>
            <a:off x="2414361" y="5472288"/>
            <a:ext cx="4303944" cy="176746"/>
          </a:xfrm>
          <a:prstGeom prst="bentConnector4">
            <a:avLst>
              <a:gd name="adj1" fmla="val -189"/>
              <a:gd name="adj2" fmla="val 229338"/>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14361" y="5946583"/>
            <a:ext cx="4303943" cy="461665"/>
          </a:xfrm>
          <a:prstGeom prst="rect">
            <a:avLst/>
          </a:prstGeom>
          <a:noFill/>
        </p:spPr>
        <p:txBody>
          <a:bodyPr wrap="square" rtlCol="0">
            <a:spAutoFit/>
          </a:bodyPr>
          <a:lstStyle/>
          <a:p>
            <a:pPr algn="ctr"/>
            <a:r>
              <a:rPr lang="en-US" sz="2400" b="1" cap="small" dirty="0" smtClean="0">
                <a:solidFill>
                  <a:srgbClr val="0000FF"/>
                </a:solidFill>
              </a:rPr>
              <a:t>the only cure</a:t>
            </a:r>
            <a:endParaRPr lang="en-US" sz="2400" b="1" cap="small" dirty="0">
              <a:solidFill>
                <a:srgbClr val="0000FF"/>
              </a:solidFill>
            </a:endParaRPr>
          </a:p>
        </p:txBody>
      </p:sp>
      <p:sp>
        <p:nvSpPr>
          <p:cNvPr id="13" name="TextBox 12"/>
          <p:cNvSpPr txBox="1"/>
          <p:nvPr/>
        </p:nvSpPr>
        <p:spPr>
          <a:xfrm>
            <a:off x="457200" y="1799415"/>
            <a:ext cx="3936990" cy="461665"/>
          </a:xfrm>
          <a:prstGeom prst="rect">
            <a:avLst/>
          </a:prstGeom>
          <a:noFill/>
        </p:spPr>
        <p:txBody>
          <a:bodyPr wrap="square" rtlCol="0">
            <a:spAutoFit/>
          </a:bodyPr>
          <a:lstStyle/>
          <a:p>
            <a:pPr algn="ctr"/>
            <a:r>
              <a:rPr lang="en-US" sz="2400" b="1" cap="small" dirty="0" smtClean="0">
                <a:solidFill>
                  <a:srgbClr val="0000FF"/>
                </a:solidFill>
              </a:rPr>
              <a:t>delayed-action drug</a:t>
            </a:r>
            <a:endParaRPr lang="en-US" sz="2400" b="1" cap="small" dirty="0">
              <a:solidFill>
                <a:srgbClr val="0000FF"/>
              </a:solidFill>
            </a:endParaRPr>
          </a:p>
        </p:txBody>
      </p:sp>
    </p:spTree>
    <p:extLst>
      <p:ext uri="{BB962C8B-B14F-4D97-AF65-F5344CB8AC3E}">
        <p14:creationId xmlns:p14="http://schemas.microsoft.com/office/powerpoint/2010/main" val="2164612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pic>
        <p:nvPicPr>
          <p:cNvPr id="4" name="Picture 3" descr="42864380_953707964827536_4943998920997994496_n.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61048" y="2754898"/>
            <a:ext cx="1818178" cy="2465641"/>
          </a:xfrm>
          <a:prstGeom prst="rect">
            <a:avLst/>
          </a:prstGeom>
        </p:spPr>
      </p:pic>
      <p:pic>
        <p:nvPicPr>
          <p:cNvPr id="5" name="Picture 4" descr="OrganTransplant.jpg"/>
          <p:cNvPicPr>
            <a:picLocks noChangeAspect="1"/>
          </p:cNvPicPr>
          <p:nvPr/>
        </p:nvPicPr>
        <p:blipFill rotWithShape="1">
          <a:blip r:embed="rId4">
            <a:extLst>
              <a:ext uri="{28A0092B-C50C-407E-A947-70E740481C1C}">
                <a14:useLocalDpi xmlns:a14="http://schemas.microsoft.com/office/drawing/2010/main" val="0"/>
              </a:ext>
            </a:extLst>
          </a:blip>
          <a:srcRect l="15336" t="2031" r="67351" b="59461"/>
          <a:stretch/>
        </p:blipFill>
        <p:spPr>
          <a:xfrm>
            <a:off x="7115542" y="2754898"/>
            <a:ext cx="1598341" cy="2465641"/>
          </a:xfrm>
          <a:prstGeom prst="rect">
            <a:avLst/>
          </a:prstGeom>
        </p:spPr>
      </p:pic>
      <p:pic>
        <p:nvPicPr>
          <p:cNvPr id="6" name="Picture 5" descr="42126813_541835396268894_4463829922426650624_n.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7200" y="2754898"/>
            <a:ext cx="1817999" cy="2465398"/>
          </a:xfrm>
          <a:prstGeom prst="rect">
            <a:avLst/>
          </a:prstGeom>
        </p:spPr>
      </p:pic>
      <p:pic>
        <p:nvPicPr>
          <p:cNvPr id="7" name="Picture 6" descr="OrganTransplant.jpg"/>
          <p:cNvPicPr>
            <a:picLocks noChangeAspect="1"/>
          </p:cNvPicPr>
          <p:nvPr/>
        </p:nvPicPr>
        <p:blipFill rotWithShape="1">
          <a:blip r:embed="rId4">
            <a:extLst>
              <a:ext uri="{28A0092B-C50C-407E-A947-70E740481C1C}">
                <a14:useLocalDpi xmlns:a14="http://schemas.microsoft.com/office/drawing/2010/main" val="0"/>
              </a:ext>
            </a:extLst>
          </a:blip>
          <a:srcRect l="15336" t="2031" r="67351" b="59461"/>
          <a:stretch/>
        </p:blipFill>
        <p:spPr>
          <a:xfrm>
            <a:off x="2275199" y="2754655"/>
            <a:ext cx="1598341" cy="2465641"/>
          </a:xfrm>
          <a:prstGeom prst="rect">
            <a:avLst/>
          </a:prstGeom>
        </p:spPr>
      </p:pic>
      <p:sp>
        <p:nvSpPr>
          <p:cNvPr id="8" name="TextBox 7"/>
          <p:cNvSpPr txBox="1"/>
          <p:nvPr/>
        </p:nvSpPr>
        <p:spPr>
          <a:xfrm>
            <a:off x="457199" y="2240427"/>
            <a:ext cx="3416341" cy="461665"/>
          </a:xfrm>
          <a:prstGeom prst="rect">
            <a:avLst/>
          </a:prstGeom>
          <a:noFill/>
        </p:spPr>
        <p:txBody>
          <a:bodyPr wrap="square" rtlCol="0">
            <a:spAutoFit/>
          </a:bodyPr>
          <a:lstStyle/>
          <a:p>
            <a:pPr algn="ctr"/>
            <a:r>
              <a:rPr lang="en-US" sz="2400" b="1" cap="small" dirty="0" smtClean="0">
                <a:solidFill>
                  <a:srgbClr val="0000FF"/>
                </a:solidFill>
              </a:rPr>
              <a:t>deprived </a:t>
            </a:r>
            <a:r>
              <a:rPr lang="en-US" sz="2400" b="1" cap="small" dirty="0">
                <a:solidFill>
                  <a:srgbClr val="0000FF"/>
                </a:solidFill>
              </a:rPr>
              <a:t>of 2 years</a:t>
            </a:r>
          </a:p>
        </p:txBody>
      </p:sp>
      <p:sp>
        <p:nvSpPr>
          <p:cNvPr id="9" name="TextBox 8"/>
          <p:cNvSpPr txBox="1"/>
          <p:nvPr/>
        </p:nvSpPr>
        <p:spPr>
          <a:xfrm>
            <a:off x="5080246" y="1524000"/>
            <a:ext cx="3697144" cy="1200328"/>
          </a:xfrm>
          <a:prstGeom prst="rect">
            <a:avLst/>
          </a:prstGeom>
          <a:noFill/>
        </p:spPr>
        <p:txBody>
          <a:bodyPr wrap="square" rtlCol="0">
            <a:spAutoFit/>
          </a:bodyPr>
          <a:lstStyle/>
          <a:p>
            <a:pPr algn="ctr"/>
            <a:r>
              <a:rPr lang="en-US" sz="2400" b="1" cap="small" dirty="0" smtClean="0">
                <a:solidFill>
                  <a:srgbClr val="0000FF"/>
                </a:solidFill>
              </a:rPr>
              <a:t>deprived </a:t>
            </a:r>
            <a:r>
              <a:rPr lang="en-US" sz="2400" b="1" cap="small" dirty="0">
                <a:solidFill>
                  <a:srgbClr val="0000FF"/>
                </a:solidFill>
              </a:rPr>
              <a:t>of </a:t>
            </a:r>
            <a:r>
              <a:rPr lang="en-US" sz="2400" b="1" cap="small" dirty="0" smtClean="0">
                <a:solidFill>
                  <a:srgbClr val="0000FF"/>
                </a:solidFill>
              </a:rPr>
              <a:t>those 2 years </a:t>
            </a:r>
            <a:r>
              <a:rPr lang="en-US" sz="2400" b="1" u="sng" cap="small" dirty="0" smtClean="0">
                <a:solidFill>
                  <a:srgbClr val="0000FF"/>
                </a:solidFill>
              </a:rPr>
              <a:t>plus</a:t>
            </a:r>
            <a:r>
              <a:rPr lang="en-US" sz="2400" b="1" cap="small" dirty="0" smtClean="0">
                <a:solidFill>
                  <a:srgbClr val="0000FF"/>
                </a:solidFill>
              </a:rPr>
              <a:t> n-number of years </a:t>
            </a:r>
            <a:endParaRPr lang="en-US" sz="2400" b="1" cap="small" dirty="0">
              <a:solidFill>
                <a:srgbClr val="0000FF"/>
              </a:solidFill>
            </a:endParaRPr>
          </a:p>
        </p:txBody>
      </p:sp>
      <p:cxnSp>
        <p:nvCxnSpPr>
          <p:cNvPr id="13" name="Elbow Connector 12"/>
          <p:cNvCxnSpPr>
            <a:stCxn id="4" idx="2"/>
            <a:endCxn id="6" idx="2"/>
          </p:cNvCxnSpPr>
          <p:nvPr/>
        </p:nvCxnSpPr>
        <p:spPr>
          <a:xfrm rot="5400000" flipH="1">
            <a:off x="3818047" y="2768450"/>
            <a:ext cx="243" cy="4903937"/>
          </a:xfrm>
          <a:prstGeom prst="bentConnector3">
            <a:avLst>
              <a:gd name="adj1" fmla="val -94074074"/>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66201" y="5495787"/>
            <a:ext cx="4903936" cy="369332"/>
          </a:xfrm>
          <a:prstGeom prst="rect">
            <a:avLst/>
          </a:prstGeom>
          <a:noFill/>
        </p:spPr>
        <p:txBody>
          <a:bodyPr wrap="square" rtlCol="0">
            <a:spAutoFit/>
          </a:bodyPr>
          <a:lstStyle/>
          <a:p>
            <a:pPr algn="ctr"/>
            <a:r>
              <a:rPr lang="en-US" b="1" cap="small" dirty="0" smtClean="0"/>
              <a:t>more wrong than</a:t>
            </a:r>
            <a:endParaRPr lang="en-US" b="1" cap="small" dirty="0"/>
          </a:p>
        </p:txBody>
      </p:sp>
    </p:spTree>
    <p:extLst>
      <p:ext uri="{BB962C8B-B14F-4D97-AF65-F5344CB8AC3E}">
        <p14:creationId xmlns:p14="http://schemas.microsoft.com/office/powerpoint/2010/main" val="3993452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pic>
        <p:nvPicPr>
          <p:cNvPr id="4" name="Picture 3" descr="1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11" y="1925040"/>
            <a:ext cx="8215578" cy="4321808"/>
          </a:xfrm>
          <a:prstGeom prst="rect">
            <a:avLst/>
          </a:prstGeom>
        </p:spPr>
      </p:pic>
      <p:pic>
        <p:nvPicPr>
          <p:cNvPr id="3" name="Picture 2" descr="baby-photograph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249" y="2981356"/>
            <a:ext cx="1586419" cy="1586419"/>
          </a:xfrm>
          <a:prstGeom prst="rect">
            <a:avLst/>
          </a:prstGeom>
        </p:spPr>
      </p:pic>
      <p:pic>
        <p:nvPicPr>
          <p:cNvPr id="11" name="Picture 10" descr="ct-frozen-embryo-adoption-2017121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75" y="4006321"/>
            <a:ext cx="2698880" cy="1799945"/>
          </a:xfrm>
          <a:prstGeom prst="rect">
            <a:avLst/>
          </a:prstGeom>
        </p:spPr>
      </p:pic>
    </p:spTree>
    <p:extLst>
      <p:ext uri="{BB962C8B-B14F-4D97-AF65-F5344CB8AC3E}">
        <p14:creationId xmlns:p14="http://schemas.microsoft.com/office/powerpoint/2010/main" val="9417964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pic>
        <p:nvPicPr>
          <p:cNvPr id="4" name="Picture 3" descr="Screen Shot 2018-10-02 at 10.33.39 PM.png"/>
          <p:cNvPicPr>
            <a:picLocks noChangeAspect="1"/>
          </p:cNvPicPr>
          <p:nvPr/>
        </p:nvPicPr>
        <p:blipFill rotWithShape="1">
          <a:blip r:embed="rId2">
            <a:extLst>
              <a:ext uri="{28A0092B-C50C-407E-A947-70E740481C1C}">
                <a14:useLocalDpi xmlns:a14="http://schemas.microsoft.com/office/drawing/2010/main" val="0"/>
              </a:ext>
            </a:extLst>
          </a:blip>
          <a:srcRect t="51561"/>
          <a:stretch/>
        </p:blipFill>
        <p:spPr>
          <a:xfrm>
            <a:off x="-314588" y="1808432"/>
            <a:ext cx="9599706" cy="3519195"/>
          </a:xfrm>
          <a:prstGeom prst="rect">
            <a:avLst/>
          </a:prstGeom>
        </p:spPr>
      </p:pic>
    </p:spTree>
    <p:extLst>
      <p:ext uri="{BB962C8B-B14F-4D97-AF65-F5344CB8AC3E}">
        <p14:creationId xmlns:p14="http://schemas.microsoft.com/office/powerpoint/2010/main" val="14552201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PRUSS’S MASTER ARGUMENT</a:t>
            </a:r>
            <a:endParaRPr lang="en-US" dirty="0"/>
          </a:p>
        </p:txBody>
      </p:sp>
      <p:sp>
        <p:nvSpPr>
          <p:cNvPr id="3" name="Content Placeholder 2"/>
          <p:cNvSpPr>
            <a:spLocks noGrp="1"/>
          </p:cNvSpPr>
          <p:nvPr>
            <p:ph idx="1"/>
          </p:nvPr>
        </p:nvSpPr>
        <p:spPr/>
        <p:txBody>
          <a:bodyPr>
            <a:normAutofit fontScale="92500"/>
          </a:bodyPr>
          <a:lstStyle/>
          <a:p>
            <a:pPr marL="457200" indent="-457200">
              <a:buFont typeface="+mj-lt"/>
              <a:buAutoNum type="arabicParenR"/>
            </a:pPr>
            <a:r>
              <a:rPr lang="en-US" b="1" u="sng" dirty="0" smtClean="0">
                <a:solidFill>
                  <a:srgbClr val="FF0000"/>
                </a:solidFill>
              </a:rPr>
              <a:t>If you were once a fetus, and it is wrong to kill you now, then it was wrong to kill you when you were a fetus.</a:t>
            </a:r>
          </a:p>
          <a:p>
            <a:pPr marL="457200" indent="-457200">
              <a:buFont typeface="+mj-lt"/>
              <a:buAutoNum type="arabicParenR"/>
            </a:pPr>
            <a:r>
              <a:rPr lang="en-US" dirty="0"/>
              <a:t>If it was wrong to kill you when you were a fetus, and there is no moral difference between the fetus you once were and any other ordinary human fetus, then abortion is wrong in the same circumstances in which it is wrong to kill an adult. </a:t>
            </a:r>
          </a:p>
          <a:p>
            <a:pPr marL="457200" indent="-457200">
              <a:buFont typeface="+mj-lt"/>
              <a:buAutoNum type="arabicParenR"/>
            </a:pPr>
            <a:r>
              <a:rPr lang="en-US" b="1" u="sng" dirty="0">
                <a:solidFill>
                  <a:srgbClr val="0000FF"/>
                </a:solidFill>
              </a:rPr>
              <a:t>You were once a fetus.</a:t>
            </a:r>
          </a:p>
          <a:p>
            <a:pPr marL="457200" indent="-457200">
              <a:buFont typeface="+mj-lt"/>
              <a:buAutoNum type="arabicParenR"/>
            </a:pPr>
            <a:r>
              <a:rPr lang="en-US" dirty="0"/>
              <a:t>It is wrong to kill you now. </a:t>
            </a:r>
            <a:endParaRPr lang="en-US" dirty="0" smtClean="0"/>
          </a:p>
          <a:p>
            <a:pPr marL="457200" indent="-457200">
              <a:buFont typeface="+mj-lt"/>
              <a:buAutoNum type="arabicParenR"/>
            </a:pPr>
            <a:r>
              <a:rPr lang="en-US" dirty="0" smtClean="0"/>
              <a:t>There </a:t>
            </a:r>
            <a:r>
              <a:rPr lang="en-US" dirty="0"/>
              <a:t>is no moral difference between the fetus you once were and any other ordinary human </a:t>
            </a:r>
            <a:r>
              <a:rPr lang="en-US" dirty="0" smtClean="0"/>
              <a:t>fetus.</a:t>
            </a:r>
          </a:p>
          <a:p>
            <a:pPr marL="457200" indent="-457200">
              <a:buFont typeface="+mj-lt"/>
              <a:buAutoNum type="arabicParenR"/>
            </a:pPr>
            <a:r>
              <a:rPr lang="en-US" b="1" dirty="0" smtClean="0">
                <a:solidFill>
                  <a:srgbClr val="0000FF"/>
                </a:solidFill>
              </a:rPr>
              <a:t>So: </a:t>
            </a:r>
            <a:r>
              <a:rPr lang="en-US" dirty="0" smtClean="0"/>
              <a:t>abortion is wrong in the same circumstances in which it is wrong to kill an adult. </a:t>
            </a:r>
          </a:p>
          <a:p>
            <a:pPr marL="457200" indent="-457200">
              <a:buFont typeface="+mj-lt"/>
              <a:buAutoNum type="arabicParenR"/>
            </a:pPr>
            <a:endParaRPr lang="en-US" dirty="0" smtClean="0"/>
          </a:p>
          <a:p>
            <a:pPr marL="457200" indent="-457200">
              <a:buFont typeface="+mj-lt"/>
              <a:buAutoNum type="arabicParenR"/>
            </a:pPr>
            <a:endParaRPr lang="en-US" dirty="0"/>
          </a:p>
        </p:txBody>
      </p:sp>
    </p:spTree>
    <p:extLst>
      <p:ext uri="{BB962C8B-B14F-4D97-AF65-F5344CB8AC3E}">
        <p14:creationId xmlns:p14="http://schemas.microsoft.com/office/powerpoint/2010/main" val="25255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PREMISE (3)</a:t>
            </a:r>
            <a:endParaRPr lang="en-US" dirty="0"/>
          </a:p>
        </p:txBody>
      </p:sp>
      <p:sp>
        <p:nvSpPr>
          <p:cNvPr id="3" name="Content Placeholder 2"/>
          <p:cNvSpPr>
            <a:spLocks noGrp="1"/>
          </p:cNvSpPr>
          <p:nvPr>
            <p:ph idx="1"/>
          </p:nvPr>
        </p:nvSpPr>
        <p:spPr>
          <a:xfrm>
            <a:off x="457200" y="1600200"/>
            <a:ext cx="6574611" cy="4876800"/>
          </a:xfrm>
        </p:spPr>
        <p:txBody>
          <a:bodyPr>
            <a:normAutofit lnSpcReduction="10000"/>
          </a:bodyPr>
          <a:lstStyle/>
          <a:p>
            <a:r>
              <a:rPr lang="en-US" dirty="0" smtClean="0"/>
              <a:t>“[W]e are </a:t>
            </a:r>
            <a:r>
              <a:rPr lang="en-US" b="1" dirty="0">
                <a:solidFill>
                  <a:srgbClr val="0000FF"/>
                </a:solidFill>
              </a:rPr>
              <a:t>embodied minds</a:t>
            </a:r>
            <a:r>
              <a:rPr lang="en-US" dirty="0"/>
              <a:t> that begin to exist when the </a:t>
            </a:r>
            <a:r>
              <a:rPr lang="en-US" dirty="0" err="1"/>
              <a:t>foetal</a:t>
            </a:r>
            <a:r>
              <a:rPr lang="en-US" dirty="0"/>
              <a:t> brain develops the capacity to support consciousness, which occurs sometime between 22 and 30 weeks after </a:t>
            </a:r>
            <a:r>
              <a:rPr lang="en-US" dirty="0" smtClean="0"/>
              <a:t>conception” (1).</a:t>
            </a:r>
          </a:p>
          <a:p>
            <a:r>
              <a:rPr lang="en-US" dirty="0" smtClean="0"/>
              <a:t>“If </a:t>
            </a:r>
            <a:r>
              <a:rPr lang="en-US" dirty="0"/>
              <a:t>this is right, abortions performed prior to 22 weeks (</a:t>
            </a:r>
            <a:r>
              <a:rPr lang="en-US" b="1" dirty="0"/>
              <a:t>which constitute the vast majority of abortions</a:t>
            </a:r>
            <a:r>
              <a:rPr lang="en-US" dirty="0"/>
              <a:t>) do not kill someone like you or me but instead prevent one of us from existing. What they kill is merely an unoccupied human organism that has neither interests nor </a:t>
            </a:r>
            <a:r>
              <a:rPr lang="en-US" dirty="0" smtClean="0"/>
              <a:t>rights” (2).</a:t>
            </a:r>
          </a:p>
          <a:p>
            <a:r>
              <a:rPr lang="en-US" dirty="0" smtClean="0"/>
              <a:t>“</a:t>
            </a:r>
            <a:r>
              <a:rPr lang="en-US" b="1" dirty="0" smtClean="0"/>
              <a:t>These </a:t>
            </a:r>
            <a:r>
              <a:rPr lang="en-US" b="1" dirty="0"/>
              <a:t>abortions are therefore morally comparable to </a:t>
            </a:r>
            <a:r>
              <a:rPr lang="en-US" b="1" dirty="0" smtClean="0"/>
              <a:t>contraception</a:t>
            </a:r>
            <a:r>
              <a:rPr lang="en-US" dirty="0" smtClean="0"/>
              <a:t>” (2).</a:t>
            </a:r>
            <a:endParaRPr lang="en-US" dirty="0"/>
          </a:p>
          <a:p>
            <a:endParaRPr lang="en-US" dirty="0" smtClean="0"/>
          </a:p>
        </p:txBody>
      </p:sp>
      <p:pic>
        <p:nvPicPr>
          <p:cNvPr id="7" name="Picture 6" descr="mcmahan.jpg"/>
          <p:cNvPicPr>
            <a:picLocks noChangeAspect="1"/>
          </p:cNvPicPr>
          <p:nvPr/>
        </p:nvPicPr>
        <p:blipFill rotWithShape="1">
          <a:blip r:embed="rId3">
            <a:extLst>
              <a:ext uri="{28A0092B-C50C-407E-A947-70E740481C1C}">
                <a14:useLocalDpi xmlns:a14="http://schemas.microsoft.com/office/drawing/2010/main" val="0"/>
              </a:ext>
            </a:extLst>
          </a:blip>
          <a:srcRect r="6597"/>
          <a:stretch/>
        </p:blipFill>
        <p:spPr>
          <a:xfrm>
            <a:off x="7121720" y="1600200"/>
            <a:ext cx="1829881" cy="2264546"/>
          </a:xfrm>
          <a:prstGeom prst="rect">
            <a:avLst/>
          </a:prstGeom>
        </p:spPr>
      </p:pic>
      <p:sp>
        <p:nvSpPr>
          <p:cNvPr id="8" name="TextBox 7"/>
          <p:cNvSpPr txBox="1"/>
          <p:nvPr/>
        </p:nvSpPr>
        <p:spPr>
          <a:xfrm>
            <a:off x="7162112" y="3864746"/>
            <a:ext cx="1789489" cy="369332"/>
          </a:xfrm>
          <a:prstGeom prst="rect">
            <a:avLst/>
          </a:prstGeom>
          <a:noFill/>
        </p:spPr>
        <p:txBody>
          <a:bodyPr wrap="square" rtlCol="0">
            <a:spAutoFit/>
          </a:bodyPr>
          <a:lstStyle/>
          <a:p>
            <a:pPr algn="ctr"/>
            <a:r>
              <a:rPr lang="en-US" dirty="0" smtClean="0"/>
              <a:t>Jeff McMahan</a:t>
            </a:r>
            <a:endParaRPr lang="en-US" dirty="0"/>
          </a:p>
        </p:txBody>
      </p:sp>
    </p:spTree>
    <p:extLst>
      <p:ext uri="{BB962C8B-B14F-4D97-AF65-F5344CB8AC3E}">
        <p14:creationId xmlns:p14="http://schemas.microsoft.com/office/powerpoint/2010/main" val="1824917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PREMISE (1)</a:t>
            </a:r>
            <a:endParaRPr lang="en-US" dirty="0"/>
          </a:p>
        </p:txBody>
      </p:sp>
      <p:sp>
        <p:nvSpPr>
          <p:cNvPr id="3" name="Content Placeholder 2"/>
          <p:cNvSpPr>
            <a:spLocks noGrp="1"/>
          </p:cNvSpPr>
          <p:nvPr>
            <p:ph idx="1"/>
          </p:nvPr>
        </p:nvSpPr>
        <p:spPr>
          <a:xfrm>
            <a:off x="457200" y="1600200"/>
            <a:ext cx="6034224" cy="4876800"/>
          </a:xfrm>
        </p:spPr>
        <p:txBody>
          <a:bodyPr>
            <a:normAutofit/>
          </a:bodyPr>
          <a:lstStyle/>
          <a:p>
            <a:r>
              <a:rPr lang="en-US" b="1" dirty="0" smtClean="0">
                <a:solidFill>
                  <a:srgbClr val="0000FF"/>
                </a:solidFill>
              </a:rPr>
              <a:t>Rough </a:t>
            </a:r>
            <a:r>
              <a:rPr lang="en-US" b="1" dirty="0">
                <a:solidFill>
                  <a:srgbClr val="0000FF"/>
                </a:solidFill>
              </a:rPr>
              <a:t>proposal</a:t>
            </a:r>
            <a:r>
              <a:rPr lang="en-US" b="1" dirty="0" smtClean="0">
                <a:solidFill>
                  <a:srgbClr val="0000FF"/>
                </a:solidFill>
              </a:rPr>
              <a:t>: </a:t>
            </a:r>
            <a:r>
              <a:rPr lang="en-US" dirty="0"/>
              <a:t>x</a:t>
            </a:r>
            <a:r>
              <a:rPr lang="en-US" dirty="0" smtClean="0"/>
              <a:t> has </a:t>
            </a:r>
            <a:r>
              <a:rPr lang="en-US" dirty="0"/>
              <a:t>a right to life if and only </a:t>
            </a:r>
            <a:r>
              <a:rPr lang="en-US" dirty="0" smtClean="0"/>
              <a:t>if: if x desires to continue living, </a:t>
            </a:r>
            <a:r>
              <a:rPr lang="en-US" dirty="0"/>
              <a:t>then others are under a </a:t>
            </a:r>
            <a:r>
              <a:rPr lang="en-US" dirty="0" smtClean="0"/>
              <a:t>pro tanto obligation </a:t>
            </a:r>
            <a:r>
              <a:rPr lang="en-US" dirty="0"/>
              <a:t>to refrain from actions that would deprive </a:t>
            </a:r>
            <a:r>
              <a:rPr lang="en-US" dirty="0" smtClean="0"/>
              <a:t>x </a:t>
            </a:r>
            <a:r>
              <a:rPr lang="en-US" dirty="0"/>
              <a:t>of </a:t>
            </a:r>
            <a:r>
              <a:rPr lang="en-US" dirty="0" smtClean="0"/>
              <a:t>continued life.</a:t>
            </a:r>
          </a:p>
          <a:p>
            <a:endParaRPr lang="en-US" dirty="0"/>
          </a:p>
          <a:p>
            <a:endParaRPr lang="en-US" b="1" dirty="0">
              <a:solidFill>
                <a:srgbClr val="0000FF"/>
              </a:solidFill>
            </a:endParaRPr>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l="40704" r="16662"/>
          <a:stretch/>
        </p:blipFill>
        <p:spPr>
          <a:xfrm>
            <a:off x="7117268" y="1524000"/>
            <a:ext cx="1862422" cy="2457266"/>
          </a:xfrm>
          <a:prstGeom prst="rect">
            <a:avLst/>
          </a:prstGeom>
        </p:spPr>
      </p:pic>
      <p:sp>
        <p:nvSpPr>
          <p:cNvPr id="6" name="TextBox 5"/>
          <p:cNvSpPr txBox="1"/>
          <p:nvPr/>
        </p:nvSpPr>
        <p:spPr>
          <a:xfrm>
            <a:off x="7117268" y="3981266"/>
            <a:ext cx="1862422" cy="369332"/>
          </a:xfrm>
          <a:prstGeom prst="rect">
            <a:avLst/>
          </a:prstGeom>
          <a:noFill/>
        </p:spPr>
        <p:txBody>
          <a:bodyPr wrap="square" rtlCol="0">
            <a:spAutoFit/>
          </a:bodyPr>
          <a:lstStyle/>
          <a:p>
            <a:pPr algn="ctr"/>
            <a:r>
              <a:rPr lang="en-US" dirty="0" smtClean="0"/>
              <a:t>Michael Tooley</a:t>
            </a:r>
            <a:endParaRPr lang="en-US" dirty="0"/>
          </a:p>
        </p:txBody>
      </p:sp>
    </p:spTree>
    <p:extLst>
      <p:ext uri="{BB962C8B-B14F-4D97-AF65-F5344CB8AC3E}">
        <p14:creationId xmlns:p14="http://schemas.microsoft.com/office/powerpoint/2010/main" val="66034081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PREMISE (1)</a:t>
            </a:r>
            <a:endParaRPr lang="en-US" dirty="0"/>
          </a:p>
        </p:txBody>
      </p:sp>
      <p:sp>
        <p:nvSpPr>
          <p:cNvPr id="3" name="Content Placeholder 2"/>
          <p:cNvSpPr>
            <a:spLocks noGrp="1"/>
          </p:cNvSpPr>
          <p:nvPr>
            <p:ph idx="1"/>
          </p:nvPr>
        </p:nvSpPr>
        <p:spPr>
          <a:xfrm>
            <a:off x="457199" y="1600200"/>
            <a:ext cx="6528137" cy="4876800"/>
          </a:xfrm>
        </p:spPr>
        <p:txBody>
          <a:bodyPr>
            <a:normAutofit/>
          </a:bodyPr>
          <a:lstStyle/>
          <a:p>
            <a:r>
              <a:rPr lang="en-US" b="1" dirty="0">
                <a:solidFill>
                  <a:srgbClr val="0000FF"/>
                </a:solidFill>
              </a:rPr>
              <a:t>Refined proposal: </a:t>
            </a:r>
            <a:r>
              <a:rPr lang="en-US" dirty="0"/>
              <a:t>x has a right to life if and only if: </a:t>
            </a:r>
          </a:p>
          <a:p>
            <a:pPr marL="788670" lvl="1" indent="-514350">
              <a:buFont typeface="+mj-lt"/>
              <a:buAutoNum type="alphaLcParenR"/>
            </a:pPr>
            <a:r>
              <a:rPr lang="en-US" dirty="0"/>
              <a:t>x is a subject of experiences and other mental states,</a:t>
            </a:r>
          </a:p>
          <a:p>
            <a:pPr marL="788670" lvl="1" indent="-514350">
              <a:buFont typeface="+mj-lt"/>
              <a:buAutoNum type="alphaLcParenR"/>
            </a:pPr>
            <a:r>
              <a:rPr lang="en-US" dirty="0"/>
              <a:t>x is capable of desiring to continue to exist as a subject of experiences and other mental states, and </a:t>
            </a:r>
          </a:p>
          <a:p>
            <a:pPr marL="788670" lvl="1" indent="-514350">
              <a:buFont typeface="+mj-lt"/>
              <a:buAutoNum type="alphaLcParenR"/>
            </a:pPr>
            <a:r>
              <a:rPr lang="en-US" dirty="0"/>
              <a:t>if x </a:t>
            </a:r>
            <a:r>
              <a:rPr lang="en-US" b="1" dirty="0"/>
              <a:t>does</a:t>
            </a:r>
            <a:r>
              <a:rPr lang="en-US" dirty="0"/>
              <a:t> or </a:t>
            </a:r>
            <a:r>
              <a:rPr lang="en-US" b="1" dirty="0"/>
              <a:t>would </a:t>
            </a:r>
            <a:r>
              <a:rPr lang="en-US" b="1" dirty="0" smtClean="0"/>
              <a:t>now desire</a:t>
            </a:r>
            <a:r>
              <a:rPr lang="en-US" dirty="0" smtClean="0"/>
              <a:t> (under </a:t>
            </a:r>
            <a:r>
              <a:rPr lang="en-US" dirty="0"/>
              <a:t>ideal </a:t>
            </a:r>
            <a:r>
              <a:rPr lang="en-US" dirty="0" smtClean="0"/>
              <a:t>circumstances) </a:t>
            </a:r>
            <a:r>
              <a:rPr lang="en-US" dirty="0"/>
              <a:t>to continue to exist as such an entity, then others are under a pro tonto obligation not to prevent him from doing so.</a:t>
            </a:r>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l="40704" r="16662"/>
          <a:stretch/>
        </p:blipFill>
        <p:spPr>
          <a:xfrm>
            <a:off x="7117268" y="1524000"/>
            <a:ext cx="1862422" cy="2457266"/>
          </a:xfrm>
          <a:prstGeom prst="rect">
            <a:avLst/>
          </a:prstGeom>
        </p:spPr>
      </p:pic>
      <p:sp>
        <p:nvSpPr>
          <p:cNvPr id="6" name="TextBox 5"/>
          <p:cNvSpPr txBox="1"/>
          <p:nvPr/>
        </p:nvSpPr>
        <p:spPr>
          <a:xfrm>
            <a:off x="7117268" y="3981266"/>
            <a:ext cx="1862422" cy="369332"/>
          </a:xfrm>
          <a:prstGeom prst="rect">
            <a:avLst/>
          </a:prstGeom>
          <a:noFill/>
        </p:spPr>
        <p:txBody>
          <a:bodyPr wrap="square" rtlCol="0">
            <a:spAutoFit/>
          </a:bodyPr>
          <a:lstStyle/>
          <a:p>
            <a:pPr algn="ctr"/>
            <a:r>
              <a:rPr lang="en-US" dirty="0" smtClean="0"/>
              <a:t>Michael Tooley</a:t>
            </a:r>
            <a:endParaRPr lang="en-US" dirty="0"/>
          </a:p>
        </p:txBody>
      </p:sp>
    </p:spTree>
    <p:extLst>
      <p:ext uri="{BB962C8B-B14F-4D97-AF65-F5344CB8AC3E}">
        <p14:creationId xmlns:p14="http://schemas.microsoft.com/office/powerpoint/2010/main" val="30390371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PREMISE (1)</a:t>
            </a:r>
            <a:endParaRPr lang="en-US" dirty="0"/>
          </a:p>
        </p:txBody>
      </p:sp>
      <p:sp>
        <p:nvSpPr>
          <p:cNvPr id="3" name="Content Placeholder 2"/>
          <p:cNvSpPr>
            <a:spLocks noGrp="1"/>
          </p:cNvSpPr>
          <p:nvPr>
            <p:ph idx="1"/>
          </p:nvPr>
        </p:nvSpPr>
        <p:spPr>
          <a:xfrm>
            <a:off x="457199" y="1600200"/>
            <a:ext cx="6528137" cy="4876800"/>
          </a:xfrm>
        </p:spPr>
        <p:txBody>
          <a:bodyPr>
            <a:normAutofit fontScale="85000" lnSpcReduction="10000"/>
          </a:bodyPr>
          <a:lstStyle/>
          <a:p>
            <a:r>
              <a:rPr lang="en-US" dirty="0" smtClean="0"/>
              <a:t>“</a:t>
            </a:r>
            <a:r>
              <a:rPr lang="en-US" dirty="0"/>
              <a:t>The claim I wish to defend is this: An organism possesses a serious right to life only if it possesses the concept of a self as a continuing subject of experiences and other mental states, and believes that it is itself a continuing </a:t>
            </a:r>
            <a:r>
              <a:rPr lang="en-US" dirty="0" smtClean="0"/>
              <a:t>entity” (390).</a:t>
            </a:r>
          </a:p>
          <a:p>
            <a:r>
              <a:rPr lang="en-US" dirty="0" smtClean="0"/>
              <a:t>“For </a:t>
            </a:r>
            <a:r>
              <a:rPr lang="en-US" dirty="0"/>
              <a:t>the fundamental way of describing a given desire is as a desire that a certain proposition be true</a:t>
            </a:r>
            <a:r>
              <a:rPr lang="en-US" dirty="0" smtClean="0"/>
              <a:t>. </a:t>
            </a:r>
            <a:r>
              <a:rPr lang="en-US" b="1" dirty="0"/>
              <a:t>Then, since one cannot desire that a certain proposition be true unless one understands it, and since one cannot understand it without possessing the concepts involved in it, it follows that the desires one can have are limited by the concepts one </a:t>
            </a:r>
            <a:r>
              <a:rPr lang="en-US" b="1" dirty="0" smtClean="0"/>
              <a:t>possesses.</a:t>
            </a:r>
            <a:r>
              <a:rPr lang="en-US" dirty="0" smtClean="0"/>
              <a:t> . . .</a:t>
            </a:r>
            <a:r>
              <a:rPr lang="en-US" b="1" dirty="0" smtClean="0"/>
              <a:t>Moreover</a:t>
            </a:r>
            <a:r>
              <a:rPr lang="en-US" b="1" dirty="0"/>
              <a:t>, an entity cannot desire that it itself </a:t>
            </a:r>
            <a:r>
              <a:rPr lang="en-US" b="1" i="1" dirty="0"/>
              <a:t>continue </a:t>
            </a:r>
            <a:r>
              <a:rPr lang="en-US" b="1" dirty="0"/>
              <a:t>existing as a subject of experiences and other mental states unless it believes that it is now such a </a:t>
            </a:r>
            <a:r>
              <a:rPr lang="en-US" b="1" dirty="0" smtClean="0"/>
              <a:t>subject</a:t>
            </a:r>
            <a:r>
              <a:rPr lang="en-US" dirty="0" smtClean="0"/>
              <a:t>” (391)</a:t>
            </a:r>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l="40704" r="16662"/>
          <a:stretch/>
        </p:blipFill>
        <p:spPr>
          <a:xfrm>
            <a:off x="7117268" y="1524000"/>
            <a:ext cx="1862422" cy="2457266"/>
          </a:xfrm>
          <a:prstGeom prst="rect">
            <a:avLst/>
          </a:prstGeom>
        </p:spPr>
      </p:pic>
      <p:sp>
        <p:nvSpPr>
          <p:cNvPr id="6" name="TextBox 5"/>
          <p:cNvSpPr txBox="1"/>
          <p:nvPr/>
        </p:nvSpPr>
        <p:spPr>
          <a:xfrm>
            <a:off x="7117268" y="3981266"/>
            <a:ext cx="1862422" cy="369332"/>
          </a:xfrm>
          <a:prstGeom prst="rect">
            <a:avLst/>
          </a:prstGeom>
          <a:noFill/>
        </p:spPr>
        <p:txBody>
          <a:bodyPr wrap="square" rtlCol="0">
            <a:spAutoFit/>
          </a:bodyPr>
          <a:lstStyle/>
          <a:p>
            <a:pPr algn="ctr"/>
            <a:r>
              <a:rPr lang="en-US" dirty="0" smtClean="0"/>
              <a:t>Michael Tooley</a:t>
            </a:r>
            <a:endParaRPr lang="en-US" dirty="0"/>
          </a:p>
        </p:txBody>
      </p:sp>
    </p:spTree>
    <p:extLst>
      <p:ext uri="{BB962C8B-B14F-4D97-AF65-F5344CB8AC3E}">
        <p14:creationId xmlns:p14="http://schemas.microsoft.com/office/powerpoint/2010/main" val="19464864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PREMISE (1)</a:t>
            </a:r>
            <a:endParaRPr lang="en-US" dirty="0"/>
          </a:p>
        </p:txBody>
      </p:sp>
      <p:sp>
        <p:nvSpPr>
          <p:cNvPr id="3" name="Content Placeholder 2"/>
          <p:cNvSpPr>
            <a:spLocks noGrp="1"/>
          </p:cNvSpPr>
          <p:nvPr>
            <p:ph idx="1"/>
          </p:nvPr>
        </p:nvSpPr>
        <p:spPr>
          <a:xfrm>
            <a:off x="457199" y="1600200"/>
            <a:ext cx="6528137" cy="4876800"/>
          </a:xfrm>
        </p:spPr>
        <p:txBody>
          <a:bodyPr>
            <a:normAutofit lnSpcReduction="10000"/>
          </a:bodyPr>
          <a:lstStyle/>
          <a:p>
            <a:r>
              <a:rPr lang="en-US" dirty="0" smtClean="0"/>
              <a:t>“[A]t what </a:t>
            </a:r>
            <a:r>
              <a:rPr lang="en-US" dirty="0"/>
              <a:t>point </a:t>
            </a:r>
            <a:r>
              <a:rPr lang="en-US" dirty="0" smtClean="0"/>
              <a:t>[does] an </a:t>
            </a:r>
            <a:r>
              <a:rPr lang="en-US" dirty="0"/>
              <a:t>organism </a:t>
            </a:r>
            <a:r>
              <a:rPr lang="en-US" dirty="0" smtClean="0"/>
              <a:t>[come] </a:t>
            </a:r>
            <a:r>
              <a:rPr lang="en-US" dirty="0"/>
              <a:t>to possess the concept of a self as a continuing subject of experiences and other mental states, together with the belief that it is itself such a continuing </a:t>
            </a:r>
            <a:r>
              <a:rPr lang="en-US" dirty="0" smtClean="0"/>
              <a:t>entity[?] </a:t>
            </a:r>
            <a:r>
              <a:rPr lang="en-US" dirty="0"/>
              <a:t>This is obviously a matter for detailed psychological investigation, but everyday observation makes it perfectly clear, I believe, that a newborn baby does not possess the concept of a continuing self, any more than a newborn kitten possesses such a concept. </a:t>
            </a:r>
            <a:r>
              <a:rPr lang="en-US" b="1" dirty="0"/>
              <a:t>If so, infanticide during a time interval shortly after birth must be morally </a:t>
            </a:r>
            <a:r>
              <a:rPr lang="en-US" b="1" dirty="0" smtClean="0"/>
              <a:t>acceptable</a:t>
            </a:r>
            <a:r>
              <a:rPr lang="en-US" dirty="0" smtClean="0"/>
              <a:t>” (398)</a:t>
            </a:r>
            <a:endParaRPr lang="en-US" dirty="0"/>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l="40704" r="16662"/>
          <a:stretch/>
        </p:blipFill>
        <p:spPr>
          <a:xfrm>
            <a:off x="7117268" y="1524000"/>
            <a:ext cx="1862422" cy="2457266"/>
          </a:xfrm>
          <a:prstGeom prst="rect">
            <a:avLst/>
          </a:prstGeom>
        </p:spPr>
      </p:pic>
      <p:sp>
        <p:nvSpPr>
          <p:cNvPr id="6" name="TextBox 5"/>
          <p:cNvSpPr txBox="1"/>
          <p:nvPr/>
        </p:nvSpPr>
        <p:spPr>
          <a:xfrm>
            <a:off x="7117268" y="3981266"/>
            <a:ext cx="1862422" cy="369332"/>
          </a:xfrm>
          <a:prstGeom prst="rect">
            <a:avLst/>
          </a:prstGeom>
          <a:noFill/>
        </p:spPr>
        <p:txBody>
          <a:bodyPr wrap="square" rtlCol="0">
            <a:spAutoFit/>
          </a:bodyPr>
          <a:lstStyle/>
          <a:p>
            <a:pPr algn="ctr"/>
            <a:r>
              <a:rPr lang="en-US" dirty="0" smtClean="0"/>
              <a:t>Michael Tooley</a:t>
            </a:r>
            <a:endParaRPr lang="en-US" dirty="0"/>
          </a:p>
        </p:txBody>
      </p:sp>
    </p:spTree>
    <p:extLst>
      <p:ext uri="{BB962C8B-B14F-4D97-AF65-F5344CB8AC3E}">
        <p14:creationId xmlns:p14="http://schemas.microsoft.com/office/powerpoint/2010/main" val="27797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YOU ONCE A FETUS?</a:t>
            </a:r>
            <a:endParaRPr lang="en-US" dirty="0"/>
          </a:p>
        </p:txBody>
      </p:sp>
      <p:pic>
        <p:nvPicPr>
          <p:cNvPr id="4" name="Picture 3" descr="ship-of-theseus1.png"/>
          <p:cNvPicPr>
            <a:picLocks noChangeAspect="1"/>
          </p:cNvPicPr>
          <p:nvPr/>
        </p:nvPicPr>
        <p:blipFill rotWithShape="1">
          <a:blip r:embed="rId2">
            <a:extLst>
              <a:ext uri="{28A0092B-C50C-407E-A947-70E740481C1C}">
                <a14:useLocalDpi xmlns:a14="http://schemas.microsoft.com/office/drawing/2010/main" val="0"/>
              </a:ext>
            </a:extLst>
          </a:blip>
          <a:srcRect t="7330" r="5000" b="6836"/>
          <a:stretch/>
        </p:blipFill>
        <p:spPr>
          <a:xfrm>
            <a:off x="413741" y="1606089"/>
            <a:ext cx="7517456" cy="3818720"/>
          </a:xfrm>
          <a:prstGeom prst="rect">
            <a:avLst/>
          </a:prstGeom>
        </p:spPr>
      </p:pic>
    </p:spTree>
    <p:extLst>
      <p:ext uri="{BB962C8B-B14F-4D97-AF65-F5344CB8AC3E}">
        <p14:creationId xmlns:p14="http://schemas.microsoft.com/office/powerpoint/2010/main" val="406736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SWINBURNE ON ABORTION</a:t>
            </a:r>
            <a:endParaRPr lang="en-US" dirty="0"/>
          </a:p>
        </p:txBody>
      </p:sp>
      <p:pic>
        <p:nvPicPr>
          <p:cNvPr id="4" name="Picture 3" descr="Capturing-Christianity-59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6927" y="1524000"/>
            <a:ext cx="3360760" cy="5036562"/>
          </a:xfrm>
          <a:prstGeom prst="rect">
            <a:avLst/>
          </a:prstGeom>
        </p:spPr>
      </p:pic>
      <p:pic>
        <p:nvPicPr>
          <p:cNvPr id="5" name="Picture 4" descr="61Qiwrtvcv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717" y="1524000"/>
            <a:ext cx="3273312" cy="5036562"/>
          </a:xfrm>
          <a:prstGeom prst="rect">
            <a:avLst/>
          </a:prstGeom>
        </p:spPr>
      </p:pic>
    </p:spTree>
    <p:extLst>
      <p:ext uri="{BB962C8B-B14F-4D97-AF65-F5344CB8AC3E}">
        <p14:creationId xmlns:p14="http://schemas.microsoft.com/office/powerpoint/2010/main" val="9694617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SWINBURNE ON ABORTION</a:t>
            </a:r>
            <a:endParaRPr lang="en-US" dirty="0"/>
          </a:p>
        </p:txBody>
      </p:sp>
      <p:sp>
        <p:nvSpPr>
          <p:cNvPr id="3" name="Content Placeholder 2"/>
          <p:cNvSpPr>
            <a:spLocks noGrp="1"/>
          </p:cNvSpPr>
          <p:nvPr>
            <p:ph idx="1"/>
          </p:nvPr>
        </p:nvSpPr>
        <p:spPr>
          <a:xfrm>
            <a:off x="457200" y="1600200"/>
            <a:ext cx="6686771" cy="4876800"/>
          </a:xfrm>
        </p:spPr>
        <p:txBody>
          <a:bodyPr>
            <a:normAutofit fontScale="85000" lnSpcReduction="20000"/>
          </a:bodyPr>
          <a:lstStyle/>
          <a:p>
            <a:r>
              <a:rPr lang="en-US" dirty="0" smtClean="0"/>
              <a:t>“What </a:t>
            </a:r>
            <a:r>
              <a:rPr lang="en-US" dirty="0"/>
              <a:t>we value about being alive depends on having a conscious life. </a:t>
            </a:r>
            <a:r>
              <a:rPr lang="en-US" dirty="0" smtClean="0"/>
              <a:t>. . . There </a:t>
            </a:r>
            <a:r>
              <a:rPr lang="en-US" dirty="0"/>
              <a:t>is, however, no evidence that before that first glimmer of consciousness it is predetermined who a given </a:t>
            </a:r>
            <a:r>
              <a:rPr lang="en-US" dirty="0" err="1"/>
              <a:t>foetus</a:t>
            </a:r>
            <a:r>
              <a:rPr lang="en-US" dirty="0"/>
              <a:t> will be (i.e. which soul will be associated with a given </a:t>
            </a:r>
            <a:r>
              <a:rPr lang="en-US" dirty="0" err="1"/>
              <a:t>foetus</a:t>
            </a:r>
            <a:r>
              <a:rPr lang="en-US" dirty="0" smtClean="0"/>
              <a:t>). . . . </a:t>
            </a:r>
            <a:r>
              <a:rPr lang="en-US" b="1" dirty="0" smtClean="0"/>
              <a:t>Hence </a:t>
            </a:r>
            <a:r>
              <a:rPr lang="en-US" b="1" dirty="0"/>
              <a:t>to abort the early </a:t>
            </a:r>
            <a:r>
              <a:rPr lang="en-US" b="1" dirty="0" err="1"/>
              <a:t>foetus</a:t>
            </a:r>
            <a:r>
              <a:rPr lang="en-US" b="1" dirty="0"/>
              <a:t> would not be to end the existence of a particular </a:t>
            </a:r>
            <a:r>
              <a:rPr lang="en-US" b="1" dirty="0" smtClean="0"/>
              <a:t>person</a:t>
            </a:r>
            <a:r>
              <a:rPr lang="en-US" dirty="0" smtClean="0"/>
              <a:t>” (315)</a:t>
            </a:r>
          </a:p>
          <a:p>
            <a:r>
              <a:rPr lang="en-US" dirty="0" smtClean="0"/>
              <a:t>“So </a:t>
            </a:r>
            <a:r>
              <a:rPr lang="en-US" dirty="0"/>
              <a:t>I conclude that it is reasonable to suppose (in the absence of any further evidence) that only when there is first a conscious life, will abortion constitute the ending of the life of a particular person, and so constitute </a:t>
            </a:r>
            <a:r>
              <a:rPr lang="en-US" dirty="0" smtClean="0"/>
              <a:t>murder” (315)</a:t>
            </a:r>
          </a:p>
          <a:p>
            <a:r>
              <a:rPr lang="en-US" dirty="0" smtClean="0"/>
              <a:t>“When </a:t>
            </a:r>
            <a:r>
              <a:rPr lang="en-US" dirty="0"/>
              <a:t>does consciousness begin? We don’t know. But there is substantial reason to believe that a </a:t>
            </a:r>
            <a:r>
              <a:rPr lang="en-US" dirty="0" err="1"/>
              <a:t>foetus</a:t>
            </a:r>
            <a:r>
              <a:rPr lang="en-US" dirty="0"/>
              <a:t> is conscious only when it evinces the same kind of electrical rhythms as are characteristic of consciousness after birth — maybe as late as twenty weeks after conception, or maybe </a:t>
            </a:r>
            <a:r>
              <a:rPr lang="en-US" dirty="0" smtClean="0"/>
              <a:t>earlier” (316)</a:t>
            </a:r>
            <a:endParaRPr lang="en-US" dirty="0"/>
          </a:p>
          <a:p>
            <a:endParaRPr lang="en-US" dirty="0" smtClean="0"/>
          </a:p>
          <a:p>
            <a:endParaRPr lang="en-US" dirty="0"/>
          </a:p>
          <a:p>
            <a:endParaRPr lang="en-US" dirty="0"/>
          </a:p>
        </p:txBody>
      </p:sp>
      <p:pic>
        <p:nvPicPr>
          <p:cNvPr id="5" name="Picture 4" descr="Capturing-Christianity-59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084" y="1600200"/>
            <a:ext cx="1689692" cy="2532237"/>
          </a:xfrm>
          <a:prstGeom prst="rect">
            <a:avLst/>
          </a:prstGeom>
        </p:spPr>
      </p:pic>
      <p:sp>
        <p:nvSpPr>
          <p:cNvPr id="6" name="TextBox 5"/>
          <p:cNvSpPr txBox="1"/>
          <p:nvPr/>
        </p:nvSpPr>
        <p:spPr>
          <a:xfrm>
            <a:off x="7244084" y="4132437"/>
            <a:ext cx="1689692" cy="646331"/>
          </a:xfrm>
          <a:prstGeom prst="rect">
            <a:avLst/>
          </a:prstGeom>
          <a:noFill/>
        </p:spPr>
        <p:txBody>
          <a:bodyPr wrap="square" rtlCol="0">
            <a:spAutoFit/>
          </a:bodyPr>
          <a:lstStyle/>
          <a:p>
            <a:pPr algn="ctr"/>
            <a:r>
              <a:rPr lang="en-US" dirty="0" smtClean="0"/>
              <a:t>Richard Swinburne</a:t>
            </a:r>
            <a:endParaRPr lang="en-US" dirty="0"/>
          </a:p>
        </p:txBody>
      </p:sp>
    </p:spTree>
    <p:extLst>
      <p:ext uri="{BB962C8B-B14F-4D97-AF65-F5344CB8AC3E}">
        <p14:creationId xmlns:p14="http://schemas.microsoft.com/office/powerpoint/2010/main" val="3487470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UNGRADED POLL (question </a:t>
            </a:r>
            <a:r>
              <a:rPr lang="en-US" dirty="0" smtClean="0"/>
              <a:t>1)</a:t>
            </a:r>
            <a:endParaRPr lang="en-US" dirty="0"/>
          </a:p>
        </p:txBody>
      </p:sp>
      <p:pic>
        <p:nvPicPr>
          <p:cNvPr id="4" name="Picture 3" descr="1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11" y="1925040"/>
            <a:ext cx="8215578" cy="4321808"/>
          </a:xfrm>
          <a:prstGeom prst="rect">
            <a:avLst/>
          </a:prstGeom>
        </p:spPr>
      </p:pic>
      <p:pic>
        <p:nvPicPr>
          <p:cNvPr id="3" name="Picture 2" descr="baby-photograph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249" y="2981356"/>
            <a:ext cx="1586419" cy="1586419"/>
          </a:xfrm>
          <a:prstGeom prst="rect">
            <a:avLst/>
          </a:prstGeom>
        </p:spPr>
      </p:pic>
      <p:pic>
        <p:nvPicPr>
          <p:cNvPr id="11" name="Picture 10" descr="ct-frozen-embryo-adoption-2017121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75" y="4006321"/>
            <a:ext cx="2698880" cy="1799945"/>
          </a:xfrm>
          <a:prstGeom prst="rect">
            <a:avLst/>
          </a:prstGeom>
        </p:spPr>
      </p:pic>
      <p:sp>
        <p:nvSpPr>
          <p:cNvPr id="5" name="TextBox 4"/>
          <p:cNvSpPr txBox="1"/>
          <p:nvPr/>
        </p:nvSpPr>
        <p:spPr>
          <a:xfrm>
            <a:off x="4427575" y="5828946"/>
            <a:ext cx="2698880" cy="369332"/>
          </a:xfrm>
          <a:prstGeom prst="rect">
            <a:avLst/>
          </a:prstGeom>
          <a:noFill/>
        </p:spPr>
        <p:txBody>
          <a:bodyPr wrap="square" rtlCol="0">
            <a:spAutoFit/>
          </a:bodyPr>
          <a:lstStyle/>
          <a:p>
            <a:pPr algn="ctr"/>
            <a:r>
              <a:rPr lang="en-US" b="1" cap="small" dirty="0">
                <a:solidFill>
                  <a:srgbClr val="0000FF"/>
                </a:solidFill>
              </a:rPr>
              <a:t>f</a:t>
            </a:r>
            <a:r>
              <a:rPr lang="en-US" b="1" cap="small" dirty="0" smtClean="0">
                <a:solidFill>
                  <a:srgbClr val="0000FF"/>
                </a:solidFill>
              </a:rPr>
              <a:t>rozen embryos</a:t>
            </a:r>
            <a:endParaRPr lang="en-US" b="1" cap="small" dirty="0">
              <a:solidFill>
                <a:srgbClr val="0000FF"/>
              </a:solidFill>
            </a:endParaRPr>
          </a:p>
        </p:txBody>
      </p:sp>
    </p:spTree>
    <p:extLst>
      <p:ext uri="{BB962C8B-B14F-4D97-AF65-F5344CB8AC3E}">
        <p14:creationId xmlns:p14="http://schemas.microsoft.com/office/powerpoint/2010/main" val="14623843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UNGRADED POLL (question 2)</a:t>
            </a:r>
            <a:endParaRPr lang="en-US" dirty="0"/>
          </a:p>
        </p:txBody>
      </p:sp>
      <p:pic>
        <p:nvPicPr>
          <p:cNvPr id="4" name="Picture 3" descr="12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11" y="1925040"/>
            <a:ext cx="8215578" cy="4321808"/>
          </a:xfrm>
          <a:prstGeom prst="rect">
            <a:avLst/>
          </a:prstGeom>
        </p:spPr>
      </p:pic>
      <p:pic>
        <p:nvPicPr>
          <p:cNvPr id="7" name="Picture 6" descr="5985335_ml-1024x683.jpg"/>
          <p:cNvPicPr>
            <a:picLocks noChangeAspect="1"/>
          </p:cNvPicPr>
          <p:nvPr/>
        </p:nvPicPr>
        <p:blipFill>
          <a:blip r:embed="rId3">
            <a:extLst>
              <a:ext uri="{BEBA8EAE-BF5A-486C-A8C5-ECC9F3942E4B}">
                <a14:imgProps xmlns:a14="http://schemas.microsoft.com/office/drawing/2010/main">
                  <a14:imgLayer r:embed="rId4">
                    <a14:imgEffect>
                      <a14:backgroundRemoval t="9883" b="91581" l="1611" r="97070"/>
                    </a14:imgEffect>
                  </a14:imgLayer>
                </a14:imgProps>
              </a:ext>
              <a:ext uri="{28A0092B-C50C-407E-A947-70E740481C1C}">
                <a14:useLocalDpi xmlns:a14="http://schemas.microsoft.com/office/drawing/2010/main" val="0"/>
              </a:ext>
            </a:extLst>
          </a:blip>
          <a:stretch>
            <a:fillRect/>
          </a:stretch>
        </p:blipFill>
        <p:spPr>
          <a:xfrm>
            <a:off x="5065656" y="4185879"/>
            <a:ext cx="1905383" cy="1270876"/>
          </a:xfrm>
          <a:prstGeom prst="rect">
            <a:avLst/>
          </a:prstGeom>
        </p:spPr>
      </p:pic>
      <p:pic>
        <p:nvPicPr>
          <p:cNvPr id="5" name="Picture 4" descr="baby-photograph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694" y="2722948"/>
            <a:ext cx="1586419" cy="1586419"/>
          </a:xfrm>
          <a:prstGeom prst="rect">
            <a:avLst/>
          </a:prstGeom>
        </p:spPr>
      </p:pic>
    </p:spTree>
    <p:extLst>
      <p:ext uri="{BB962C8B-B14F-4D97-AF65-F5344CB8AC3E}">
        <p14:creationId xmlns:p14="http://schemas.microsoft.com/office/powerpoint/2010/main" val="19158013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UNGRADED POLL (question 2)</a:t>
            </a:r>
          </a:p>
        </p:txBody>
      </p:sp>
      <p:pic>
        <p:nvPicPr>
          <p:cNvPr id="4" name="Picture 3" descr="12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11" y="1925040"/>
            <a:ext cx="8215578" cy="4321808"/>
          </a:xfrm>
          <a:prstGeom prst="rect">
            <a:avLst/>
          </a:prstGeom>
        </p:spPr>
      </p:pic>
      <p:pic>
        <p:nvPicPr>
          <p:cNvPr id="7" name="Picture 6" descr="5985335_ml-1024x683.jpg"/>
          <p:cNvPicPr>
            <a:picLocks noChangeAspect="1"/>
          </p:cNvPicPr>
          <p:nvPr/>
        </p:nvPicPr>
        <p:blipFill>
          <a:blip r:embed="rId3">
            <a:extLst>
              <a:ext uri="{BEBA8EAE-BF5A-486C-A8C5-ECC9F3942E4B}">
                <a14:imgProps xmlns:a14="http://schemas.microsoft.com/office/drawing/2010/main">
                  <a14:imgLayer r:embed="rId4">
                    <a14:imgEffect>
                      <a14:backgroundRemoval t="9883" b="91581" l="1611" r="97070"/>
                    </a14:imgEffect>
                  </a14:imgLayer>
                </a14:imgProps>
              </a:ext>
              <a:ext uri="{28A0092B-C50C-407E-A947-70E740481C1C}">
                <a14:useLocalDpi xmlns:a14="http://schemas.microsoft.com/office/drawing/2010/main" val="0"/>
              </a:ext>
            </a:extLst>
          </a:blip>
          <a:stretch>
            <a:fillRect/>
          </a:stretch>
        </p:blipFill>
        <p:spPr>
          <a:xfrm rot="3423511">
            <a:off x="5323781" y="4192250"/>
            <a:ext cx="1905383" cy="1270876"/>
          </a:xfrm>
          <a:prstGeom prst="rect">
            <a:avLst/>
          </a:prstGeom>
        </p:spPr>
      </p:pic>
      <p:pic>
        <p:nvPicPr>
          <p:cNvPr id="5" name="Picture 4" descr="5985335_ml-1024x683.jpg"/>
          <p:cNvPicPr>
            <a:picLocks noChangeAspect="1"/>
          </p:cNvPicPr>
          <p:nvPr/>
        </p:nvPicPr>
        <p:blipFill>
          <a:blip r:embed="rId3">
            <a:extLst>
              <a:ext uri="{BEBA8EAE-BF5A-486C-A8C5-ECC9F3942E4B}">
                <a14:imgProps xmlns:a14="http://schemas.microsoft.com/office/drawing/2010/main">
                  <a14:imgLayer r:embed="rId4">
                    <a14:imgEffect>
                      <a14:backgroundRemoval t="9883" b="91581" l="1611" r="97070"/>
                    </a14:imgEffect>
                  </a14:imgLayer>
                </a14:imgProps>
              </a:ext>
              <a:ext uri="{28A0092B-C50C-407E-A947-70E740481C1C}">
                <a14:useLocalDpi xmlns:a14="http://schemas.microsoft.com/office/drawing/2010/main" val="0"/>
              </a:ext>
            </a:extLst>
          </a:blip>
          <a:stretch>
            <a:fillRect/>
          </a:stretch>
        </p:blipFill>
        <p:spPr>
          <a:xfrm>
            <a:off x="4272447" y="4185879"/>
            <a:ext cx="1905383" cy="1270876"/>
          </a:xfrm>
          <a:prstGeom prst="rect">
            <a:avLst/>
          </a:prstGeom>
        </p:spPr>
      </p:pic>
      <p:pic>
        <p:nvPicPr>
          <p:cNvPr id="6" name="Picture 5" descr="5985335_ml-1024x683.jpg"/>
          <p:cNvPicPr>
            <a:picLocks noChangeAspect="1"/>
          </p:cNvPicPr>
          <p:nvPr/>
        </p:nvPicPr>
        <p:blipFill>
          <a:blip r:embed="rId3">
            <a:extLst>
              <a:ext uri="{BEBA8EAE-BF5A-486C-A8C5-ECC9F3942E4B}">
                <a14:imgProps xmlns:a14="http://schemas.microsoft.com/office/drawing/2010/main">
                  <a14:imgLayer r:embed="rId4">
                    <a14:imgEffect>
                      <a14:backgroundRemoval t="9883" b="91581" l="1611" r="97070"/>
                    </a14:imgEffect>
                  </a14:imgLayer>
                </a14:imgProps>
              </a:ext>
              <a:ext uri="{28A0092B-C50C-407E-A947-70E740481C1C}">
                <a14:useLocalDpi xmlns:a14="http://schemas.microsoft.com/office/drawing/2010/main" val="0"/>
              </a:ext>
            </a:extLst>
          </a:blip>
          <a:stretch>
            <a:fillRect/>
          </a:stretch>
        </p:blipFill>
        <p:spPr>
          <a:xfrm rot="18238760">
            <a:off x="6276473" y="4466258"/>
            <a:ext cx="1905383" cy="1270876"/>
          </a:xfrm>
          <a:prstGeom prst="rect">
            <a:avLst/>
          </a:prstGeom>
        </p:spPr>
      </p:pic>
      <p:pic>
        <p:nvPicPr>
          <p:cNvPr id="9" name="Picture 8" descr="baby-photograph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694" y="2722948"/>
            <a:ext cx="1586419" cy="1586419"/>
          </a:xfrm>
          <a:prstGeom prst="rect">
            <a:avLst/>
          </a:prstGeom>
        </p:spPr>
      </p:pic>
    </p:spTree>
    <p:extLst>
      <p:ext uri="{BB962C8B-B14F-4D97-AF65-F5344CB8AC3E}">
        <p14:creationId xmlns:p14="http://schemas.microsoft.com/office/powerpoint/2010/main" val="278842226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UNGRADED POLL (question 2)</a:t>
            </a:r>
            <a:endParaRPr lang="en-US" dirty="0"/>
          </a:p>
        </p:txBody>
      </p:sp>
      <p:pic>
        <p:nvPicPr>
          <p:cNvPr id="4" name="Picture 3" descr="Screen Shot 2018-10-08 at 1.4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715" y="1524000"/>
            <a:ext cx="7288570" cy="5209248"/>
          </a:xfrm>
          <a:prstGeom prst="rect">
            <a:avLst/>
          </a:prstGeom>
        </p:spPr>
      </p:pic>
    </p:spTree>
    <p:extLst>
      <p:ext uri="{BB962C8B-B14F-4D97-AF65-F5344CB8AC3E}">
        <p14:creationId xmlns:p14="http://schemas.microsoft.com/office/powerpoint/2010/main" val="5802119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411" descr="000024217_1_RawlspeqOKbyn.jpg"/>
          <p:cNvPicPr>
            <a:picLocks noChangeAspect="1"/>
          </p:cNvPicPr>
          <p:nvPr/>
        </p:nvPicPr>
        <p:blipFill>
          <a:blip r:embed="rId2" cstate="print">
            <a:alphaModFix amt="24000"/>
            <a:extLst>
              <a:ext uri="{28A0092B-C50C-407E-A947-70E740481C1C}">
                <a14:useLocalDpi xmlns:a14="http://schemas.microsoft.com/office/drawing/2010/main" val="0"/>
              </a:ext>
            </a:extLst>
          </a:blip>
          <a:stretch>
            <a:fillRect/>
          </a:stretch>
        </p:blipFill>
        <p:spPr>
          <a:xfrm>
            <a:off x="-122481" y="355941"/>
            <a:ext cx="8083795" cy="8083795"/>
          </a:xfrm>
          <a:prstGeom prst="rect">
            <a:avLst/>
          </a:prstGeom>
        </p:spPr>
      </p:pic>
      <p:sp>
        <p:nvSpPr>
          <p:cNvPr id="6" name="Preparation 5"/>
          <p:cNvSpPr/>
          <p:nvPr/>
        </p:nvSpPr>
        <p:spPr>
          <a:xfrm>
            <a:off x="457200" y="551480"/>
            <a:ext cx="2549967" cy="817902"/>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cap="small" dirty="0" smtClean="0">
                <a:solidFill>
                  <a:srgbClr val="0000FF"/>
                </a:solidFill>
              </a:rPr>
              <a:t>begin</a:t>
            </a:r>
          </a:p>
          <a:p>
            <a:pPr algn="ctr"/>
            <a:r>
              <a:rPr lang="en-US" dirty="0" smtClean="0"/>
              <a:t>Describe the case in detail</a:t>
            </a:r>
            <a:endParaRPr lang="en-US" dirty="0"/>
          </a:p>
        </p:txBody>
      </p:sp>
      <p:sp>
        <p:nvSpPr>
          <p:cNvPr id="7" name="Decision 6"/>
          <p:cNvSpPr/>
          <p:nvPr/>
        </p:nvSpPr>
        <p:spPr>
          <a:xfrm>
            <a:off x="3771781" y="420020"/>
            <a:ext cx="3685169" cy="1080817"/>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Does it illicit strong moral intuitions?</a:t>
            </a:r>
            <a:endParaRPr lang="en-US" dirty="0"/>
          </a:p>
        </p:txBody>
      </p:sp>
      <p:sp>
        <p:nvSpPr>
          <p:cNvPr id="8" name="Rectangle 7"/>
          <p:cNvSpPr/>
          <p:nvPr/>
        </p:nvSpPr>
        <p:spPr>
          <a:xfrm>
            <a:off x="508530" y="1500837"/>
            <a:ext cx="3952240" cy="11647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Make a list of any extraneous factors (distorting biases, background moral theories, etc.) that may be responsible for these intuitions</a:t>
            </a:r>
            <a:endParaRPr lang="en-US" dirty="0"/>
          </a:p>
        </p:txBody>
      </p:sp>
      <p:sp>
        <p:nvSpPr>
          <p:cNvPr id="10" name="Decision 9"/>
          <p:cNvSpPr/>
          <p:nvPr/>
        </p:nvSpPr>
        <p:spPr>
          <a:xfrm>
            <a:off x="5398477" y="2344108"/>
            <a:ext cx="3763151" cy="1260366"/>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it similar to more clear-cut cases?</a:t>
            </a:r>
            <a:endParaRPr lang="en-US" dirty="0"/>
          </a:p>
        </p:txBody>
      </p:sp>
      <p:sp>
        <p:nvSpPr>
          <p:cNvPr id="11" name="Rectangle 10"/>
          <p:cNvSpPr/>
          <p:nvPr/>
        </p:nvSpPr>
        <p:spPr>
          <a:xfrm>
            <a:off x="2650625" y="3135135"/>
            <a:ext cx="2751135" cy="12923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Expand list of extraneous factors and isolate any morally relevant features shared by these cases</a:t>
            </a:r>
            <a:endParaRPr lang="en-US" dirty="0"/>
          </a:p>
        </p:txBody>
      </p:sp>
      <p:sp>
        <p:nvSpPr>
          <p:cNvPr id="12" name="Rectangle 11"/>
          <p:cNvSpPr/>
          <p:nvPr/>
        </p:nvSpPr>
        <p:spPr>
          <a:xfrm>
            <a:off x="5654541" y="4327452"/>
            <a:ext cx="3251025" cy="10573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Build or refine a theory that best explains this data and discard any extraneous factors that conflict with it</a:t>
            </a:r>
            <a:endParaRPr lang="en-US" dirty="0"/>
          </a:p>
        </p:txBody>
      </p:sp>
      <p:sp>
        <p:nvSpPr>
          <p:cNvPr id="13" name="Decision 12"/>
          <p:cNvSpPr/>
          <p:nvPr/>
        </p:nvSpPr>
        <p:spPr>
          <a:xfrm>
            <a:off x="5730040" y="5805837"/>
            <a:ext cx="3100026" cy="961544"/>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the theory stable?</a:t>
            </a:r>
            <a:endParaRPr lang="en-US" dirty="0"/>
          </a:p>
        </p:txBody>
      </p:sp>
      <p:sp>
        <p:nvSpPr>
          <p:cNvPr id="15" name="Rounded Rectangle 14"/>
          <p:cNvSpPr/>
          <p:nvPr/>
        </p:nvSpPr>
        <p:spPr>
          <a:xfrm>
            <a:off x="345230" y="5832329"/>
            <a:ext cx="3008090" cy="9114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cap="small" dirty="0" smtClean="0">
                <a:solidFill>
                  <a:srgbClr val="0000FF"/>
                </a:solidFill>
              </a:rPr>
              <a:t>reflective equilibrium</a:t>
            </a:r>
            <a:r>
              <a:rPr lang="en-US" dirty="0" smtClean="0"/>
              <a:t> </a:t>
            </a:r>
          </a:p>
          <a:p>
            <a:pPr algn="ctr"/>
            <a:r>
              <a:rPr lang="en-US" dirty="0" smtClean="0"/>
              <a:t>Considered moral judgements and principles</a:t>
            </a:r>
            <a:endParaRPr lang="en-US" dirty="0"/>
          </a:p>
        </p:txBody>
      </p:sp>
      <p:cxnSp>
        <p:nvCxnSpPr>
          <p:cNvPr id="17" name="Straight Arrow Connector 16"/>
          <p:cNvCxnSpPr>
            <a:stCxn id="6" idx="3"/>
            <a:endCxn id="7" idx="1"/>
          </p:cNvCxnSpPr>
          <p:nvPr/>
        </p:nvCxnSpPr>
        <p:spPr>
          <a:xfrm flipV="1">
            <a:off x="3007167" y="960429"/>
            <a:ext cx="764614"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7" idx="2"/>
            <a:endCxn id="8" idx="3"/>
          </p:cNvCxnSpPr>
          <p:nvPr/>
        </p:nvCxnSpPr>
        <p:spPr>
          <a:xfrm rot="5400000">
            <a:off x="4746375" y="1215232"/>
            <a:ext cx="582387" cy="115359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1060935" y="4467167"/>
            <a:ext cx="1589690" cy="11476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Test predictions against other cases</a:t>
            </a:r>
          </a:p>
        </p:txBody>
      </p:sp>
      <p:cxnSp>
        <p:nvCxnSpPr>
          <p:cNvPr id="93" name="Elbow Connector 92"/>
          <p:cNvCxnSpPr>
            <a:stCxn id="91" idx="1"/>
            <a:endCxn id="6" idx="1"/>
          </p:cNvCxnSpPr>
          <p:nvPr/>
        </p:nvCxnSpPr>
        <p:spPr>
          <a:xfrm rot="10800000">
            <a:off x="457201" y="960431"/>
            <a:ext cx="603735" cy="4080584"/>
          </a:xfrm>
          <a:prstGeom prst="bentConnector3">
            <a:avLst>
              <a:gd name="adj1" fmla="val 13786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10" idx="2"/>
            <a:endCxn id="12" idx="0"/>
          </p:cNvCxnSpPr>
          <p:nvPr/>
        </p:nvCxnSpPr>
        <p:spPr>
          <a:xfrm>
            <a:off x="7280053" y="3604474"/>
            <a:ext cx="1" cy="72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a:stCxn id="12" idx="2"/>
            <a:endCxn id="13" idx="0"/>
          </p:cNvCxnSpPr>
          <p:nvPr/>
        </p:nvCxnSpPr>
        <p:spPr>
          <a:xfrm flipH="1">
            <a:off x="7280053" y="5384764"/>
            <a:ext cx="1" cy="4210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a:stCxn id="13" idx="1"/>
            <a:endCxn id="15" idx="3"/>
          </p:cNvCxnSpPr>
          <p:nvPr/>
        </p:nvCxnSpPr>
        <p:spPr>
          <a:xfrm flipH="1">
            <a:off x="3353320" y="6286609"/>
            <a:ext cx="2376720" cy="14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5" name="Preparation 264"/>
          <p:cNvSpPr/>
          <p:nvPr/>
        </p:nvSpPr>
        <p:spPr>
          <a:xfrm>
            <a:off x="6946246" y="3928557"/>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275" name="Elbow Connector 274"/>
          <p:cNvCxnSpPr>
            <a:stCxn id="11" idx="2"/>
            <a:endCxn id="12" idx="1"/>
          </p:cNvCxnSpPr>
          <p:nvPr/>
        </p:nvCxnSpPr>
        <p:spPr>
          <a:xfrm rot="16200000" flipH="1">
            <a:off x="4626044" y="3827611"/>
            <a:ext cx="428646" cy="162834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42" name="Preparation 341"/>
          <p:cNvSpPr/>
          <p:nvPr/>
        </p:nvSpPr>
        <p:spPr>
          <a:xfrm>
            <a:off x="4741157" y="200305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sp>
        <p:nvSpPr>
          <p:cNvPr id="384" name="Preparation 383"/>
          <p:cNvSpPr/>
          <p:nvPr/>
        </p:nvSpPr>
        <p:spPr>
          <a:xfrm>
            <a:off x="3743076" y="620788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cxnSp>
        <p:nvCxnSpPr>
          <p:cNvPr id="400" name="Elbow Connector 399"/>
          <p:cNvCxnSpPr>
            <a:stCxn id="7" idx="2"/>
            <a:endCxn id="10" idx="0"/>
          </p:cNvCxnSpPr>
          <p:nvPr/>
        </p:nvCxnSpPr>
        <p:spPr>
          <a:xfrm rot="16200000" flipH="1">
            <a:off x="6025574" y="1089628"/>
            <a:ext cx="843271" cy="1665687"/>
          </a:xfrm>
          <a:prstGeom prst="bentConnector3">
            <a:avLst>
              <a:gd name="adj1" fmla="val 69001"/>
            </a:avLst>
          </a:prstGeom>
          <a:ln>
            <a:tailEnd type="arrow"/>
          </a:ln>
        </p:spPr>
        <p:style>
          <a:lnRef idx="2">
            <a:schemeClr val="accent1"/>
          </a:lnRef>
          <a:fillRef idx="0">
            <a:schemeClr val="accent1"/>
          </a:fillRef>
          <a:effectRef idx="1">
            <a:schemeClr val="accent1"/>
          </a:effectRef>
          <a:fontRef idx="minor">
            <a:schemeClr val="tx1"/>
          </a:fontRef>
        </p:style>
      </p:cxnSp>
      <p:sp>
        <p:nvSpPr>
          <p:cNvPr id="365" name="Preparation 364"/>
          <p:cNvSpPr/>
          <p:nvPr/>
        </p:nvSpPr>
        <p:spPr>
          <a:xfrm>
            <a:off x="6033149" y="200305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410" name="Elbow Connector 409"/>
          <p:cNvCxnSpPr>
            <a:stCxn id="8" idx="2"/>
            <a:endCxn id="10" idx="1"/>
          </p:cNvCxnSpPr>
          <p:nvPr/>
        </p:nvCxnSpPr>
        <p:spPr>
          <a:xfrm rot="16200000" flipH="1">
            <a:off x="3787223" y="1363037"/>
            <a:ext cx="308680" cy="29138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13" name="TextBox 412"/>
          <p:cNvSpPr txBox="1"/>
          <p:nvPr/>
        </p:nvSpPr>
        <p:spPr>
          <a:xfrm>
            <a:off x="6932111" y="1172059"/>
            <a:ext cx="2223681" cy="830997"/>
          </a:xfrm>
          <a:prstGeom prst="rect">
            <a:avLst/>
          </a:prstGeom>
          <a:noFill/>
        </p:spPr>
        <p:txBody>
          <a:bodyPr wrap="square" rtlCol="0">
            <a:spAutoFit/>
          </a:bodyPr>
          <a:lstStyle/>
          <a:p>
            <a:pPr algn="ctr"/>
            <a:r>
              <a:rPr lang="en-US" sz="2400" b="1" cap="small" dirty="0" smtClean="0">
                <a:solidFill>
                  <a:srgbClr val="0000FF"/>
                </a:solidFill>
              </a:rPr>
              <a:t>INTUITIVE APPROACH</a:t>
            </a:r>
            <a:endParaRPr lang="en-US" sz="2400" b="1" cap="small" dirty="0">
              <a:solidFill>
                <a:srgbClr val="0000FF"/>
              </a:solidFill>
            </a:endParaRPr>
          </a:p>
        </p:txBody>
      </p:sp>
      <p:cxnSp>
        <p:nvCxnSpPr>
          <p:cNvPr id="429" name="Elbow Connector 428"/>
          <p:cNvCxnSpPr>
            <a:endCxn id="91" idx="3"/>
          </p:cNvCxnSpPr>
          <p:nvPr/>
        </p:nvCxnSpPr>
        <p:spPr>
          <a:xfrm rot="10800000">
            <a:off x="2650626" y="5041015"/>
            <a:ext cx="3331941" cy="1245594"/>
          </a:xfrm>
          <a:prstGeom prst="bentConnector3">
            <a:avLst>
              <a:gd name="adj1" fmla="val 40009"/>
            </a:avLst>
          </a:prstGeom>
          <a:ln>
            <a:tailEnd type="arrow"/>
          </a:ln>
        </p:spPr>
        <p:style>
          <a:lnRef idx="2">
            <a:schemeClr val="accent1"/>
          </a:lnRef>
          <a:fillRef idx="0">
            <a:schemeClr val="accent1"/>
          </a:fillRef>
          <a:effectRef idx="1">
            <a:schemeClr val="accent1"/>
          </a:effectRef>
          <a:fontRef idx="minor">
            <a:schemeClr val="tx1"/>
          </a:fontRef>
        </p:style>
      </p:cxnSp>
      <p:sp>
        <p:nvSpPr>
          <p:cNvPr id="435" name="Preparation 434"/>
          <p:cNvSpPr/>
          <p:nvPr/>
        </p:nvSpPr>
        <p:spPr>
          <a:xfrm>
            <a:off x="4315560" y="5614862"/>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57" name="Elbow Connector 56"/>
          <p:cNvCxnSpPr>
            <a:stCxn id="10" idx="2"/>
            <a:endCxn id="11" idx="3"/>
          </p:cNvCxnSpPr>
          <p:nvPr/>
        </p:nvCxnSpPr>
        <p:spPr>
          <a:xfrm rot="5400000">
            <a:off x="6252495" y="2753740"/>
            <a:ext cx="176825" cy="187829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7" name="Preparation 76"/>
          <p:cNvSpPr/>
          <p:nvPr/>
        </p:nvSpPr>
        <p:spPr>
          <a:xfrm>
            <a:off x="5982564" y="3701131"/>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spTree>
    <p:extLst>
      <p:ext uri="{BB962C8B-B14F-4D97-AF65-F5344CB8AC3E}">
        <p14:creationId xmlns:p14="http://schemas.microsoft.com/office/powerpoint/2010/main" val="28936191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01 at 1.28.06 PM.png"/>
          <p:cNvPicPr>
            <a:picLocks noChangeAspect="1"/>
          </p:cNvPicPr>
          <p:nvPr/>
        </p:nvPicPr>
        <p:blipFill rotWithShape="1">
          <a:blip r:embed="rId2">
            <a:extLst>
              <a:ext uri="{28A0092B-C50C-407E-A947-70E740481C1C}">
                <a14:useLocalDpi xmlns:a14="http://schemas.microsoft.com/office/drawing/2010/main" val="0"/>
              </a:ext>
            </a:extLst>
          </a:blip>
          <a:srcRect t="7457"/>
          <a:stretch/>
        </p:blipFill>
        <p:spPr>
          <a:xfrm>
            <a:off x="0" y="1048480"/>
            <a:ext cx="9144000" cy="5107284"/>
          </a:xfrm>
          <a:prstGeom prst="rect">
            <a:avLst/>
          </a:prstGeom>
        </p:spPr>
      </p:pic>
    </p:spTree>
    <p:extLst>
      <p:ext uri="{BB962C8B-B14F-4D97-AF65-F5344CB8AC3E}">
        <p14:creationId xmlns:p14="http://schemas.microsoft.com/office/powerpoint/2010/main" val="5733006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YOU ONCE A FETUS?</a:t>
            </a:r>
            <a:endParaRPr lang="en-US" dirty="0"/>
          </a:p>
        </p:txBody>
      </p:sp>
      <p:sp>
        <p:nvSpPr>
          <p:cNvPr id="3" name="Content Placeholder 2"/>
          <p:cNvSpPr>
            <a:spLocks noGrp="1"/>
          </p:cNvSpPr>
          <p:nvPr>
            <p:ph idx="1"/>
          </p:nvPr>
        </p:nvSpPr>
        <p:spPr>
          <a:xfrm>
            <a:off x="457199" y="1600200"/>
            <a:ext cx="6459751" cy="4876800"/>
          </a:xfrm>
        </p:spPr>
        <p:txBody>
          <a:bodyPr>
            <a:normAutofit/>
          </a:bodyPr>
          <a:lstStyle/>
          <a:p>
            <a:r>
              <a:rPr lang="en-US" dirty="0" smtClean="0"/>
              <a:t>“One’s </a:t>
            </a:r>
            <a:r>
              <a:rPr lang="en-US" dirty="0"/>
              <a:t>blood is circulating, one’s </a:t>
            </a:r>
            <a:r>
              <a:rPr lang="en-US" dirty="0" smtClean="0"/>
              <a:t>digestive system </a:t>
            </a:r>
            <a:r>
              <a:rPr lang="en-US" dirty="0"/>
              <a:t>is on active service, one is shifting and breathing, one’s electrochemistry </a:t>
            </a:r>
            <a:r>
              <a:rPr lang="en-US" dirty="0" smtClean="0"/>
              <a:t>is indefatigably </a:t>
            </a:r>
            <a:r>
              <a:rPr lang="en-US" dirty="0"/>
              <a:t>at work, one’s cells are leading dramatic lives, every atom in one’s body </a:t>
            </a:r>
            <a:r>
              <a:rPr lang="en-US" dirty="0" smtClean="0"/>
              <a:t>is a </a:t>
            </a:r>
            <a:r>
              <a:rPr lang="en-US" dirty="0"/>
              <a:t>strictly temporary resident—about 1,000,000,000,000,000 of them are replaced </a:t>
            </a:r>
            <a:r>
              <a:rPr lang="en-US" dirty="0" smtClean="0"/>
              <a:t>every second—</a:t>
            </a:r>
            <a:r>
              <a:rPr lang="en-US" dirty="0"/>
              <a:t>and each of them is in internal </a:t>
            </a:r>
            <a:r>
              <a:rPr lang="en-US" dirty="0" smtClean="0"/>
              <a:t>uproar” (279)</a:t>
            </a:r>
            <a:endParaRPr lang="en-US" dirty="0"/>
          </a:p>
        </p:txBody>
      </p:sp>
      <p:pic>
        <p:nvPicPr>
          <p:cNvPr id="5" name="Picture 4" descr="maxresdefault.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03259" y="1600200"/>
            <a:ext cx="1920558" cy="2283624"/>
          </a:xfrm>
          <a:prstGeom prst="rect">
            <a:avLst/>
          </a:prstGeom>
        </p:spPr>
      </p:pic>
      <p:sp>
        <p:nvSpPr>
          <p:cNvPr id="6" name="TextBox 5"/>
          <p:cNvSpPr txBox="1"/>
          <p:nvPr/>
        </p:nvSpPr>
        <p:spPr>
          <a:xfrm>
            <a:off x="7003259" y="3877016"/>
            <a:ext cx="1920558" cy="369332"/>
          </a:xfrm>
          <a:prstGeom prst="rect">
            <a:avLst/>
          </a:prstGeom>
          <a:noFill/>
        </p:spPr>
        <p:txBody>
          <a:bodyPr wrap="square" rtlCol="0">
            <a:spAutoFit/>
          </a:bodyPr>
          <a:lstStyle/>
          <a:p>
            <a:pPr algn="ctr"/>
            <a:r>
              <a:rPr lang="en-US" dirty="0" smtClean="0"/>
              <a:t>Galen Strawson</a:t>
            </a:r>
            <a:endParaRPr lang="en-US" dirty="0"/>
          </a:p>
        </p:txBody>
      </p:sp>
    </p:spTree>
    <p:extLst>
      <p:ext uri="{BB962C8B-B14F-4D97-AF65-F5344CB8AC3E}">
        <p14:creationId xmlns:p14="http://schemas.microsoft.com/office/powerpoint/2010/main" val="23695752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YOU ONCE A FETUS?</a:t>
            </a:r>
            <a:endParaRPr lang="en-US" dirty="0"/>
          </a:p>
        </p:txBody>
      </p:sp>
      <p:pic>
        <p:nvPicPr>
          <p:cNvPr id="4" name="Picture 3" descr="10257248_10203186742761983_3743016609841466350_o.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82" y="1824973"/>
            <a:ext cx="1817999" cy="2465398"/>
          </a:xfrm>
          <a:prstGeom prst="rect">
            <a:avLst/>
          </a:prstGeom>
        </p:spPr>
      </p:pic>
      <p:sp>
        <p:nvSpPr>
          <p:cNvPr id="6" name="TextBox 5"/>
          <p:cNvSpPr txBox="1"/>
          <p:nvPr/>
        </p:nvSpPr>
        <p:spPr>
          <a:xfrm>
            <a:off x="149182" y="4290371"/>
            <a:ext cx="1817999" cy="646331"/>
          </a:xfrm>
          <a:prstGeom prst="rect">
            <a:avLst/>
          </a:prstGeom>
          <a:noFill/>
        </p:spPr>
        <p:txBody>
          <a:bodyPr wrap="square" rtlCol="0">
            <a:spAutoFit/>
          </a:bodyPr>
          <a:lstStyle/>
          <a:p>
            <a:pPr algn="ctr"/>
            <a:r>
              <a:rPr lang="en-US" dirty="0" smtClean="0"/>
              <a:t>“Zach Blaesi”</a:t>
            </a:r>
          </a:p>
          <a:p>
            <a:pPr algn="ctr"/>
            <a:r>
              <a:rPr lang="en-US" dirty="0" smtClean="0"/>
              <a:t>2013</a:t>
            </a:r>
            <a:endParaRPr lang="en-US" dirty="0"/>
          </a:p>
        </p:txBody>
      </p:sp>
      <p:cxnSp>
        <p:nvCxnSpPr>
          <p:cNvPr id="9" name="Straight Arrow Connector 8"/>
          <p:cNvCxnSpPr/>
          <p:nvPr/>
        </p:nvCxnSpPr>
        <p:spPr>
          <a:xfrm>
            <a:off x="2582733" y="4451255"/>
            <a:ext cx="397704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descr="Molecu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684" y="4497559"/>
            <a:ext cx="2632236" cy="1211554"/>
          </a:xfrm>
          <a:prstGeom prst="rect">
            <a:avLst/>
          </a:prstGeom>
        </p:spPr>
      </p:pic>
      <p:sp>
        <p:nvSpPr>
          <p:cNvPr id="28" name="TextBox 27"/>
          <p:cNvSpPr txBox="1"/>
          <p:nvPr/>
        </p:nvSpPr>
        <p:spPr>
          <a:xfrm>
            <a:off x="2056985" y="6052386"/>
            <a:ext cx="6813260" cy="584776"/>
          </a:xfrm>
          <a:prstGeom prst="rect">
            <a:avLst/>
          </a:prstGeom>
          <a:noFill/>
        </p:spPr>
        <p:txBody>
          <a:bodyPr wrap="square" rtlCol="0">
            <a:spAutoFit/>
          </a:bodyPr>
          <a:lstStyle/>
          <a:p>
            <a:pPr algn="r"/>
            <a:r>
              <a:rPr lang="en-US" sz="3200" b="1" dirty="0" smtClean="0">
                <a:solidFill>
                  <a:srgbClr val="0000FF"/>
                </a:solidFill>
              </a:rPr>
              <a:t>Zach Blaesi = Instructor Blaesi (?)</a:t>
            </a:r>
            <a:endParaRPr lang="en-US" sz="3200" b="1" dirty="0">
              <a:solidFill>
                <a:srgbClr val="0000FF"/>
              </a:solidFill>
            </a:endParaRPr>
          </a:p>
        </p:txBody>
      </p:sp>
      <p:pic>
        <p:nvPicPr>
          <p:cNvPr id="10" name="Picture 9" descr="42126813_541835396268894_4463829922426650624_n.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88295" y="1821856"/>
            <a:ext cx="1817999" cy="2465398"/>
          </a:xfrm>
          <a:prstGeom prst="rect">
            <a:avLst/>
          </a:prstGeom>
        </p:spPr>
      </p:pic>
      <p:sp>
        <p:nvSpPr>
          <p:cNvPr id="11" name="TextBox 10"/>
          <p:cNvSpPr txBox="1"/>
          <p:nvPr/>
        </p:nvSpPr>
        <p:spPr>
          <a:xfrm>
            <a:off x="7124154" y="4290371"/>
            <a:ext cx="1973302" cy="646331"/>
          </a:xfrm>
          <a:prstGeom prst="rect">
            <a:avLst/>
          </a:prstGeom>
          <a:noFill/>
        </p:spPr>
        <p:txBody>
          <a:bodyPr wrap="square" rtlCol="0">
            <a:spAutoFit/>
          </a:bodyPr>
          <a:lstStyle/>
          <a:p>
            <a:pPr algn="ctr"/>
            <a:r>
              <a:rPr lang="en-US" dirty="0" smtClean="0"/>
              <a:t>“Instructor Blaesi”</a:t>
            </a:r>
          </a:p>
          <a:p>
            <a:pPr algn="ctr"/>
            <a:r>
              <a:rPr lang="en-US" dirty="0" smtClean="0"/>
              <a:t>2018</a:t>
            </a:r>
            <a:endParaRPr lang="en-US" dirty="0"/>
          </a:p>
        </p:txBody>
      </p:sp>
    </p:spTree>
    <p:extLst>
      <p:ext uri="{BB962C8B-B14F-4D97-AF65-F5344CB8AC3E}">
        <p14:creationId xmlns:p14="http://schemas.microsoft.com/office/powerpoint/2010/main" val="399526091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28122</TotalTime>
  <Words>5719</Words>
  <Application>Microsoft Macintosh PowerPoint</Application>
  <PresentationFormat>On-screen Show (4:3)</PresentationFormat>
  <Paragraphs>425</Paragraphs>
  <Slides>66</Slides>
  <Notes>37</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Clarity</vt:lpstr>
      <vt:lpstr>The ethics of abortion</vt:lpstr>
      <vt:lpstr>CLARIFYING THE DEBATE</vt:lpstr>
      <vt:lpstr>CLARIFYING THE DEBATE</vt:lpstr>
      <vt:lpstr>CLARIFYING THE DEBATE</vt:lpstr>
      <vt:lpstr>PRUSS’S MASTER ARGUMENT</vt:lpstr>
      <vt:lpstr>WERE YOU ONCE A FETUS?</vt:lpstr>
      <vt:lpstr>PowerPoint Presentation</vt:lpstr>
      <vt:lpstr>WERE YOU ONCE A FETUS?</vt:lpstr>
      <vt:lpstr>WERE YOU ONCE A FETUS?</vt:lpstr>
      <vt:lpstr>WERE YOU ONCE A FETUS?</vt:lpstr>
      <vt:lpstr>WERE YOU ONCE A FETUS?</vt:lpstr>
      <vt:lpstr>YOU WERE ONCE A FETUS (?)</vt:lpstr>
      <vt:lpstr>YOU WERE ONCE A FETUS (?)</vt:lpstr>
      <vt:lpstr>YOU WERE ONCE A FETUS (?)</vt:lpstr>
      <vt:lpstr>YOU WERE ONCE A FETUS (?)</vt:lpstr>
      <vt:lpstr>ANIMALISM</vt:lpstr>
      <vt:lpstr>ANIMALISM</vt:lpstr>
      <vt:lpstr>ANIMALISM</vt:lpstr>
      <vt:lpstr>ANIMALISM</vt:lpstr>
      <vt:lpstr>PowerPoint Presentation</vt:lpstr>
      <vt:lpstr>INTERPRETING THE POLL</vt:lpstr>
      <vt:lpstr>ANIMALISM</vt:lpstr>
      <vt:lpstr>SUBSTANCE DUALISM</vt:lpstr>
      <vt:lpstr>SUBSTANCE DUALISM</vt:lpstr>
      <vt:lpstr>BODY–BRAIN DUALISM</vt:lpstr>
      <vt:lpstr>BODY–BRAIN DUALISM</vt:lpstr>
      <vt:lpstr>BODY–BRAIN DUALISM</vt:lpstr>
      <vt:lpstr>THE CONSTITUTION VIEW</vt:lpstr>
      <vt:lpstr>THE CONSTITUTION VIEW</vt:lpstr>
      <vt:lpstr>THE CONSTITUTION VIEW</vt:lpstr>
      <vt:lpstr>THE CONSTITUTION VIEW</vt:lpstr>
      <vt:lpstr>THE CONSTITUTION VIEW</vt:lpstr>
      <vt:lpstr>THE CONSTITUTION VIEW</vt:lpstr>
      <vt:lpstr>QUESTION </vt:lpstr>
      <vt:lpstr>PRUSS’S MASTER ARGUMENT</vt:lpstr>
      <vt:lpstr>UNGRADED POLL (question 3)</vt:lpstr>
      <vt:lpstr>UNGRADED POLL (question 3)</vt:lpstr>
      <vt:lpstr>OPTIONS</vt:lpstr>
      <vt:lpstr>UNGRADED POLL (question 3)</vt:lpstr>
      <vt:lpstr>PRUSS’S TRUMP CARDS (?)</vt:lpstr>
      <vt:lpstr>PRUSS’S TRUMP CARDS (?)</vt:lpstr>
      <vt:lpstr>PRUSS’S TRUMP CARDS (?)</vt:lpstr>
      <vt:lpstr>PRUSS’S TRUMP CARDS (?)</vt:lpstr>
      <vt:lpstr>PRUSS’S TRUMP CARDS (?)</vt:lpstr>
      <vt:lpstr>PRUSS’S TRUMP CARDS (?)</vt:lpstr>
      <vt:lpstr>PRUSS’S TRUMP CARDS (?)</vt:lpstr>
      <vt:lpstr>PRUSS’S MASTER ARGUMENT</vt:lpstr>
      <vt:lpstr>THE DEPRIVATION ACCOUNT</vt:lpstr>
      <vt:lpstr>THE DEPRIVATION ACCOUNT</vt:lpstr>
      <vt:lpstr>THE DEPRIVATION ACCOUNT</vt:lpstr>
      <vt:lpstr>IMPLICATIONS</vt:lpstr>
      <vt:lpstr>IMPLICATIONS</vt:lpstr>
      <vt:lpstr>IMPLICATIONS</vt:lpstr>
      <vt:lpstr>PRUSS’S MASTER ARGUMENT</vt:lpstr>
      <vt:lpstr>REJECT PREMISE (3)</vt:lpstr>
      <vt:lpstr>REJECT PREMISE (1)</vt:lpstr>
      <vt:lpstr>REJECT PREMISE (1)</vt:lpstr>
      <vt:lpstr>REJECT PREMISE (1)</vt:lpstr>
      <vt:lpstr>REJECT PREMISE (1)</vt:lpstr>
      <vt:lpstr>SWINBURNE ON ABORTION</vt:lpstr>
      <vt:lpstr>SWINBURNE ON ABORTION</vt:lpstr>
      <vt:lpstr>UNGRADED POLL (question 1)</vt:lpstr>
      <vt:lpstr>UNGRADED POLL (question 2)</vt:lpstr>
      <vt:lpstr>UNGRADED POLL (question 2)</vt:lpstr>
      <vt:lpstr>UNGRADED POLL (question 2)</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1128</cp:revision>
  <dcterms:created xsi:type="dcterms:W3CDTF">2016-04-06T08:49:02Z</dcterms:created>
  <dcterms:modified xsi:type="dcterms:W3CDTF">2019-10-11T17:06:32Z</dcterms:modified>
</cp:coreProperties>
</file>