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6"/>
  </p:notesMasterIdLst>
  <p:sldIdLst>
    <p:sldId id="759" r:id="rId2"/>
    <p:sldId id="831" r:id="rId3"/>
    <p:sldId id="832" r:id="rId4"/>
    <p:sldId id="833" r:id="rId5"/>
    <p:sldId id="834" r:id="rId6"/>
    <p:sldId id="835" r:id="rId7"/>
    <p:sldId id="836" r:id="rId8"/>
    <p:sldId id="837" r:id="rId9"/>
    <p:sldId id="838" r:id="rId10"/>
    <p:sldId id="839" r:id="rId11"/>
    <p:sldId id="840" r:id="rId12"/>
    <p:sldId id="750" r:id="rId13"/>
    <p:sldId id="749" r:id="rId14"/>
    <p:sldId id="751" r:id="rId15"/>
    <p:sldId id="795" r:id="rId16"/>
    <p:sldId id="760" r:id="rId17"/>
    <p:sldId id="762" r:id="rId18"/>
    <p:sldId id="763" r:id="rId19"/>
    <p:sldId id="768" r:id="rId20"/>
    <p:sldId id="766" r:id="rId21"/>
    <p:sldId id="775" r:id="rId22"/>
    <p:sldId id="769" r:id="rId23"/>
    <p:sldId id="770" r:id="rId24"/>
    <p:sldId id="774" r:id="rId25"/>
    <p:sldId id="776" r:id="rId26"/>
    <p:sldId id="777" r:id="rId27"/>
    <p:sldId id="781" r:id="rId28"/>
    <p:sldId id="782" r:id="rId29"/>
    <p:sldId id="793" r:id="rId30"/>
    <p:sldId id="785" r:id="rId31"/>
    <p:sldId id="788" r:id="rId32"/>
    <p:sldId id="789" r:id="rId33"/>
    <p:sldId id="790" r:id="rId34"/>
    <p:sldId id="791" r:id="rId35"/>
    <p:sldId id="792" r:id="rId36"/>
    <p:sldId id="798" r:id="rId37"/>
    <p:sldId id="799" r:id="rId38"/>
    <p:sldId id="802" r:id="rId39"/>
    <p:sldId id="803" r:id="rId40"/>
    <p:sldId id="805" r:id="rId41"/>
    <p:sldId id="816" r:id="rId42"/>
    <p:sldId id="817" r:id="rId43"/>
    <p:sldId id="818" r:id="rId44"/>
    <p:sldId id="819" r:id="rId45"/>
    <p:sldId id="820" r:id="rId46"/>
    <p:sldId id="821" r:id="rId47"/>
    <p:sldId id="822" r:id="rId48"/>
    <p:sldId id="823" r:id="rId49"/>
    <p:sldId id="824" r:id="rId50"/>
    <p:sldId id="825" r:id="rId51"/>
    <p:sldId id="826" r:id="rId52"/>
    <p:sldId id="827" r:id="rId53"/>
    <p:sldId id="828" r:id="rId54"/>
    <p:sldId id="82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CCD"/>
    <a:srgbClr val="B7C8F0"/>
    <a:srgbClr val="000000"/>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55220" autoAdjust="0"/>
  </p:normalViewPr>
  <p:slideViewPr>
    <p:cSldViewPr snapToGrid="0" snapToObjects="1">
      <p:cViewPr>
        <p:scale>
          <a:sx n="76" d="100"/>
          <a:sy n="76" d="100"/>
        </p:scale>
        <p:origin x="-528" y="-80"/>
      </p:cViewPr>
      <p:guideLst>
        <p:guide orient="horz" pos="2160"/>
        <p:guide pos="2880"/>
      </p:guideLst>
    </p:cSldViewPr>
  </p:slideViewPr>
  <p:notesTextViewPr>
    <p:cViewPr>
      <p:scale>
        <a:sx n="100" d="100"/>
        <a:sy n="100" d="100"/>
      </p:scale>
      <p:origin x="0" y="16"/>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“I propose, then, that we grant that the fetus is a person from the moment of conception. How does the argument go from here?” (48</a:t>
            </a:r>
            <a:r>
              <a:rPr lang="en-US" dirty="0" smtClean="0"/>
              <a:t>)</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395027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60609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What follows</a:t>
            </a:r>
            <a:r>
              <a:rPr lang="en-US" baseline="0" dirty="0" smtClean="0"/>
              <a:t> from this with respect to abortion?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21</a:t>
            </a:fld>
            <a:endParaRPr lang="en-US"/>
          </a:p>
        </p:txBody>
      </p:sp>
    </p:spTree>
    <p:extLst>
      <p:ext uri="{BB962C8B-B14F-4D97-AF65-F5344CB8AC3E}">
        <p14:creationId xmlns:p14="http://schemas.microsoft.com/office/powerpoint/2010/main" val="270847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“They can say that persons have a right to life only if they didn’t come into existence because of rape; or they can say that all persons have a right to life, but that some have less of a right to life than others, in particular, that those who came into existence because of rape have less. But these statements have a rather unpleasant sound” (49)</a:t>
            </a:r>
          </a:p>
          <a:p>
            <a:pPr marL="171450" indent="-171450">
              <a:buFont typeface="Arial"/>
              <a:buChar char="•"/>
            </a:pPr>
            <a:r>
              <a:rPr lang="en-US" dirty="0" smtClean="0"/>
              <a:t>“Surely the question of whether you have a right to life at all, or how much of it you have, shouldn’t turn on the question of whether</a:t>
            </a:r>
            <a:r>
              <a:rPr lang="en-US" baseline="0" dirty="0" smtClean="0"/>
              <a:t> or not you are the product of a rape” (49)</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3950274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“How is it supposed to come out that an abortion may not be performed? If mother and child have an equal right to life, shouldn’t we perhaps flip a coin? Or should we add to the mother’s right to life her right to decide what happens in and to her body, which everybody seems to be ready to grant—the sum of her rights now outweighing the fetus’ right to life?” (50)</a:t>
            </a:r>
          </a:p>
          <a:p>
            <a:pPr marL="171450" indent="-171450">
              <a:buFont typeface="Arial"/>
              <a:buChar char="•"/>
            </a:pPr>
            <a:r>
              <a:rPr lang="en-US" dirty="0" smtClean="0"/>
              <a:t>Performing</a:t>
            </a:r>
            <a:r>
              <a:rPr lang="en-US" baseline="0" dirty="0" smtClean="0"/>
              <a:t> an abortion is an act of direct killing</a:t>
            </a:r>
          </a:p>
          <a:p>
            <a:pPr marL="171450" indent="-171450">
              <a:buFont typeface="Arial"/>
              <a:buChar char="•"/>
            </a:pPr>
            <a:r>
              <a:rPr lang="en-US" baseline="0" dirty="0" smtClean="0"/>
              <a:t>Letting the mother die is not an act of direct killing</a:t>
            </a:r>
          </a:p>
          <a:p>
            <a:pPr marL="171450" indent="-171450">
              <a:buFont typeface="Arial"/>
              <a:buChar char="•"/>
            </a:pPr>
            <a:r>
              <a:rPr lang="en-US" baseline="0" dirty="0" smtClean="0"/>
              <a:t>The child is innocent and does not aim at the mother’s death</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23</a:t>
            </a:fld>
            <a:endParaRPr lang="en-US"/>
          </a:p>
        </p:txBody>
      </p:sp>
    </p:spTree>
    <p:extLst>
      <p:ext uri="{BB962C8B-B14F-4D97-AF65-F5344CB8AC3E}">
        <p14:creationId xmlns:p14="http://schemas.microsoft.com/office/powerpoint/2010/main" val="236219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“How is it supposed to come out that an abortion may not be performed? If mother and child have an equal right to life, shouldn’t we perhaps flip a coin? Or should we add to the mother’s right to life her right to decide what happens in and to her body, which everybody seems to be ready to grant—the sum of her rights now outweighing the fetus’ right to life?” (50)</a:t>
            </a:r>
          </a:p>
          <a:p>
            <a:pPr marL="171450" indent="-171450">
              <a:buFont typeface="Arial"/>
              <a:buChar char="•"/>
            </a:pPr>
            <a:r>
              <a:rPr lang="en-US" dirty="0" smtClean="0"/>
              <a:t>Performing</a:t>
            </a:r>
            <a:r>
              <a:rPr lang="en-US" baseline="0" dirty="0" smtClean="0"/>
              <a:t> an abortion is an act of direct killing</a:t>
            </a:r>
          </a:p>
          <a:p>
            <a:pPr marL="171450" indent="-171450">
              <a:buFont typeface="Arial"/>
              <a:buChar char="•"/>
            </a:pPr>
            <a:r>
              <a:rPr lang="en-US" baseline="0" dirty="0" smtClean="0"/>
              <a:t>Letting the mother die is not an act of direct killing</a:t>
            </a:r>
          </a:p>
          <a:p>
            <a:pPr marL="171450" indent="-171450">
              <a:buFont typeface="Arial"/>
              <a:buChar char="•"/>
            </a:pPr>
            <a:r>
              <a:rPr lang="en-US" baseline="0" dirty="0" smtClean="0"/>
              <a:t>The child is innocent and does not aim at the mother’s death</a:t>
            </a: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3867716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“How is it supposed to come out that an abortion may not be performed? If mother and child have an equal right to life, shouldn’t we perhaps flip a coin? Or should we add to the mother’s right to life her right to decide what happens in and to her body, which everybody seems to be ready to grant—the sum of her rights now outweighing the fetus’ right to life?” (50)</a:t>
            </a:r>
          </a:p>
          <a:p>
            <a:pPr marL="171450" indent="-171450">
              <a:buFont typeface="Arial"/>
              <a:buChar char="•"/>
            </a:pPr>
            <a:r>
              <a:rPr lang="en-US" dirty="0" smtClean="0"/>
              <a:t>Performing</a:t>
            </a:r>
            <a:r>
              <a:rPr lang="en-US" baseline="0" dirty="0" smtClean="0"/>
              <a:t> an abortion is an act of direct killing</a:t>
            </a:r>
          </a:p>
          <a:p>
            <a:pPr marL="171450" indent="-171450">
              <a:buFont typeface="Arial"/>
              <a:buChar char="•"/>
            </a:pPr>
            <a:r>
              <a:rPr lang="en-US" baseline="0" dirty="0" smtClean="0"/>
              <a:t>Letting the mother die is not an act of direct killing</a:t>
            </a:r>
          </a:p>
          <a:p>
            <a:pPr marL="171450" indent="-171450">
              <a:buFont typeface="Arial"/>
              <a:buChar char="•"/>
            </a:pPr>
            <a:r>
              <a:rPr lang="en-US" baseline="0" dirty="0" smtClean="0"/>
              <a:t>The child is innocent and does not aim at the mother’s death</a:t>
            </a: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25</a:t>
            </a:fld>
            <a:endParaRPr lang="en-US"/>
          </a:p>
        </p:txBody>
      </p:sp>
    </p:spTree>
    <p:extLst>
      <p:ext uri="{BB962C8B-B14F-4D97-AF65-F5344CB8AC3E}">
        <p14:creationId xmlns:p14="http://schemas.microsoft.com/office/powerpoint/2010/main" val="193231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“They can say that persons have a right to life only if they didn’t come into existence because of rape; or they can say that all persons have a right to life, but that some have less of a right to life than others, in particular, that those who came into existence because of rape have less. But these statements have a rather unpleasant sound” (49)</a:t>
            </a:r>
          </a:p>
          <a:p>
            <a:pPr marL="171450" indent="-171450">
              <a:buFont typeface="Arial"/>
              <a:buChar char="•"/>
            </a:pPr>
            <a:r>
              <a:rPr lang="en-US" dirty="0" smtClean="0"/>
              <a:t>“Surely the question of whether you have a right to life at all, or how much of it you have, shouldn’t turn on the question of whether</a:t>
            </a:r>
            <a:r>
              <a:rPr lang="en-US" baseline="0" dirty="0" smtClean="0"/>
              <a:t> or not you are the product of a rape” (49)</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26</a:t>
            </a:fld>
            <a:endParaRPr lang="en-US"/>
          </a:p>
        </p:txBody>
      </p:sp>
    </p:spTree>
    <p:extLst>
      <p:ext uri="{BB962C8B-B14F-4D97-AF65-F5344CB8AC3E}">
        <p14:creationId xmlns:p14="http://schemas.microsoft.com/office/powerpoint/2010/main" val="395027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a:t>
            </a:r>
            <a:r>
              <a:rPr lang="en-US" dirty="0" err="1" smtClean="0"/>
              <a:t>ou</a:t>
            </a:r>
            <a:r>
              <a:rPr lang="en-US" baseline="0" dirty="0" smtClean="0"/>
              <a:t> are already up against the wall of the house and in a few minutes you’ll be crushed to death” (52)</a:t>
            </a:r>
          </a:p>
          <a:p>
            <a:pPr marL="171450" indent="-171450">
              <a:buFont typeface="Arial"/>
              <a:buChar char="•"/>
            </a:pPr>
            <a:r>
              <a:rPr lang="en-US" baseline="0" dirty="0" smtClean="0"/>
              <a:t>“The child on the other hand won’t be crushed to death; if nothing is done to stop him from growing he’ll be hurt, but in the end he’ll simply burst open the house and walk out a free man” (52)</a:t>
            </a:r>
          </a:p>
          <a:p>
            <a:pPr marL="171450" indent="-171450">
              <a:buFont typeface="Arial"/>
              <a:buChar char="•"/>
            </a:pPr>
            <a:r>
              <a:rPr lang="en-US" baseline="0" dirty="0" smtClean="0"/>
              <a:t>“But it cannot be concluded that you too can do nothing, that you cannot attack it to save your life” (52)</a:t>
            </a:r>
          </a:p>
          <a:p>
            <a:pPr marL="171450" indent="-171450">
              <a:buFont typeface="Arial"/>
              <a:buChar char="•"/>
            </a:pPr>
            <a:r>
              <a:rPr lang="en-US" baseline="0" dirty="0" smtClean="0"/>
              <a:t>“However innocent the child may be, you do not have to wait passively while it crushes you to death” (52) </a:t>
            </a:r>
          </a:p>
          <a:p>
            <a:pPr marL="171450" indent="-171450">
              <a:buFont typeface="Arial"/>
              <a:buChar char="•"/>
            </a:pPr>
            <a:r>
              <a:rPr lang="en-US" baseline="0" dirty="0" smtClean="0"/>
              <a:t>“Perhaps a pregnant woman is vaguely felt to have the status of house, to which we don’t allow the right of self-defense. But if the woman houses the child, it should be remembered that she is a person who houses it” (53)</a:t>
            </a:r>
          </a:p>
          <a:p>
            <a:pPr marL="171450" indent="-171450">
              <a:buFont typeface="Arial"/>
              <a:buChar char="•"/>
            </a:pPr>
            <a:r>
              <a:rPr lang="en-US" baseline="0" dirty="0" smtClean="0"/>
              <a:t>“[T]his shows not merely that the theses in (1) through (4) are false; it shows also that the extreme view of abortion is false” (53)</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27</a:t>
            </a:fld>
            <a:endParaRPr lang="en-US"/>
          </a:p>
        </p:txBody>
      </p:sp>
    </p:spTree>
    <p:extLst>
      <p:ext uri="{BB962C8B-B14F-4D97-AF65-F5344CB8AC3E}">
        <p14:creationId xmlns:p14="http://schemas.microsoft.com/office/powerpoint/2010/main" val="1752167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mother </a:t>
            </a:r>
            <a:r>
              <a:rPr lang="en-US" i="1" baseline="0" dirty="0" smtClean="0"/>
              <a:t>owns </a:t>
            </a:r>
            <a:r>
              <a:rPr lang="en-US" i="0" baseline="0" dirty="0" smtClean="0"/>
              <a:t>the house” (53)</a:t>
            </a:r>
          </a:p>
          <a:p>
            <a:pPr marL="171450" indent="-171450">
              <a:buFont typeface="Arial"/>
              <a:buChar char="•"/>
            </a:pPr>
            <a:r>
              <a:rPr lang="en-US" i="0" baseline="0" dirty="0" smtClean="0"/>
              <a:t>“[I]t casts a bright light on the supposition that third parties can do nothing” (53)</a:t>
            </a:r>
          </a:p>
          <a:p>
            <a:pPr marL="171450" indent="-171450">
              <a:buFont typeface="Arial"/>
              <a:buChar char="•"/>
            </a:pPr>
            <a:r>
              <a:rPr lang="en-US" i="0" baseline="0" dirty="0" smtClean="0"/>
              <a:t>“[I]t is not impartiality that says ‘I cannot choose between you’ when Smith owns the coat” (53)</a:t>
            </a:r>
          </a:p>
          <a:p>
            <a:pPr marL="171450" indent="-171450">
              <a:buFont typeface="Arial"/>
              <a:buChar char="•"/>
            </a:pPr>
            <a:r>
              <a:rPr lang="en-US" i="0" baseline="0" dirty="0" smtClean="0"/>
              <a:t>“Women have said again and again ‘This is </a:t>
            </a:r>
            <a:r>
              <a:rPr lang="en-US" i="1" baseline="0" dirty="0" smtClean="0"/>
              <a:t>my </a:t>
            </a:r>
            <a:r>
              <a:rPr lang="en-US" i="0" baseline="0" dirty="0" smtClean="0"/>
              <a:t>body!’ and they have reason to feel angry, reason to feel that it has been like shouting into the wind’ (53)</a:t>
            </a:r>
          </a:p>
          <a:p>
            <a:pPr marL="171450" indent="-171450">
              <a:buFont typeface="Arial"/>
              <a:buChar char="•"/>
            </a:pPr>
            <a:r>
              <a:rPr lang="en-US" i="0" baseline="0" dirty="0" smtClean="0"/>
              <a:t>“Smith, after all, is hardly likely to bless us if we say to him, ‘Of course it’s your coat, anybody would grant that it is. But no one may choose between you and Jones who is to have it” (54)</a:t>
            </a:r>
          </a:p>
          <a:p>
            <a:pPr marL="171450" indent="-171450">
              <a:buFont typeface="Arial"/>
              <a:buChar char="•"/>
            </a:pPr>
            <a:r>
              <a:rPr lang="en-US" i="0" baseline="0" dirty="0" smtClean="0"/>
              <a:t>“I have not been arguing that any given third party must accede to the mother’s request that he perform an abortion to save her life, but only that he may” (54)</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28</a:t>
            </a:fld>
            <a:endParaRPr lang="en-US"/>
          </a:p>
        </p:txBody>
      </p:sp>
    </p:spTree>
    <p:extLst>
      <p:ext uri="{BB962C8B-B14F-4D97-AF65-F5344CB8AC3E}">
        <p14:creationId xmlns:p14="http://schemas.microsoft.com/office/powerpoint/2010/main" val="77049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1492423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“If</a:t>
            </a:r>
            <a:r>
              <a:rPr lang="en-US" baseline="0" dirty="0" smtClean="0"/>
              <a:t> I am sick unto death, and the only thing that will save my life is the touch of Henry Fonda’s cool hand on my fevered brow, then all the same, I have no right to be given the touch of Henry Fonda’s cool hand on my fevered brow” (55)</a:t>
            </a:r>
          </a:p>
          <a:p>
            <a:pPr marL="171450" indent="-171450">
              <a:buFont typeface="Arial"/>
              <a:buChar char="•"/>
            </a:pPr>
            <a:r>
              <a:rPr lang="en-US" baseline="0" dirty="0" smtClean="0"/>
              <a:t>“I have no right at all against anybody that he should do this for me” (55)</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30</a:t>
            </a:fld>
            <a:endParaRPr lang="en-US"/>
          </a:p>
        </p:txBody>
      </p:sp>
    </p:spTree>
    <p:extLst>
      <p:ext uri="{BB962C8B-B14F-4D97-AF65-F5344CB8AC3E}">
        <p14:creationId xmlns:p14="http://schemas.microsoft.com/office/powerpoint/2010/main" val="3169675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“For nobody has any right to use your kidneys unless you give him such a right; and nobody</a:t>
            </a:r>
            <a:r>
              <a:rPr lang="en-US" baseline="0" dirty="0" smtClean="0"/>
              <a:t> has the right against you that you shall give him this right—if you do allow him to go on using your kidneys, this is a kindness on your part, and not something he can claim from you as his due” (55)</a:t>
            </a:r>
          </a:p>
          <a:p>
            <a:pPr marL="171450" indent="-171450">
              <a:buFont typeface="Arial"/>
              <a:buChar char="•"/>
            </a:pPr>
            <a:r>
              <a:rPr lang="en-US" baseline="0" dirty="0" smtClean="0"/>
              <a:t>“But does he have a right against everybody that they shall refrain from plugging you from him? To refrain from doing this is to allow him to continue to use your kidneys” (56)</a:t>
            </a:r>
          </a:p>
          <a:p>
            <a:pPr marL="171450" indent="-171450">
              <a:buFont typeface="Arial"/>
              <a:buChar char="•"/>
            </a:pPr>
            <a:r>
              <a:rPr lang="en-US" baseline="0" dirty="0" smtClean="0"/>
              <a:t>“It could be argued that he has a right against us that </a:t>
            </a:r>
            <a:r>
              <a:rPr lang="en-US" i="1" baseline="0" dirty="0" smtClean="0"/>
              <a:t>we </a:t>
            </a:r>
            <a:r>
              <a:rPr lang="en-US" i="0" baseline="0" dirty="0" smtClean="0"/>
              <a:t>should allow him to continue to use your kidneys. That is, while he had no right against us that we should give him the use of your kidneys, it might be argued that he anyway has a right against us that we shall not now intervene and deprive him of the use of your kidneys” (56)</a:t>
            </a:r>
          </a:p>
          <a:p>
            <a:pPr marL="171450" indent="-171450">
              <a:buFont typeface="Arial"/>
              <a:buChar char="•"/>
            </a:pPr>
            <a:r>
              <a:rPr lang="en-US" i="0" baseline="0" dirty="0" smtClean="0"/>
              <a:t>“But certainly the violinist has no right against you that </a:t>
            </a:r>
            <a:r>
              <a:rPr lang="en-US" i="1" baseline="0" dirty="0" smtClean="0"/>
              <a:t>you </a:t>
            </a:r>
            <a:r>
              <a:rPr lang="en-US" i="0" baseline="0" dirty="0" smtClean="0"/>
              <a:t>shall allow him to continue to use your kidneys” (56)</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31</a:t>
            </a:fld>
            <a:endParaRPr lang="en-US"/>
          </a:p>
        </p:txBody>
      </p:sp>
    </p:spTree>
    <p:extLst>
      <p:ext uri="{BB962C8B-B14F-4D97-AF65-F5344CB8AC3E}">
        <p14:creationId xmlns:p14="http://schemas.microsoft.com/office/powerpoint/2010/main" val="3169675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In</a:t>
            </a:r>
            <a:r>
              <a:rPr lang="en-US" baseline="0" dirty="0" smtClean="0"/>
              <a:t> the violinist case, “You surely are not being unjust to him, for you gave him no right to your kidneys, and no one else can have given him any such right” (57)</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32</a:t>
            </a:fld>
            <a:endParaRPr lang="en-US"/>
          </a:p>
        </p:txBody>
      </p:sp>
    </p:spTree>
    <p:extLst>
      <p:ext uri="{BB962C8B-B14F-4D97-AF65-F5344CB8AC3E}">
        <p14:creationId xmlns:p14="http://schemas.microsoft.com/office/powerpoint/2010/main" val="135119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In</a:t>
            </a:r>
            <a:r>
              <a:rPr lang="en-US" baseline="0" dirty="0" smtClean="0"/>
              <a:t> the violinist case, “You surely are not being unjust to him, for you gave him no right to your kidneys, and no one else can have given him any such right” (57)</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33</a:t>
            </a:fld>
            <a:endParaRPr lang="en-US"/>
          </a:p>
        </p:txBody>
      </p:sp>
    </p:spTree>
    <p:extLst>
      <p:ext uri="{BB962C8B-B14F-4D97-AF65-F5344CB8AC3E}">
        <p14:creationId xmlns:p14="http://schemas.microsoft.com/office/powerpoint/2010/main" val="1351194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“Suppose a woman voluntarily indulges in intercourse, knowing of the chance it will issue in pregnancy, and then she does become</a:t>
            </a:r>
            <a:r>
              <a:rPr lang="en-US" baseline="0" dirty="0" smtClean="0"/>
              <a:t> pregnant; is she not in part responsible for the presence, in fact the very existence, of the unborn person inside her?” (57)</a:t>
            </a:r>
          </a:p>
          <a:p>
            <a:pPr marL="171450" indent="-171450">
              <a:buFont typeface="Arial"/>
              <a:buChar char="•"/>
            </a:pPr>
            <a:r>
              <a:rPr lang="en-US" baseline="0" dirty="0" smtClean="0"/>
              <a:t>“[D]</a:t>
            </a:r>
            <a:r>
              <a:rPr lang="en-US" baseline="0" dirty="0" err="1" smtClean="0"/>
              <a:t>oesn’t</a:t>
            </a:r>
            <a:r>
              <a:rPr lang="en-US" baseline="0" dirty="0" smtClean="0"/>
              <a:t> her partial responsibility for its being there itself give it a right to the use of her body?” (58)</a:t>
            </a:r>
          </a:p>
          <a:p>
            <a:pPr marL="171450" indent="-171450">
              <a:buFont typeface="Arial"/>
              <a:buChar char="•"/>
            </a:pPr>
            <a:r>
              <a:rPr lang="en-US" baseline="0" dirty="0" smtClean="0"/>
              <a:t>“If so, then her aborting it would be more like the boy’s taking away the chocolates, and less like your unplugging yourself from the violinist—doing so would be depriving it of what it does have a right to, and thus would be doing it an injustice” (58)</a:t>
            </a:r>
          </a:p>
          <a:p>
            <a:pPr marL="171450" indent="-171450">
              <a:buFont typeface="Arial"/>
              <a:buChar char="•"/>
            </a:pPr>
            <a:r>
              <a:rPr lang="en-US" baseline="0" dirty="0" smtClean="0"/>
              <a:t>“And then, too, it might be asked whether or not she can kill it even to save her own life: If she voluntarily called it into existence, how can she now kill it, even in self-defense?” (58)</a:t>
            </a:r>
          </a:p>
          <a:p>
            <a:pPr marL="171450" indent="-171450">
              <a:buFont typeface="Arial"/>
              <a:buChar char="•"/>
            </a:pPr>
            <a:r>
              <a:rPr lang="en-US" baseline="0" dirty="0" smtClean="0"/>
              <a:t>“[T]his argument would give the unborn person a right to its mother’s body only if her pregnancy resulted from a voluntary act, undertaken in full knowledge of the chance a pregnancy might result from it” (58)</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35</a:t>
            </a:fld>
            <a:endParaRPr lang="en-US"/>
          </a:p>
        </p:txBody>
      </p:sp>
    </p:spTree>
    <p:extLst>
      <p:ext uri="{BB962C8B-B14F-4D97-AF65-F5344CB8AC3E}">
        <p14:creationId xmlns:p14="http://schemas.microsoft.com/office/powerpoint/2010/main" val="1941944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“[S]he’s given him a right to the use</a:t>
            </a:r>
            <a:r>
              <a:rPr lang="en-US" baseline="0" dirty="0" smtClean="0"/>
              <a:t> of her house—for she is partially responsible for his presence there, having voluntarily done what enabled him to get in, in full knowledge that there are such things as burglars, and that burglars burgle” (59)</a:t>
            </a:r>
          </a:p>
          <a:p>
            <a:pPr marL="171450" indent="-171450">
              <a:buFont typeface="Arial"/>
              <a:buChar char="•"/>
            </a:pPr>
            <a:r>
              <a:rPr lang="en-US" baseline="0" dirty="0" smtClean="0"/>
              <a:t>“It would be still more absurd to say this if I had had bars installed outside my windows, precisely to prevent burglars from getting in, and a burglar got in only because of a defect in the bars” (59)</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36</a:t>
            </a:fld>
            <a:endParaRPr lang="en-US"/>
          </a:p>
        </p:txBody>
      </p:sp>
    </p:spTree>
    <p:extLst>
      <p:ext uri="{BB962C8B-B14F-4D97-AF65-F5344CB8AC3E}">
        <p14:creationId xmlns:p14="http://schemas.microsoft.com/office/powerpoint/2010/main" val="1492157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 don’t want children, so you fix up your windows with fine mesh screens, the very best you can buy. As can happen, however, and on very, very rare occasions</a:t>
            </a:r>
            <a:r>
              <a:rPr lang="en-US" baseline="0" dirty="0" smtClean="0"/>
              <a:t> does happen, one of the screens is defective; and a seed drifts in and takes root. Does the person-plant who now develops have a right to the use of your house?” (59)</a:t>
            </a:r>
          </a:p>
        </p:txBody>
      </p:sp>
      <p:sp>
        <p:nvSpPr>
          <p:cNvPr id="4" name="Slide Number Placeholder 3"/>
          <p:cNvSpPr>
            <a:spLocks noGrp="1"/>
          </p:cNvSpPr>
          <p:nvPr>
            <p:ph type="sldNum" sz="quarter" idx="10"/>
          </p:nvPr>
        </p:nvSpPr>
        <p:spPr/>
        <p:txBody>
          <a:bodyPr/>
          <a:lstStyle/>
          <a:p>
            <a:fld id="{A750A182-F080-BA40-A1F2-AB9B5BAA0E59}" type="slidenum">
              <a:rPr lang="en-US" smtClean="0"/>
              <a:t>37</a:t>
            </a:fld>
            <a:endParaRPr lang="en-US"/>
          </a:p>
        </p:txBody>
      </p:sp>
    </p:spTree>
    <p:extLst>
      <p:ext uri="{BB962C8B-B14F-4D97-AF65-F5344CB8AC3E}">
        <p14:creationId xmlns:p14="http://schemas.microsoft.com/office/powerpoint/2010/main" val="1492157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 don’t want children, so you fix up your windows with fine mesh screens, the very best you can buy. As can happen, however, and on very, very rare occasions</a:t>
            </a:r>
            <a:r>
              <a:rPr lang="en-US" baseline="0" dirty="0" smtClean="0"/>
              <a:t> does happen, one of the screens is defective; and a seed drifts in and takes root. Does the person-plant who now develops have a right to the use of your house?” (59)</a:t>
            </a:r>
          </a:p>
        </p:txBody>
      </p:sp>
      <p:sp>
        <p:nvSpPr>
          <p:cNvPr id="4" name="Slide Number Placeholder 3"/>
          <p:cNvSpPr>
            <a:spLocks noGrp="1"/>
          </p:cNvSpPr>
          <p:nvPr>
            <p:ph type="sldNum" sz="quarter" idx="10"/>
          </p:nvPr>
        </p:nvSpPr>
        <p:spPr/>
        <p:txBody>
          <a:bodyPr/>
          <a:lstStyle/>
          <a:p>
            <a:fld id="{A750A182-F080-BA40-A1F2-AB9B5BAA0E59}" type="slidenum">
              <a:rPr lang="en-US" smtClean="0"/>
              <a:t>38</a:t>
            </a:fld>
            <a:endParaRPr lang="en-US"/>
          </a:p>
        </p:txBody>
      </p:sp>
    </p:spTree>
    <p:extLst>
      <p:ext uri="{BB962C8B-B14F-4D97-AF65-F5344CB8AC3E}">
        <p14:creationId xmlns:p14="http://schemas.microsoft.com/office/powerpoint/2010/main" val="1492157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 don’t want children, so you fix up your windows with fine mesh screens, the very best you can buy. As can happen, however, and on very, very rare occasions</a:t>
            </a:r>
            <a:r>
              <a:rPr lang="en-US" baseline="0" dirty="0" smtClean="0"/>
              <a:t> does happen, one of the screens is defective; and a seed drifts in and takes root. Does the person-plant who now develops have a right to the use of your house?” (59)</a:t>
            </a:r>
          </a:p>
        </p:txBody>
      </p:sp>
      <p:sp>
        <p:nvSpPr>
          <p:cNvPr id="4" name="Slide Number Placeholder 3"/>
          <p:cNvSpPr>
            <a:spLocks noGrp="1"/>
          </p:cNvSpPr>
          <p:nvPr>
            <p:ph type="sldNum" sz="quarter" idx="10"/>
          </p:nvPr>
        </p:nvSpPr>
        <p:spPr/>
        <p:txBody>
          <a:bodyPr/>
          <a:lstStyle/>
          <a:p>
            <a:fld id="{A750A182-F080-BA40-A1F2-AB9B5BAA0E59}" type="slidenum">
              <a:rPr lang="en-US" smtClean="0"/>
              <a:t>39</a:t>
            </a:fld>
            <a:endParaRPr lang="en-US"/>
          </a:p>
        </p:txBody>
      </p:sp>
    </p:spTree>
    <p:extLst>
      <p:ext uri="{BB962C8B-B14F-4D97-AF65-F5344CB8AC3E}">
        <p14:creationId xmlns:p14="http://schemas.microsoft.com/office/powerpoint/2010/main" val="1492157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 don’t want children, so you fix up your windows with fine mesh screens, the very best you can buy. As can happen, however, and on very, very rare occasions</a:t>
            </a:r>
            <a:r>
              <a:rPr lang="en-US" baseline="0" dirty="0" smtClean="0"/>
              <a:t> does happen, one of the screens is defective; and a seed drifts in and takes root. Does the person-plant who now develops have a right to the use of your house?” (59)</a:t>
            </a:r>
          </a:p>
        </p:txBody>
      </p:sp>
      <p:sp>
        <p:nvSpPr>
          <p:cNvPr id="4" name="Slide Number Placeholder 3"/>
          <p:cNvSpPr>
            <a:spLocks noGrp="1"/>
          </p:cNvSpPr>
          <p:nvPr>
            <p:ph type="sldNum" sz="quarter" idx="10"/>
          </p:nvPr>
        </p:nvSpPr>
        <p:spPr/>
        <p:txBody>
          <a:bodyPr/>
          <a:lstStyle/>
          <a:p>
            <a:fld id="{A750A182-F080-BA40-A1F2-AB9B5BAA0E59}" type="slidenum">
              <a:rPr lang="en-US" smtClean="0"/>
              <a:t>40</a:t>
            </a:fld>
            <a:endParaRPr lang="en-US"/>
          </a:p>
        </p:txBody>
      </p:sp>
    </p:spTree>
    <p:extLst>
      <p:ext uri="{BB962C8B-B14F-4D97-AF65-F5344CB8AC3E}">
        <p14:creationId xmlns:p14="http://schemas.microsoft.com/office/powerpoint/2010/main" val="149215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District Court correctly refused injunctive, but erred in granting declaratory, relief to Hallford, who alleged no federally protected right not </a:t>
            </a:r>
            <a:r>
              <a:rPr lang="en-US" dirty="0" err="1" smtClean="0"/>
              <a:t>assertable</a:t>
            </a:r>
            <a:r>
              <a:rPr lang="en-US" dirty="0" smtClean="0"/>
              <a:t> as a defense against the good-faith state prosecutions pending against him” (114)</a:t>
            </a:r>
          </a:p>
          <a:p>
            <a:r>
              <a:rPr lang="en-US" dirty="0" smtClean="0"/>
              <a:t>“The Does' complaint, based as it is on contingencies, any one or more of which may not occur, is too speculative to present an actual case or controversy” (114)</a:t>
            </a:r>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2388511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41</a:t>
            </a:fld>
            <a:endParaRPr lang="en-US"/>
          </a:p>
        </p:txBody>
      </p:sp>
    </p:spTree>
    <p:extLst>
      <p:ext uri="{BB962C8B-B14F-4D97-AF65-F5344CB8AC3E}">
        <p14:creationId xmlns:p14="http://schemas.microsoft.com/office/powerpoint/2010/main" val="80271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There you are, you were kidnapped, and nine years in bed with that violinist lie ahead of you. You have your own life to lead. You are sorry, but you simply cannot see giving up so much of your life to the sustaining of his” (64)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“You cannot extricate yourself, and ask us to do so” (64)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 should have thought that—in light of his having no right to the use of your body—it was obvious that we do not have to accede to your being forced to give up so much. We can do what you ask. There is no injustice to the violinist in our doing so” (64)</a:t>
            </a: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43</a:t>
            </a:fld>
            <a:endParaRPr lang="en-US"/>
          </a:p>
        </p:txBody>
      </p:sp>
    </p:spTree>
    <p:extLst>
      <p:ext uri="{BB962C8B-B14F-4D97-AF65-F5344CB8AC3E}">
        <p14:creationId xmlns:p14="http://schemas.microsoft.com/office/powerpoint/2010/main" val="2681620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violinist case, “You surely are not being unjust to him, for you gave him no right to your kidneys, and no one else can have given him any such right” (57)</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44</a:t>
            </a:fld>
            <a:endParaRPr lang="en-US"/>
          </a:p>
        </p:txBody>
      </p:sp>
    </p:spTree>
    <p:extLst>
      <p:ext uri="{BB962C8B-B14F-4D97-AF65-F5344CB8AC3E}">
        <p14:creationId xmlns:p14="http://schemas.microsoft.com/office/powerpoint/2010/main" val="1351194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45</a:t>
            </a:fld>
            <a:endParaRPr lang="en-US"/>
          </a:p>
        </p:txBody>
      </p:sp>
    </p:spTree>
    <p:extLst>
      <p:ext uri="{BB962C8B-B14F-4D97-AF65-F5344CB8AC3E}">
        <p14:creationId xmlns:p14="http://schemas.microsoft.com/office/powerpoint/2010/main" val="1351194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46</a:t>
            </a:fld>
            <a:endParaRPr lang="en-US"/>
          </a:p>
        </p:txBody>
      </p:sp>
    </p:spTree>
    <p:extLst>
      <p:ext uri="{BB962C8B-B14F-4D97-AF65-F5344CB8AC3E}">
        <p14:creationId xmlns:p14="http://schemas.microsoft.com/office/powerpoint/2010/main" val="3169675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t>“—we should say that if you refuse, you are, like the boy who owns all the chocolates and will give none away, self-centered and callous, indecent in fact, but not unjust” (61)</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47</a:t>
            </a:fld>
            <a:endParaRPr lang="en-US"/>
          </a:p>
        </p:txBody>
      </p:sp>
    </p:spTree>
    <p:extLst>
      <p:ext uri="{BB962C8B-B14F-4D97-AF65-F5344CB8AC3E}">
        <p14:creationId xmlns:p14="http://schemas.microsoft.com/office/powerpoint/2010/main" val="3950274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48</a:t>
            </a:fld>
            <a:endParaRPr lang="en-US"/>
          </a:p>
        </p:txBody>
      </p:sp>
    </p:spTree>
    <p:extLst>
      <p:ext uri="{BB962C8B-B14F-4D97-AF65-F5344CB8AC3E}">
        <p14:creationId xmlns:p14="http://schemas.microsoft.com/office/powerpoint/2010/main" val="3950274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And I am suggesting that if assuming responsibility for it would require large sacrifices, then they may refuse. A Good Samaritan would not refuse-or anyway, a Splendid Samaritan, if the sacrifices that had to be made were enormous. But then so would a Good Samaritan assume responsibility for that violinist; so would Henry Fonda, if he is a Good Samaritan, fly in from the West Coast and assume responsibility for me” (65)</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50</a:t>
            </a:fld>
            <a:endParaRPr lang="en-US"/>
          </a:p>
        </p:txBody>
      </p:sp>
    </p:spTree>
    <p:extLst>
      <p:ext uri="{BB962C8B-B14F-4D97-AF65-F5344CB8AC3E}">
        <p14:creationId xmlns:p14="http://schemas.microsoft.com/office/powerpoint/2010/main" val="966233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“I am inclined to think it a merit of my account precisely that it </a:t>
            </a:r>
            <a:r>
              <a:rPr lang="en-US" i="0" dirty="0" smtClean="0"/>
              <a:t>does </a:t>
            </a:r>
            <a:r>
              <a:rPr lang="en-US" i="1" dirty="0" smtClean="0"/>
              <a:t>not </a:t>
            </a:r>
            <a:r>
              <a:rPr lang="en-US" i="0" dirty="0" smtClean="0"/>
              <a:t>give a general yes or a</a:t>
            </a:r>
            <a:r>
              <a:rPr lang="en-US" i="0" baseline="0" dirty="0" smtClean="0"/>
              <a:t> general no” (65)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baseline="0" dirty="0" smtClean="0"/>
              <a:t>“It would be indecent in the woman to request an abortion, and indecent in a doctor to perform it, if she is in her seventh month, and wants the abortion just to avoid the nuisance of postponing a trip abroad” (66)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baseline="0" dirty="0" smtClean="0"/>
              <a:t>“You may detach yourself even if this costs him his life; you have no right to be guaranteed his death, by some other means, if unplugging yourself does not kill him” (66)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baseline="0" dirty="0" smtClean="0"/>
              <a:t>“There are some people who may feel dissatisfied by this feature of my argument. A woman may be utterly devastated by the thought of a child, a bit of herself, put out for adoption and never seen or heard of again. . . . All the same, I agree that the desire for the child’s death is not one which anybody may gratify, should it turn out to be possible to detach the child alive” (66)</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51</a:t>
            </a:fld>
            <a:endParaRPr lang="en-US"/>
          </a:p>
        </p:txBody>
      </p:sp>
    </p:spTree>
    <p:extLst>
      <p:ext uri="{BB962C8B-B14F-4D97-AF65-F5344CB8AC3E}">
        <p14:creationId xmlns:p14="http://schemas.microsoft.com/office/powerpoint/2010/main" val="3950274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a:buChar char="•"/>
            </a:pPr>
            <a:r>
              <a:rPr lang="en-US" sz="1200" dirty="0" smtClean="0"/>
              <a:t>“The utilitarian would hold that, however outraged I may be at having been kidnapped, if the consequences of disconnecting myself from the violinist are on balance, and taking into consideration the interests of everyone affected, worse than the consequences of remaining connected, I ought to remain connected” (148)</a:t>
            </a:r>
            <a:endParaRPr lang="en-US" sz="1200" dirty="0"/>
          </a:p>
        </p:txBody>
      </p:sp>
      <p:sp>
        <p:nvSpPr>
          <p:cNvPr id="4" name="Slide Number Placeholder 3"/>
          <p:cNvSpPr>
            <a:spLocks noGrp="1"/>
          </p:cNvSpPr>
          <p:nvPr>
            <p:ph type="sldNum" sz="quarter" idx="10"/>
          </p:nvPr>
        </p:nvSpPr>
        <p:spPr/>
        <p:txBody>
          <a:bodyPr/>
          <a:lstStyle/>
          <a:p>
            <a:fld id="{A750A182-F080-BA40-A1F2-AB9B5BAA0E59}" type="slidenum">
              <a:rPr lang="en-US" smtClean="0"/>
              <a:t>52</a:t>
            </a:fld>
            <a:endParaRPr lang="en-US"/>
          </a:p>
        </p:txBody>
      </p:sp>
    </p:spTree>
    <p:extLst>
      <p:ext uri="{BB962C8B-B14F-4D97-AF65-F5344CB8AC3E}">
        <p14:creationId xmlns:p14="http://schemas.microsoft.com/office/powerpoint/2010/main" val="268162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While the Constitution does not </a:t>
            </a:r>
            <a:r>
              <a:rPr lang="en-US" b="1" dirty="0" smtClean="0"/>
              <a:t>explicitly </a:t>
            </a:r>
            <a:r>
              <a:rPr lang="en-US" dirty="0" smtClean="0"/>
              <a:t>mention a right to privacy, this interpretation coheres with prior rulings.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What</a:t>
            </a:r>
            <a:r>
              <a:rPr lang="en-US" baseline="0" dirty="0" smtClean="0"/>
              <a:t> about “person”?</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254775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a:buChar char="•"/>
            </a:pPr>
            <a:r>
              <a:rPr lang="en-US" sz="1200" dirty="0" smtClean="0"/>
              <a:t>“The utilitarian would hold that, however outraged I may be at having been kidnapped, if the consequences of disconnecting myself from the violinist are on balance, and taking into consideration the interests of everyone affected, worse than the consequences of remaining connected, I ought to remain connected” (148)</a:t>
            </a:r>
            <a:endParaRPr lang="en-US" sz="1200" dirty="0"/>
          </a:p>
        </p:txBody>
      </p:sp>
      <p:sp>
        <p:nvSpPr>
          <p:cNvPr id="4" name="Slide Number Placeholder 3"/>
          <p:cNvSpPr>
            <a:spLocks noGrp="1"/>
          </p:cNvSpPr>
          <p:nvPr>
            <p:ph type="sldNum" sz="quarter" idx="10"/>
          </p:nvPr>
        </p:nvSpPr>
        <p:spPr/>
        <p:txBody>
          <a:bodyPr/>
          <a:lstStyle/>
          <a:p>
            <a:fld id="{A750A182-F080-BA40-A1F2-AB9B5BAA0E59}" type="slidenum">
              <a:rPr lang="en-US" smtClean="0"/>
              <a:t>53</a:t>
            </a:fld>
            <a:endParaRPr lang="en-US"/>
          </a:p>
        </p:txBody>
      </p:sp>
    </p:spTree>
    <p:extLst>
      <p:ext uri="{BB962C8B-B14F-4D97-AF65-F5344CB8AC3E}">
        <p14:creationId xmlns:p14="http://schemas.microsoft.com/office/powerpoint/2010/main" val="2681620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“Let it be granted, for the sake of argument, that a woman’s right to free her body of parasites which will inhibit her freedom of action and possibly impair her health is stronger than the parasite’s right to life, and is so even if the parasite has as much right to life as an adult human” (394)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“For if A’s right is stronger than B’s, and it is impossible to satisfy both, it does not follow that A’s should be satisfied rather than B’s” (394)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“It may be possible to compensate A if his right isn’t satisfied, but impossible to compensate B if his right isn’t satisfied. In such a case the best thing to do may be to satisfy B’s claim and to compensate A” (394)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“Abortion may be a case in point. If the fetus has a right to life and the right is not satisfied, there is certainly no way the fetus can be compensated. On the other hand, if the woman’s right to rid her body of harmful and annoying parasites is not satisfied, she can be compensated” (394)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“Thus it would seem that the just thing to do would be to prohibit abortion but to compensate women for the burden of carrying a parasite </a:t>
            </a:r>
            <a:r>
              <a:rPr lang="en-US" sz="1200" kern="1200" smtClean="0">
                <a:solidFill>
                  <a:schemeClr val="tx1"/>
                </a:solidFill>
                <a:effectLst/>
                <a:latin typeface="+mn-lt"/>
                <a:ea typeface="+mn-ea"/>
                <a:cs typeface="+mn-cs"/>
              </a:rPr>
              <a:t>to term” (394)</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54</a:t>
            </a:fld>
            <a:endParaRPr lang="en-US"/>
          </a:p>
        </p:txBody>
      </p:sp>
    </p:spTree>
    <p:extLst>
      <p:ext uri="{BB962C8B-B14F-4D97-AF65-F5344CB8AC3E}">
        <p14:creationId xmlns:p14="http://schemas.microsoft.com/office/powerpoint/2010/main" val="287830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7</a:t>
            </a:fld>
            <a:endParaRPr lang="en-US"/>
          </a:p>
        </p:txBody>
      </p:sp>
    </p:spTree>
    <p:extLst>
      <p:ext uri="{BB962C8B-B14F-4D97-AF65-F5344CB8AC3E}">
        <p14:creationId xmlns:p14="http://schemas.microsoft.com/office/powerpoint/2010/main" val="418210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25477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“Thirty years ago it was generally accepted that a baby born more than two</a:t>
            </a:r>
            <a:r>
              <a:rPr lang="en-US" baseline="0" dirty="0" smtClean="0"/>
              <a:t> months premature could not survive. Now a six-month fetus </a:t>
            </a:r>
            <a:r>
              <a:rPr lang="mr-IN" baseline="0" dirty="0" smtClean="0"/>
              <a:t>–</a:t>
            </a:r>
            <a:r>
              <a:rPr lang="en-US" baseline="0" dirty="0" smtClean="0"/>
              <a:t> three months premature </a:t>
            </a:r>
            <a:r>
              <a:rPr lang="mr-IN" baseline="0" dirty="0" smtClean="0"/>
              <a:t>–</a:t>
            </a:r>
            <a:r>
              <a:rPr lang="en-US" baseline="0" dirty="0" smtClean="0"/>
              <a:t> can often be pulled through, thanks to sophisticated techniques, and fetuses born after as little as five and a half months of gestation can survive” (140)</a:t>
            </a:r>
          </a:p>
          <a:p>
            <a:pPr marL="171450" indent="-171450">
              <a:buFont typeface="Arial"/>
              <a:buChar char="•"/>
            </a:pPr>
            <a:r>
              <a:rPr lang="en-US" baseline="0" dirty="0" smtClean="0"/>
              <a:t>“This threatens to undermine the Supreme Court’s neat division of pregnancy into trimesters, with the boundary of viability lying between the second and third trimesters” (140)</a:t>
            </a:r>
          </a:p>
          <a:p>
            <a:pPr marL="171450" indent="-171450">
              <a:buFont typeface="Arial"/>
              <a:buChar char="•"/>
            </a:pPr>
            <a:r>
              <a:rPr lang="en-US" baseline="0" dirty="0" smtClean="0"/>
              <a:t>“A six-month-old fetus might have a fair chance of survival if born in a city where the latest medical techniques are used, but no chance at all if born in a remote village in Chad or New Guinea” (140)</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1263104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effectLst/>
            </a:endParaRPr>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370252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493844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11,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11,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11,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11,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png"/><Relationship Id="rId6" Type="http://schemas.microsoft.com/office/2007/relationships/hdphoto" Target="../media/hdphoto1.wdp"/><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microsoft.com/office/2007/relationships/hdphoto" Target="../media/hdphoto2.wdp"/><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4.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4.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4.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3.jp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choice-rally-ap-img.jpg"/>
          <p:cNvPicPr>
            <a:picLocks noChangeAspect="1"/>
          </p:cNvPicPr>
          <p:nvPr/>
        </p:nvPicPr>
        <p:blipFill rotWithShape="1">
          <a:blip r:embed="rId3">
            <a:alphaModFix amt="33000"/>
            <a:extLst>
              <a:ext uri="{28A0092B-C50C-407E-A947-70E740481C1C}">
                <a14:useLocalDpi xmlns:a14="http://schemas.microsoft.com/office/drawing/2010/main" val="0"/>
              </a:ext>
            </a:extLst>
          </a:blip>
          <a:srcRect/>
          <a:stretch/>
        </p:blipFill>
        <p:spPr>
          <a:xfrm>
            <a:off x="4636905" y="-247985"/>
            <a:ext cx="7853613" cy="7144420"/>
          </a:xfrm>
          <a:prstGeom prst="rect">
            <a:avLst/>
          </a:prstGeom>
        </p:spPr>
      </p:pic>
      <p:pic>
        <p:nvPicPr>
          <p:cNvPr id="5" name="Picture 4" descr="ProLifeSign-1250x650.jpg"/>
          <p:cNvPicPr>
            <a:picLocks noChangeAspect="1"/>
          </p:cNvPicPr>
          <p:nvPr/>
        </p:nvPicPr>
        <p:blipFill rotWithShape="1">
          <a:blip r:embed="rId4">
            <a:alphaModFix amt="30000"/>
            <a:extLst>
              <a:ext uri="{28A0092B-C50C-407E-A947-70E740481C1C}">
                <a14:useLocalDpi xmlns:a14="http://schemas.microsoft.com/office/drawing/2010/main" val="0"/>
              </a:ext>
            </a:extLst>
          </a:blip>
          <a:srcRect/>
          <a:stretch/>
        </p:blipFill>
        <p:spPr>
          <a:xfrm>
            <a:off x="-4754515" y="-85796"/>
            <a:ext cx="9364511" cy="7178798"/>
          </a:xfrm>
          <a:prstGeom prst="rect">
            <a:avLst/>
          </a:prstGeom>
        </p:spPr>
      </p:pic>
      <p:pic>
        <p:nvPicPr>
          <p:cNvPr id="8" name="Picture 7" descr="maxresdefault.jpg"/>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1793671" y="-85796"/>
            <a:ext cx="12412855" cy="6982231"/>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The ethics of abortion</a:t>
            </a:r>
            <a:endParaRPr lang="en-US" sz="3200" dirty="0"/>
          </a:p>
        </p:txBody>
      </p:sp>
      <p:sp>
        <p:nvSpPr>
          <p:cNvPr id="3" name="Subtitle 2"/>
          <p:cNvSpPr>
            <a:spLocks noGrp="1"/>
          </p:cNvSpPr>
          <p:nvPr>
            <p:ph type="subTitle" idx="1"/>
          </p:nvPr>
        </p:nvSpPr>
        <p:spPr>
          <a:xfrm>
            <a:off x="534163" y="3503603"/>
            <a:ext cx="6400800" cy="1752600"/>
          </a:xfrm>
        </p:spPr>
        <p:txBody>
          <a:bodyPr/>
          <a:lstStyle/>
          <a:p>
            <a:r>
              <a:rPr lang="en-US" dirty="0" smtClean="0"/>
              <a:t>PHL 304</a:t>
            </a:r>
          </a:p>
          <a:p>
            <a:r>
              <a:rPr lang="en-US" dirty="0" smtClean="0"/>
              <a:t>Fall 2018</a:t>
            </a:r>
            <a:endParaRPr lang="en-US" dirty="0"/>
          </a:p>
        </p:txBody>
      </p:sp>
    </p:spTree>
    <p:extLst>
      <p:ext uri="{BB962C8B-B14F-4D97-AF65-F5344CB8AC3E}">
        <p14:creationId xmlns:p14="http://schemas.microsoft.com/office/powerpoint/2010/main" val="537775775"/>
      </p:ext>
    </p:extLst>
  </p:cSld>
  <p:clrMapOvr>
    <a:masterClrMapping/>
  </p:clrMapOvr>
  <mc:AlternateContent xmlns:mc="http://schemas.openxmlformats.org/markup-compatibility/2006" xmlns:p14="http://schemas.microsoft.com/office/powerpoint/2010/main">
    <mc:Choice Requires="p14">
      <p:transition p14:dur="0" advTm="902"/>
    </mc:Choice>
    <mc:Fallback xmlns="">
      <p:transition xmlns:p14="http://schemas.microsoft.com/office/powerpoint/2010/main" advTm="90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WHOSE RIGHT TO PRIVACY?</a:t>
            </a:r>
            <a:endParaRPr lang="en-US" dirty="0"/>
          </a:p>
        </p:txBody>
      </p:sp>
      <p:sp>
        <p:nvSpPr>
          <p:cNvPr id="3" name="Content Placeholder 2"/>
          <p:cNvSpPr>
            <a:spLocks noGrp="1"/>
          </p:cNvSpPr>
          <p:nvPr>
            <p:ph idx="1"/>
          </p:nvPr>
        </p:nvSpPr>
        <p:spPr>
          <a:xfrm>
            <a:off x="457200" y="1600200"/>
            <a:ext cx="6688655" cy="4876800"/>
          </a:xfrm>
        </p:spPr>
        <p:txBody>
          <a:bodyPr/>
          <a:lstStyle/>
          <a:p>
            <a:r>
              <a:rPr lang="en-US" dirty="0" smtClean="0"/>
              <a:t>“[</a:t>
            </a:r>
            <a:r>
              <a:rPr lang="en-US" i="1" dirty="0" smtClean="0"/>
              <a:t>Roe v. Wade</a:t>
            </a:r>
            <a:r>
              <a:rPr lang="en-US" dirty="0" smtClean="0"/>
              <a:t> is] </a:t>
            </a:r>
            <a:r>
              <a:rPr lang="en-US" dirty="0"/>
              <a:t>about a </a:t>
            </a:r>
            <a:r>
              <a:rPr lang="en-US" dirty="0" smtClean="0"/>
              <a:t>doctor’s </a:t>
            </a:r>
            <a:r>
              <a:rPr lang="en-US" dirty="0"/>
              <a:t>freedom to practice his profession as he thinks </a:t>
            </a:r>
            <a:r>
              <a:rPr lang="en-US" dirty="0" smtClean="0"/>
              <a:t>best. . . . It wasn’t </a:t>
            </a:r>
            <a:r>
              <a:rPr lang="en-US" dirty="0"/>
              <a:t>woman-centered. It was physician-</a:t>
            </a:r>
            <a:r>
              <a:rPr lang="en-US" dirty="0" smtClean="0"/>
              <a:t>centered.” </a:t>
            </a:r>
          </a:p>
        </p:txBody>
      </p:sp>
      <p:pic>
        <p:nvPicPr>
          <p:cNvPr id="5" name="Picture 4" descr="Ginsburg-Hospitalized-1-270_image_982w.jpg"/>
          <p:cNvPicPr>
            <a:picLocks noChangeAspect="1"/>
          </p:cNvPicPr>
          <p:nvPr/>
        </p:nvPicPr>
        <p:blipFill rotWithShape="1">
          <a:blip r:embed="rId2">
            <a:extLst>
              <a:ext uri="{28A0092B-C50C-407E-A947-70E740481C1C}">
                <a14:useLocalDpi xmlns:a14="http://schemas.microsoft.com/office/drawing/2010/main" val="0"/>
              </a:ext>
            </a:extLst>
          </a:blip>
          <a:srcRect l="7992"/>
          <a:stretch/>
        </p:blipFill>
        <p:spPr>
          <a:xfrm>
            <a:off x="7263582" y="1600200"/>
            <a:ext cx="1524000" cy="2381673"/>
          </a:xfrm>
          <a:prstGeom prst="rect">
            <a:avLst/>
          </a:prstGeom>
        </p:spPr>
      </p:pic>
      <p:sp>
        <p:nvSpPr>
          <p:cNvPr id="7" name="TextBox 6"/>
          <p:cNvSpPr txBox="1"/>
          <p:nvPr/>
        </p:nvSpPr>
        <p:spPr>
          <a:xfrm>
            <a:off x="7263582" y="3994700"/>
            <a:ext cx="1524000" cy="646331"/>
          </a:xfrm>
          <a:prstGeom prst="rect">
            <a:avLst/>
          </a:prstGeom>
          <a:noFill/>
        </p:spPr>
        <p:txBody>
          <a:bodyPr wrap="square" rtlCol="0">
            <a:spAutoFit/>
          </a:bodyPr>
          <a:lstStyle/>
          <a:p>
            <a:pPr algn="ctr"/>
            <a:r>
              <a:rPr lang="en-US" dirty="0"/>
              <a:t>Ruth Bader </a:t>
            </a:r>
            <a:r>
              <a:rPr lang="en-US" dirty="0" smtClean="0"/>
              <a:t>Ginsburg</a:t>
            </a:r>
            <a:endParaRPr lang="en-US" dirty="0"/>
          </a:p>
        </p:txBody>
      </p:sp>
    </p:spTree>
    <p:extLst>
      <p:ext uri="{BB962C8B-B14F-4D97-AF65-F5344CB8AC3E}">
        <p14:creationId xmlns:p14="http://schemas.microsoft.com/office/powerpoint/2010/main" val="38804255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MORAL RELVANCE?</a:t>
            </a:r>
            <a:endParaRPr lang="en-US" dirty="0"/>
          </a:p>
        </p:txBody>
      </p:sp>
      <p:sp>
        <p:nvSpPr>
          <p:cNvPr id="3" name="Content Placeholder 2"/>
          <p:cNvSpPr>
            <a:spLocks noGrp="1"/>
          </p:cNvSpPr>
          <p:nvPr>
            <p:ph idx="1"/>
          </p:nvPr>
        </p:nvSpPr>
        <p:spPr>
          <a:xfrm>
            <a:off x="457200" y="1600200"/>
            <a:ext cx="6550718" cy="4876800"/>
          </a:xfrm>
        </p:spPr>
        <p:txBody>
          <a:bodyPr>
            <a:normAutofit fontScale="92500" lnSpcReduction="20000"/>
          </a:bodyPr>
          <a:lstStyle/>
          <a:p>
            <a:r>
              <a:rPr lang="en-US" dirty="0" smtClean="0"/>
              <a:t>“The point at which the fetus can survive outside the mother’s body varies according to the state of medical technology. . . . In light of these medical developments, </a:t>
            </a:r>
            <a:r>
              <a:rPr lang="en-US" b="1" dirty="0" smtClean="0"/>
              <a:t>do we say that a six-month-old fetus should not be aborted now, but could have been aborted without wrongdoing thirty years ago?</a:t>
            </a:r>
            <a:r>
              <a:rPr lang="en-US" dirty="0" smtClean="0"/>
              <a:t>” (140)</a:t>
            </a:r>
          </a:p>
          <a:p>
            <a:r>
              <a:rPr lang="en-US" dirty="0" smtClean="0"/>
              <a:t>“Suppose that for some reason a woman, six months pregnant, was to fly from New York to New Guinea village and that, once she had arrived in the village, there was no way she could return quickly to a city with modern medical facilities. </a:t>
            </a:r>
            <a:r>
              <a:rPr lang="en-US" b="1" dirty="0" smtClean="0"/>
              <a:t>Are we to say that it would have been wrong for her to have an abortion before she left New York, but now that she is in the village she may go ahead?</a:t>
            </a:r>
            <a:r>
              <a:rPr lang="en-US" dirty="0" smtClean="0"/>
              <a:t>” (140)</a:t>
            </a:r>
            <a:endParaRPr lang="en-US" dirty="0"/>
          </a:p>
        </p:txBody>
      </p:sp>
      <p:pic>
        <p:nvPicPr>
          <p:cNvPr id="7" name="Picture 6" descr="photo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379" y="1524000"/>
            <a:ext cx="1831563" cy="2743915"/>
          </a:xfrm>
          <a:prstGeom prst="rect">
            <a:avLst/>
          </a:prstGeom>
        </p:spPr>
      </p:pic>
      <p:sp>
        <p:nvSpPr>
          <p:cNvPr id="9" name="TextBox 8"/>
          <p:cNvSpPr txBox="1"/>
          <p:nvPr/>
        </p:nvSpPr>
        <p:spPr>
          <a:xfrm>
            <a:off x="7126379" y="4314954"/>
            <a:ext cx="1831563" cy="369332"/>
          </a:xfrm>
          <a:prstGeom prst="rect">
            <a:avLst/>
          </a:prstGeom>
          <a:noFill/>
        </p:spPr>
        <p:txBody>
          <a:bodyPr wrap="square" rtlCol="0">
            <a:spAutoFit/>
          </a:bodyPr>
          <a:lstStyle/>
          <a:p>
            <a:pPr algn="ctr"/>
            <a:r>
              <a:rPr lang="en-US" dirty="0" smtClean="0"/>
              <a:t>Peter Singer</a:t>
            </a:r>
            <a:endParaRPr lang="en-US" dirty="0"/>
          </a:p>
        </p:txBody>
      </p:sp>
    </p:spTree>
    <p:extLst>
      <p:ext uri="{BB962C8B-B14F-4D97-AF65-F5344CB8AC3E}">
        <p14:creationId xmlns:p14="http://schemas.microsoft.com/office/powerpoint/2010/main" val="1852078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RIGHTS-BASED THEORIES</a:t>
            </a:r>
            <a:endParaRPr lang="en-US" dirty="0"/>
          </a:p>
        </p:txBody>
      </p:sp>
      <p:sp>
        <p:nvSpPr>
          <p:cNvPr id="3" name="Content Placeholder 2"/>
          <p:cNvSpPr>
            <a:spLocks noGrp="1"/>
          </p:cNvSpPr>
          <p:nvPr>
            <p:ph idx="1"/>
          </p:nvPr>
        </p:nvSpPr>
        <p:spPr/>
        <p:txBody>
          <a:bodyPr>
            <a:normAutofit/>
          </a:bodyPr>
          <a:lstStyle/>
          <a:p>
            <a:r>
              <a:rPr lang="en-US" dirty="0" smtClean="0"/>
              <a:t>Intuitively, a </a:t>
            </a:r>
            <a:r>
              <a:rPr lang="en-US" b="1" dirty="0" smtClean="0">
                <a:solidFill>
                  <a:srgbClr val="0000FF"/>
                </a:solidFill>
              </a:rPr>
              <a:t>right</a:t>
            </a:r>
            <a:r>
              <a:rPr lang="en-US" dirty="0" smtClean="0"/>
              <a:t> is </a:t>
            </a:r>
            <a:r>
              <a:rPr lang="en-US" b="1" dirty="0" smtClean="0">
                <a:solidFill>
                  <a:srgbClr val="0000FF"/>
                </a:solidFill>
              </a:rPr>
              <a:t>entitlement</a:t>
            </a:r>
            <a:r>
              <a:rPr lang="en-US" dirty="0" smtClean="0"/>
              <a:t> (not) to act in some way or (not) to be in a certain state, or an entitlement that others (not) act in some way or (not) be in a certain state.</a:t>
            </a:r>
            <a:endParaRPr lang="en-US" dirty="0"/>
          </a:p>
          <a:p>
            <a:r>
              <a:rPr lang="en-US" dirty="0" smtClean="0"/>
              <a:t>Rights can be </a:t>
            </a:r>
            <a:r>
              <a:rPr lang="en-US" b="1" dirty="0" smtClean="0">
                <a:solidFill>
                  <a:srgbClr val="0000FF"/>
                </a:solidFill>
              </a:rPr>
              <a:t>claims</a:t>
            </a:r>
            <a:r>
              <a:rPr lang="en-US" dirty="0" smtClean="0"/>
              <a:t>: when someone else has a </a:t>
            </a:r>
            <a:r>
              <a:rPr lang="en-US" b="1" dirty="0" smtClean="0"/>
              <a:t>duty</a:t>
            </a:r>
            <a:r>
              <a:rPr lang="en-US" dirty="0" smtClean="0"/>
              <a:t> to act toward the right-holder in a certain way.</a:t>
            </a:r>
          </a:p>
          <a:p>
            <a:r>
              <a:rPr lang="en-US" dirty="0" smtClean="0"/>
              <a:t>They also be </a:t>
            </a:r>
            <a:r>
              <a:rPr lang="en-US" b="1" dirty="0">
                <a:solidFill>
                  <a:srgbClr val="0000FF"/>
                </a:solidFill>
              </a:rPr>
              <a:t>privileges</a:t>
            </a:r>
            <a:r>
              <a:rPr lang="en-US" dirty="0" smtClean="0"/>
              <a:t>: when the right-holder has </a:t>
            </a:r>
            <a:r>
              <a:rPr lang="en-US" b="1" dirty="0" smtClean="0"/>
              <a:t>no </a:t>
            </a:r>
            <a:r>
              <a:rPr lang="en-US" dirty="0" smtClean="0"/>
              <a:t>duty </a:t>
            </a:r>
            <a:r>
              <a:rPr lang="en-US" b="1" dirty="0" smtClean="0"/>
              <a:t>not </a:t>
            </a:r>
            <a:r>
              <a:rPr lang="en-US" dirty="0" smtClean="0"/>
              <a:t>to act in a certain way.</a:t>
            </a:r>
          </a:p>
          <a:p>
            <a:r>
              <a:rPr lang="en-US" dirty="0" smtClean="0"/>
              <a:t>Right-holders have </a:t>
            </a:r>
            <a:r>
              <a:rPr lang="en-US" b="1" dirty="0" smtClean="0">
                <a:solidFill>
                  <a:srgbClr val="0000FF"/>
                </a:solidFill>
              </a:rPr>
              <a:t>powers</a:t>
            </a:r>
            <a:r>
              <a:rPr lang="en-US" dirty="0"/>
              <a:t>:</a:t>
            </a:r>
            <a:r>
              <a:rPr lang="en-US" dirty="0" smtClean="0"/>
              <a:t> they have the ability to </a:t>
            </a:r>
            <a:r>
              <a:rPr lang="en-US" b="1" dirty="0" smtClean="0"/>
              <a:t>alter</a:t>
            </a:r>
            <a:r>
              <a:rPr lang="en-US" dirty="0" smtClean="0"/>
              <a:t> how their rights interact with the duties of other people.</a:t>
            </a:r>
          </a:p>
          <a:p>
            <a:r>
              <a:rPr lang="en-US" dirty="0" smtClean="0"/>
              <a:t>They may also have </a:t>
            </a:r>
            <a:r>
              <a:rPr lang="en-US" b="1" dirty="0" smtClean="0">
                <a:solidFill>
                  <a:srgbClr val="0000FF"/>
                </a:solidFill>
              </a:rPr>
              <a:t>immunities</a:t>
            </a:r>
            <a:r>
              <a:rPr lang="en-US" dirty="0"/>
              <a:t>: </a:t>
            </a:r>
            <a:r>
              <a:rPr lang="en-US" dirty="0" smtClean="0"/>
              <a:t>they are such that </a:t>
            </a:r>
            <a:r>
              <a:rPr lang="en-US" b="1" dirty="0" smtClean="0"/>
              <a:t>other</a:t>
            </a:r>
            <a:r>
              <a:rPr lang="en-US" dirty="0" smtClean="0"/>
              <a:t> individuals </a:t>
            </a:r>
            <a:r>
              <a:rPr lang="en-US" b="1" dirty="0" smtClean="0"/>
              <a:t>lack</a:t>
            </a:r>
            <a:r>
              <a:rPr lang="en-US" dirty="0" smtClean="0"/>
              <a:t> the ability to alter their claims, privileges, powers, and other immunities.</a:t>
            </a:r>
            <a:endParaRPr lang="en-US" dirty="0"/>
          </a:p>
          <a:p>
            <a:endParaRPr lang="en-US" b="1" dirty="0">
              <a:solidFill>
                <a:srgbClr val="0000FF"/>
              </a:solidFill>
            </a:endParaRPr>
          </a:p>
          <a:p>
            <a:pPr marL="0" indent="0">
              <a:buNone/>
            </a:pPr>
            <a:endParaRPr lang="en-US" dirty="0"/>
          </a:p>
          <a:p>
            <a:endParaRPr lang="en-US" dirty="0"/>
          </a:p>
        </p:txBody>
      </p:sp>
    </p:spTree>
    <p:extLst>
      <p:ext uri="{BB962C8B-B14F-4D97-AF65-F5344CB8AC3E}">
        <p14:creationId xmlns:p14="http://schemas.microsoft.com/office/powerpoint/2010/main" val="1793710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RIGHTS-BASED THEORIES</a:t>
            </a:r>
          </a:p>
        </p:txBody>
      </p:sp>
      <p:graphicFrame>
        <p:nvGraphicFramePr>
          <p:cNvPr id="4" name="Table 3"/>
          <p:cNvGraphicFramePr>
            <a:graphicFrameLocks noGrp="1"/>
          </p:cNvGraphicFramePr>
          <p:nvPr>
            <p:extLst>
              <p:ext uri="{D42A27DB-BD31-4B8C-83A1-F6EECF244321}">
                <p14:modId xmlns:p14="http://schemas.microsoft.com/office/powerpoint/2010/main" val="1947096249"/>
              </p:ext>
            </p:extLst>
          </p:nvPr>
        </p:nvGraphicFramePr>
        <p:xfrm>
          <a:off x="457200" y="1867645"/>
          <a:ext cx="8229600" cy="4651687"/>
        </p:xfrm>
        <a:graphic>
          <a:graphicData uri="http://schemas.openxmlformats.org/drawingml/2006/table">
            <a:tbl>
              <a:tblPr firstRow="1" bandRow="1">
                <a:tableStyleId>{5C22544A-7EE6-4342-B048-85BDC9FD1C3A}</a:tableStyleId>
              </a:tblPr>
              <a:tblGrid>
                <a:gridCol w="4025039"/>
                <a:gridCol w="4204561"/>
              </a:tblGrid>
              <a:tr h="971604">
                <a:tc gridSpan="2">
                  <a:txBody>
                    <a:bodyPr/>
                    <a:lstStyle/>
                    <a:p>
                      <a:pPr algn="ctr"/>
                      <a:r>
                        <a:rPr lang="en-US" sz="2400" b="1" dirty="0" smtClean="0"/>
                        <a:t>GIVEN THAT YOU</a:t>
                      </a:r>
                      <a:r>
                        <a:rPr lang="en-US" sz="2400" b="1" baseline="0" dirty="0" smtClean="0"/>
                        <a:t> HAVE A PROPERTY RIGHT OVER YOUR COMPUTER, </a:t>
                      </a:r>
                      <a:r>
                        <a:rPr lang="en-US" sz="2400" b="1" dirty="0" smtClean="0"/>
                        <a:t>YOU HAVE</a:t>
                      </a:r>
                      <a:r>
                        <a:rPr lang="mr-IN" sz="2400" b="1" dirty="0" smtClean="0"/>
                        <a:t>…</a:t>
                      </a:r>
                      <a:endParaRPr lang="en-US" sz="2400" b="1" dirty="0"/>
                    </a:p>
                  </a:txBody>
                  <a:tcPr/>
                </a:tc>
                <a:tc hMerge="1">
                  <a:txBody>
                    <a:bodyPr/>
                    <a:lstStyle/>
                    <a:p>
                      <a:endParaRPr lang="en-US" dirty="0"/>
                    </a:p>
                  </a:txBody>
                  <a:tcPr/>
                </a:tc>
              </a:tr>
              <a:tr h="1843063">
                <a:tc>
                  <a:txBody>
                    <a:bodyPr/>
                    <a:lstStyle/>
                    <a:p>
                      <a:pPr algn="ctr"/>
                      <a:r>
                        <a:rPr lang="en-US" sz="2400" b="1" dirty="0" smtClean="0"/>
                        <a:t>POWER</a:t>
                      </a:r>
                    </a:p>
                    <a:p>
                      <a:pPr algn="ctr"/>
                      <a:r>
                        <a:rPr lang="en-US" sz="2400" b="0" dirty="0" smtClean="0"/>
                        <a:t>to</a:t>
                      </a:r>
                      <a:r>
                        <a:rPr lang="en-US" sz="2400" b="0" baseline="0" dirty="0" smtClean="0"/>
                        <a:t> wave, annul, or transfer your</a:t>
                      </a:r>
                      <a:r>
                        <a:rPr lang="mr-IN" sz="2400" b="0" baseline="0" dirty="0" smtClean="0"/>
                        <a:t>…</a:t>
                      </a:r>
                      <a:endParaRPr lang="en-US" sz="2400" b="0" dirty="0"/>
                    </a:p>
                  </a:txBody>
                  <a:tcPr/>
                </a:tc>
                <a:tc>
                  <a:txBody>
                    <a:bodyPr/>
                    <a:lstStyle/>
                    <a:p>
                      <a:pPr algn="ctr"/>
                      <a:r>
                        <a:rPr lang="en-US" sz="2400" b="1" dirty="0" smtClean="0"/>
                        <a:t>IMMUNITY</a:t>
                      </a:r>
                    </a:p>
                    <a:p>
                      <a:pPr algn="ctr"/>
                      <a:r>
                        <a:rPr lang="en-US" sz="2400" b="0" dirty="0" smtClean="0"/>
                        <a:t>against</a:t>
                      </a:r>
                      <a:r>
                        <a:rPr lang="en-US" sz="2400" b="0" baseline="0" dirty="0" smtClean="0"/>
                        <a:t> others altering your</a:t>
                      </a:r>
                      <a:r>
                        <a:rPr lang="mr-IN" sz="2400" b="0" baseline="0" dirty="0" smtClean="0"/>
                        <a:t>…</a:t>
                      </a:r>
                      <a:endParaRPr lang="en-US" sz="2400" b="0" dirty="0"/>
                    </a:p>
                  </a:txBody>
                  <a:tcPr/>
                </a:tc>
              </a:tr>
              <a:tr h="18370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PRIVILEGE</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t>to</a:t>
                      </a:r>
                      <a:r>
                        <a:rPr lang="en-US" sz="2400" b="0" baseline="0" dirty="0" smtClean="0"/>
                        <a:t> use the computer</a:t>
                      </a:r>
                      <a:endParaRPr lang="en-US" sz="2400" b="0" dirty="0" smtClean="0"/>
                    </a:p>
                  </a:txBody>
                  <a:tcPr/>
                </a:tc>
                <a:tc>
                  <a:txBody>
                    <a:bodyPr/>
                    <a:lstStyle/>
                    <a:p>
                      <a:pPr algn="ctr"/>
                      <a:r>
                        <a:rPr lang="en-US" sz="2400" b="1" dirty="0" smtClean="0"/>
                        <a:t>CLAIM</a:t>
                      </a:r>
                    </a:p>
                    <a:p>
                      <a:pPr algn="ctr"/>
                      <a:r>
                        <a:rPr lang="en-US" sz="2400" b="0" dirty="0" smtClean="0"/>
                        <a:t>against</a:t>
                      </a:r>
                      <a:r>
                        <a:rPr lang="en-US" sz="2400" b="0" baseline="0" dirty="0" smtClean="0"/>
                        <a:t> others using the computer</a:t>
                      </a:r>
                      <a:endParaRPr lang="en-US" sz="2400" b="0" dirty="0"/>
                    </a:p>
                  </a:txBody>
                  <a:tcPr/>
                </a:tc>
              </a:tr>
            </a:tbl>
          </a:graphicData>
        </a:graphic>
      </p:graphicFrame>
      <p:cxnSp>
        <p:nvCxnSpPr>
          <p:cNvPr id="6" name="Straight Arrow Connector 5"/>
          <p:cNvCxnSpPr/>
          <p:nvPr/>
        </p:nvCxnSpPr>
        <p:spPr>
          <a:xfrm>
            <a:off x="3089066" y="4016016"/>
            <a:ext cx="3006934" cy="67423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a:off x="6532283" y="3756426"/>
            <a:ext cx="0" cy="93382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96359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RIGHTS-BASED THEORIES</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Rights generate </a:t>
            </a:r>
            <a:r>
              <a:rPr lang="en-US" b="1" dirty="0" smtClean="0">
                <a:solidFill>
                  <a:srgbClr val="0000FF"/>
                </a:solidFill>
              </a:rPr>
              <a:t>reasons</a:t>
            </a:r>
            <a:r>
              <a:rPr lang="en-US" b="1" dirty="0" smtClean="0"/>
              <a:t> </a:t>
            </a:r>
            <a:r>
              <a:rPr lang="en-US" dirty="0" smtClean="0"/>
              <a:t>for other people to act (or not to act) in certain ways. </a:t>
            </a:r>
          </a:p>
          <a:p>
            <a:r>
              <a:rPr lang="en-US" dirty="0" smtClean="0"/>
              <a:t>These reasons are </a:t>
            </a:r>
            <a:r>
              <a:rPr lang="en-US" b="1" dirty="0" smtClean="0"/>
              <a:t>very </a:t>
            </a:r>
            <a:r>
              <a:rPr lang="en-US" dirty="0" smtClean="0"/>
              <a:t>strong. With respect to some rights, these reasons may be </a:t>
            </a:r>
            <a:r>
              <a:rPr lang="en-US" b="1" dirty="0" smtClean="0"/>
              <a:t>decisive</a:t>
            </a:r>
            <a:r>
              <a:rPr lang="en-US" dirty="0" smtClean="0"/>
              <a:t>.</a:t>
            </a:r>
          </a:p>
          <a:p>
            <a:r>
              <a:rPr lang="en-US" dirty="0" smtClean="0"/>
              <a:t>They may also generate </a:t>
            </a:r>
            <a:r>
              <a:rPr lang="en-US" b="1" dirty="0" smtClean="0">
                <a:solidFill>
                  <a:srgbClr val="0000FF"/>
                </a:solidFill>
              </a:rPr>
              <a:t>exclusionary reasons</a:t>
            </a:r>
            <a:r>
              <a:rPr lang="en-US" b="1" dirty="0" smtClean="0"/>
              <a:t>:</a:t>
            </a:r>
            <a:r>
              <a:rPr lang="en-US" dirty="0" smtClean="0"/>
              <a:t> second-order reasons </a:t>
            </a:r>
            <a:r>
              <a:rPr lang="en-US" b="1" dirty="0" smtClean="0"/>
              <a:t>not </a:t>
            </a:r>
            <a:r>
              <a:rPr lang="en-US" dirty="0" smtClean="0"/>
              <a:t>to act on first-order reasons.</a:t>
            </a:r>
          </a:p>
          <a:p>
            <a:r>
              <a:rPr lang="en-US" dirty="0" smtClean="0"/>
              <a:t>But some rights may have higher </a:t>
            </a:r>
            <a:r>
              <a:rPr lang="en-US" b="1" dirty="0" smtClean="0"/>
              <a:t>priority</a:t>
            </a:r>
            <a:r>
              <a:rPr lang="en-US" dirty="0" smtClean="0"/>
              <a:t> than others, so that reasons that are decisive in some cases may not be in other cases.</a:t>
            </a:r>
          </a:p>
        </p:txBody>
      </p:sp>
    </p:spTree>
    <p:extLst>
      <p:ext uri="{BB962C8B-B14F-4D97-AF65-F5344CB8AC3E}">
        <p14:creationId xmlns:p14="http://schemas.microsoft.com/office/powerpoint/2010/main" val="1441595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RIGHTS-BASED THEORIES</a:t>
            </a:r>
            <a:endParaRPr lang="en-US" dirty="0"/>
          </a:p>
        </p:txBody>
      </p:sp>
      <p:sp>
        <p:nvSpPr>
          <p:cNvPr id="3" name="Content Placeholder 2"/>
          <p:cNvSpPr>
            <a:spLocks noGrp="1"/>
          </p:cNvSpPr>
          <p:nvPr>
            <p:ph idx="1"/>
          </p:nvPr>
        </p:nvSpPr>
        <p:spPr>
          <a:xfrm>
            <a:off x="457199" y="1600200"/>
            <a:ext cx="6625863" cy="4876800"/>
          </a:xfrm>
        </p:spPr>
        <p:txBody>
          <a:bodyPr/>
          <a:lstStyle/>
          <a:p>
            <a:r>
              <a:rPr lang="en-US" dirty="0" smtClean="0"/>
              <a:t>“</a:t>
            </a:r>
            <a:r>
              <a:rPr lang="en-US" i="1" dirty="0" smtClean="0"/>
              <a:t>Natural </a:t>
            </a:r>
            <a:r>
              <a:rPr lang="en-US" i="1" dirty="0"/>
              <a:t>rights </a:t>
            </a:r>
            <a:r>
              <a:rPr lang="en-US" dirty="0"/>
              <a:t>is simple nonsense: natural and imprescriptible rights, rhetorical nonsense,—nonsense upon </a:t>
            </a:r>
            <a:r>
              <a:rPr lang="en-US" dirty="0" smtClean="0"/>
              <a:t>stilts” (501)</a:t>
            </a:r>
            <a:endParaRPr lang="en-US" dirty="0"/>
          </a:p>
        </p:txBody>
      </p:sp>
      <p:pic>
        <p:nvPicPr>
          <p:cNvPr id="5" name="Picture 4" descr="2018_CKS_15493_0099_002(early_19th_century_memorial_ring_for_jeremy_bentham).jpg"/>
          <p:cNvPicPr>
            <a:picLocks noChangeAspect="1"/>
          </p:cNvPicPr>
          <p:nvPr/>
        </p:nvPicPr>
        <p:blipFill rotWithShape="1">
          <a:blip r:embed="rId3" cstate="print">
            <a:extLst>
              <a:ext uri="{28A0092B-C50C-407E-A947-70E740481C1C}">
                <a14:useLocalDpi xmlns:a14="http://schemas.microsoft.com/office/drawing/2010/main" val="0"/>
              </a:ext>
            </a:extLst>
          </a:blip>
          <a:srcRect l="30534" t="16610" r="32614" b="49341"/>
          <a:stretch/>
        </p:blipFill>
        <p:spPr>
          <a:xfrm>
            <a:off x="7181853" y="1600200"/>
            <a:ext cx="1710728" cy="2335155"/>
          </a:xfrm>
          <a:prstGeom prst="rect">
            <a:avLst/>
          </a:prstGeom>
        </p:spPr>
      </p:pic>
      <p:sp>
        <p:nvSpPr>
          <p:cNvPr id="6" name="TextBox 5"/>
          <p:cNvSpPr txBox="1"/>
          <p:nvPr/>
        </p:nvSpPr>
        <p:spPr>
          <a:xfrm>
            <a:off x="7083063" y="3935355"/>
            <a:ext cx="1962147" cy="369332"/>
          </a:xfrm>
          <a:prstGeom prst="rect">
            <a:avLst/>
          </a:prstGeom>
          <a:noFill/>
        </p:spPr>
        <p:txBody>
          <a:bodyPr wrap="square" rtlCol="0">
            <a:spAutoFit/>
          </a:bodyPr>
          <a:lstStyle/>
          <a:p>
            <a:r>
              <a:rPr lang="en-US" dirty="0" smtClean="0"/>
              <a:t>Jeremy Bentham </a:t>
            </a:r>
            <a:endParaRPr lang="en-US" dirty="0"/>
          </a:p>
        </p:txBody>
      </p:sp>
    </p:spTree>
    <p:extLst>
      <p:ext uri="{BB962C8B-B14F-4D97-AF65-F5344CB8AC3E}">
        <p14:creationId xmlns:p14="http://schemas.microsoft.com/office/powerpoint/2010/main" val="2292317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OPPOSITION TO ABORTION</a:t>
            </a:r>
            <a:endParaRPr lang="en-US" dirty="0"/>
          </a:p>
        </p:txBody>
      </p:sp>
      <p:sp>
        <p:nvSpPr>
          <p:cNvPr id="3" name="Content Placeholder 2"/>
          <p:cNvSpPr>
            <a:spLocks noGrp="1"/>
          </p:cNvSpPr>
          <p:nvPr>
            <p:ph idx="1"/>
          </p:nvPr>
        </p:nvSpPr>
        <p:spPr>
          <a:xfrm>
            <a:off x="457199" y="1600200"/>
            <a:ext cx="6421288" cy="4876800"/>
          </a:xfrm>
        </p:spPr>
        <p:txBody>
          <a:bodyPr/>
          <a:lstStyle/>
          <a:p>
            <a:r>
              <a:rPr lang="en-US" dirty="0" smtClean="0"/>
              <a:t>“Most opposition to abortion relies on the premise that the fetus is a human being, a person, from the moment of conception” (47)</a:t>
            </a:r>
          </a:p>
          <a:p>
            <a:r>
              <a:rPr lang="en-US" dirty="0" smtClean="0"/>
              <a:t>“How, precisely, are we supposed to get from there to the conclusion that abortion is morally impermissible?” (48)</a:t>
            </a:r>
          </a:p>
          <a:p>
            <a:r>
              <a:rPr lang="en-US" dirty="0" smtClean="0"/>
              <a:t>“I suggest that [this step] is neither easy nor obvious, that it calls for closer examination than it is commonly given, and that when we do give it this closer examination we shall feel inclined to reject it” (48)</a:t>
            </a:r>
          </a:p>
          <a:p>
            <a:endParaRPr lang="en-US" dirty="0" smtClean="0"/>
          </a:p>
          <a:p>
            <a:endParaRPr lang="en-US" dirty="0"/>
          </a:p>
        </p:txBody>
      </p:sp>
      <p:pic>
        <p:nvPicPr>
          <p:cNvPr id="4" name="Picture 3"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3410531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OPPOSITION TO ABORTION</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arenR"/>
            </a:pPr>
            <a:r>
              <a:rPr lang="en-US" dirty="0" smtClean="0"/>
              <a:t>Every person has a right to life.</a:t>
            </a:r>
          </a:p>
          <a:p>
            <a:pPr marL="457200" indent="-457200">
              <a:buFont typeface="+mj-lt"/>
              <a:buAutoNum type="arabicParenR"/>
            </a:pPr>
            <a:r>
              <a:rPr lang="en-US" dirty="0" smtClean="0"/>
              <a:t>If the fetus has a right to life, then it is impermissible to kill the fetus (unless the fetus’s right is outweighed by a conflicting right).</a:t>
            </a:r>
          </a:p>
          <a:p>
            <a:pPr marL="457200" indent="-457200">
              <a:buFont typeface="+mj-lt"/>
              <a:buAutoNum type="arabicParenR"/>
            </a:pPr>
            <a:r>
              <a:rPr lang="en-US" dirty="0" smtClean="0"/>
              <a:t>If it </a:t>
            </a:r>
            <a:r>
              <a:rPr lang="en-US" dirty="0"/>
              <a:t>is impermissible to kill </a:t>
            </a:r>
            <a:r>
              <a:rPr lang="en-US" dirty="0" smtClean="0"/>
              <a:t>the fetus</a:t>
            </a:r>
            <a:r>
              <a:rPr lang="en-US" dirty="0"/>
              <a:t> </a:t>
            </a:r>
            <a:r>
              <a:rPr lang="en-US" dirty="0" smtClean="0"/>
              <a:t>(</a:t>
            </a:r>
            <a:r>
              <a:rPr lang="en-US" dirty="0"/>
              <a:t>unless the fetus’s right is outweighed by a conflicting </a:t>
            </a:r>
            <a:r>
              <a:rPr lang="en-US" dirty="0" smtClean="0"/>
              <a:t>right), then abortion is morally impermissible (unless the mother’s right to bodily autonomy outweighs the fetus’s right to life).</a:t>
            </a:r>
          </a:p>
          <a:p>
            <a:pPr marL="457200" indent="-457200">
              <a:buFont typeface="+mj-lt"/>
              <a:buAutoNum type="arabicParenR"/>
            </a:pPr>
            <a:r>
              <a:rPr lang="en-US" dirty="0" smtClean="0"/>
              <a:t>The fetus </a:t>
            </a:r>
            <a:r>
              <a:rPr lang="en-US" dirty="0"/>
              <a:t>is a </a:t>
            </a:r>
            <a:r>
              <a:rPr lang="en-US" dirty="0" smtClean="0"/>
              <a:t>person.</a:t>
            </a:r>
            <a:endParaRPr lang="en-US" dirty="0"/>
          </a:p>
          <a:p>
            <a:pPr marL="457200" indent="-457200">
              <a:buFont typeface="+mj-lt"/>
              <a:buAutoNum type="arabicParenR"/>
            </a:pPr>
            <a:r>
              <a:rPr lang="en-US" dirty="0" smtClean="0"/>
              <a:t>It is not the case that the mother’s right to bodily autonomy outweighs the fetus’s right to life.</a:t>
            </a:r>
          </a:p>
          <a:p>
            <a:pPr marL="457200" indent="-457200">
              <a:buFont typeface="+mj-lt"/>
              <a:buAutoNum type="arabicParenR"/>
            </a:pPr>
            <a:r>
              <a:rPr lang="en-US" b="1" dirty="0" smtClean="0">
                <a:solidFill>
                  <a:srgbClr val="0000FF"/>
                </a:solidFill>
              </a:rPr>
              <a:t>So</a:t>
            </a:r>
            <a:r>
              <a:rPr lang="en-US" b="1" dirty="0">
                <a:solidFill>
                  <a:srgbClr val="0000FF"/>
                </a:solidFill>
              </a:rPr>
              <a:t>: </a:t>
            </a:r>
            <a:r>
              <a:rPr lang="en-US" dirty="0"/>
              <a:t>abortion is morally </a:t>
            </a:r>
            <a:r>
              <a:rPr lang="en-US" dirty="0" smtClean="0"/>
              <a:t>impermissible.</a:t>
            </a:r>
            <a:endParaRPr lang="en-US" dirty="0"/>
          </a:p>
        </p:txBody>
      </p:sp>
    </p:spTree>
    <p:extLst>
      <p:ext uri="{BB962C8B-B14F-4D97-AF65-F5344CB8AC3E}">
        <p14:creationId xmlns:p14="http://schemas.microsoft.com/office/powerpoint/2010/main" val="41624747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VIOLINIST ANALOGY</a:t>
            </a:r>
            <a:endParaRPr lang="en-US" dirty="0"/>
          </a:p>
        </p:txBody>
      </p:sp>
      <p:pic>
        <p:nvPicPr>
          <p:cNvPr id="4" name="Picture 3"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49" y="2762464"/>
            <a:ext cx="6855303" cy="3856108"/>
          </a:xfrm>
          <a:prstGeom prst="rect">
            <a:avLst/>
          </a:prstGeom>
        </p:spPr>
      </p:pic>
      <p:pic>
        <p:nvPicPr>
          <p:cNvPr id="5" name="Picture 4"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535389" y="1524000"/>
            <a:ext cx="1331606" cy="1617699"/>
          </a:xfrm>
          <a:prstGeom prst="rect">
            <a:avLst/>
          </a:prstGeom>
        </p:spPr>
      </p:pic>
      <p:sp>
        <p:nvSpPr>
          <p:cNvPr id="6" name="Cloud Callout 5"/>
          <p:cNvSpPr/>
          <p:nvPr/>
        </p:nvSpPr>
        <p:spPr>
          <a:xfrm>
            <a:off x="4268021" y="1405504"/>
            <a:ext cx="3045432" cy="1491808"/>
          </a:xfrm>
          <a:prstGeom prst="cloudCallout">
            <a:avLst>
              <a:gd name="adj1" fmla="val 54470"/>
              <a:gd name="adj2" fmla="val 179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It </a:t>
            </a:r>
            <a:r>
              <a:rPr lang="en-US" sz="1600" dirty="0"/>
              <a:t>sounds plausible. But now let me ask you to imagine </a:t>
            </a:r>
            <a:r>
              <a:rPr lang="en-US" sz="1600" dirty="0" smtClean="0"/>
              <a:t>this.</a:t>
            </a:r>
            <a:endParaRPr lang="en-US" sz="1600" dirty="0"/>
          </a:p>
        </p:txBody>
      </p:sp>
      <p:pic>
        <p:nvPicPr>
          <p:cNvPr id="8" name="Picture 7" descr="kisspng-hugh-laurie-dr-gregory-house-television-fernsehse-sticky-5acdf9d0f26b21.85409041152344827299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61006"/>
            <a:ext cx="1705332" cy="3677121"/>
          </a:xfrm>
          <a:prstGeom prst="rect">
            <a:avLst/>
          </a:prstGeom>
        </p:spPr>
      </p:pic>
      <p:sp>
        <p:nvSpPr>
          <p:cNvPr id="10" name="Cloud Callout 9"/>
          <p:cNvSpPr/>
          <p:nvPr/>
        </p:nvSpPr>
        <p:spPr>
          <a:xfrm>
            <a:off x="1430243" y="1405505"/>
            <a:ext cx="2626222" cy="1736194"/>
          </a:xfrm>
          <a:prstGeom prst="cloudCallout">
            <a:avLst>
              <a:gd name="adj1" fmla="val -54815"/>
              <a:gd name="adj2" fmla="val 452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W</a:t>
            </a:r>
            <a:r>
              <a:rPr lang="en-US" sz="1600" dirty="0" smtClean="0"/>
              <a:t>e're </a:t>
            </a:r>
            <a:r>
              <a:rPr lang="en-US" sz="1600" dirty="0"/>
              <a:t>sorry the Society of Music Lovers did this to </a:t>
            </a:r>
            <a:r>
              <a:rPr lang="en-US" sz="1600" dirty="0" smtClean="0"/>
              <a:t>you. But it’s only for nine months! </a:t>
            </a:r>
            <a:endParaRPr lang="en-US" sz="1600" dirty="0"/>
          </a:p>
        </p:txBody>
      </p:sp>
    </p:spTree>
    <p:extLst>
      <p:ext uri="{BB962C8B-B14F-4D97-AF65-F5344CB8AC3E}">
        <p14:creationId xmlns:p14="http://schemas.microsoft.com/office/powerpoint/2010/main" val="1328406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VIOLINIST ANALOGY</a:t>
            </a:r>
            <a:endParaRPr lang="en-US" dirty="0"/>
          </a:p>
        </p:txBody>
      </p:sp>
      <p:pic>
        <p:nvPicPr>
          <p:cNvPr id="4" name="Picture 3"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49" y="2762464"/>
            <a:ext cx="6855303" cy="3856108"/>
          </a:xfrm>
          <a:prstGeom prst="rect">
            <a:avLst/>
          </a:prstGeom>
        </p:spPr>
      </p:pic>
      <p:pic>
        <p:nvPicPr>
          <p:cNvPr id="5" name="Picture 4"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535389" y="1524000"/>
            <a:ext cx="1331606" cy="1617699"/>
          </a:xfrm>
          <a:prstGeom prst="rect">
            <a:avLst/>
          </a:prstGeom>
        </p:spPr>
      </p:pic>
      <p:sp>
        <p:nvSpPr>
          <p:cNvPr id="6" name="Cloud Callout 5"/>
          <p:cNvSpPr/>
          <p:nvPr/>
        </p:nvSpPr>
        <p:spPr>
          <a:xfrm>
            <a:off x="4268021" y="1405504"/>
            <a:ext cx="3045432" cy="1491808"/>
          </a:xfrm>
          <a:prstGeom prst="cloudCallout">
            <a:avLst>
              <a:gd name="adj1" fmla="val 54470"/>
              <a:gd name="adj2" fmla="val 179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It </a:t>
            </a:r>
            <a:r>
              <a:rPr lang="en-US" sz="1600" dirty="0"/>
              <a:t>sounds plausible. But now let me ask you to imagine </a:t>
            </a:r>
            <a:r>
              <a:rPr lang="en-US" sz="1600" dirty="0" smtClean="0"/>
              <a:t>this.</a:t>
            </a:r>
            <a:endParaRPr lang="en-US" sz="1600" dirty="0"/>
          </a:p>
        </p:txBody>
      </p:sp>
      <p:pic>
        <p:nvPicPr>
          <p:cNvPr id="8" name="Picture 7" descr="kisspng-hugh-laurie-dr-gregory-house-television-fernsehse-sticky-5acdf9d0f26b21.85409041152344827299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61006"/>
            <a:ext cx="1705332" cy="3677121"/>
          </a:xfrm>
          <a:prstGeom prst="rect">
            <a:avLst/>
          </a:prstGeom>
        </p:spPr>
      </p:pic>
      <p:sp>
        <p:nvSpPr>
          <p:cNvPr id="10" name="Cloud Callout 9"/>
          <p:cNvSpPr/>
          <p:nvPr/>
        </p:nvSpPr>
        <p:spPr>
          <a:xfrm>
            <a:off x="1430243" y="1405505"/>
            <a:ext cx="2626222" cy="1736194"/>
          </a:xfrm>
          <a:prstGeom prst="cloudCallout">
            <a:avLst>
              <a:gd name="adj1" fmla="val -54815"/>
              <a:gd name="adj2" fmla="val 452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To unplug you would be to kill him, </a:t>
            </a:r>
            <a:r>
              <a:rPr lang="en-US" sz="1600" dirty="0"/>
              <a:t>s</a:t>
            </a:r>
            <a:r>
              <a:rPr lang="en-US" sz="1600" dirty="0" smtClean="0"/>
              <a:t>o you must wait!</a:t>
            </a:r>
            <a:endParaRPr lang="en-US" sz="1600" dirty="0"/>
          </a:p>
        </p:txBody>
      </p:sp>
    </p:spTree>
    <p:extLst>
      <p:ext uri="{BB962C8B-B14F-4D97-AF65-F5344CB8AC3E}">
        <p14:creationId xmlns:p14="http://schemas.microsoft.com/office/powerpoint/2010/main" val="114763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UNGRADED POLLS (questions 1</a:t>
            </a:r>
            <a:r>
              <a:rPr lang="mr-IN" dirty="0" smtClean="0"/>
              <a:t>–</a:t>
            </a:r>
            <a:r>
              <a:rPr lang="en-US" dirty="0"/>
              <a:t>2</a:t>
            </a:r>
            <a:r>
              <a:rPr lang="en-US" dirty="0" smtClean="0"/>
              <a:t>)</a:t>
            </a:r>
            <a:endParaRPr lang="en-US" dirty="0"/>
          </a:p>
        </p:txBody>
      </p:sp>
      <p:pic>
        <p:nvPicPr>
          <p:cNvPr id="4" name="Picture 3" descr="Screen Shot 2018-10-03 at 1.11.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50" y="1819089"/>
            <a:ext cx="8521700" cy="4699000"/>
          </a:xfrm>
          <a:prstGeom prst="rect">
            <a:avLst/>
          </a:prstGeom>
        </p:spPr>
      </p:pic>
    </p:spTree>
    <p:extLst>
      <p:ext uri="{BB962C8B-B14F-4D97-AF65-F5344CB8AC3E}">
        <p14:creationId xmlns:p14="http://schemas.microsoft.com/office/powerpoint/2010/main" val="32836294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UNGRADED POLL (question </a:t>
            </a:r>
            <a:r>
              <a:rPr lang="en-US" dirty="0" smtClean="0"/>
              <a:t>3)</a:t>
            </a:r>
            <a:endParaRPr lang="en-US" dirty="0"/>
          </a:p>
        </p:txBody>
      </p:sp>
      <p:pic>
        <p:nvPicPr>
          <p:cNvPr id="5" name="Picture 4" descr="Screen Shot 2018-10-08 at 1.47.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4" y="2017246"/>
            <a:ext cx="9012413" cy="4322696"/>
          </a:xfrm>
          <a:prstGeom prst="rect">
            <a:avLst/>
          </a:prstGeom>
        </p:spPr>
      </p:pic>
    </p:spTree>
    <p:extLst>
      <p:ext uri="{BB962C8B-B14F-4D97-AF65-F5344CB8AC3E}">
        <p14:creationId xmlns:p14="http://schemas.microsoft.com/office/powerpoint/2010/main" val="19510930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VIOLINIST ANALOGY</a:t>
            </a:r>
          </a:p>
        </p:txBody>
      </p:sp>
      <p:sp>
        <p:nvSpPr>
          <p:cNvPr id="3" name="Content Placeholder 2"/>
          <p:cNvSpPr>
            <a:spLocks noGrp="1"/>
          </p:cNvSpPr>
          <p:nvPr>
            <p:ph idx="1"/>
          </p:nvPr>
        </p:nvSpPr>
        <p:spPr/>
        <p:txBody>
          <a:bodyPr/>
          <a:lstStyle/>
          <a:p>
            <a:r>
              <a:rPr lang="en-US" dirty="0" smtClean="0"/>
              <a:t>The famous violinist has a right to life.</a:t>
            </a:r>
          </a:p>
          <a:p>
            <a:r>
              <a:rPr lang="en-US" dirty="0" smtClean="0"/>
              <a:t>You have a right to bodily autonomy.</a:t>
            </a:r>
          </a:p>
          <a:p>
            <a:r>
              <a:rPr lang="en-US" dirty="0" smtClean="0"/>
              <a:t>It is morally permissible to unplug yourself.</a:t>
            </a:r>
          </a:p>
          <a:p>
            <a:endParaRPr lang="en-US" dirty="0" smtClean="0"/>
          </a:p>
        </p:txBody>
      </p:sp>
    </p:spTree>
    <p:extLst>
      <p:ext uri="{BB962C8B-B14F-4D97-AF65-F5344CB8AC3E}">
        <p14:creationId xmlns:p14="http://schemas.microsoft.com/office/powerpoint/2010/main" val="1049985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OPPOSITION TO ABORTION</a:t>
            </a:r>
            <a:endParaRPr lang="en-US" dirty="0"/>
          </a:p>
        </p:txBody>
      </p:sp>
      <p:sp>
        <p:nvSpPr>
          <p:cNvPr id="3" name="Content Placeholder 2"/>
          <p:cNvSpPr>
            <a:spLocks noGrp="1"/>
          </p:cNvSpPr>
          <p:nvPr>
            <p:ph idx="1"/>
          </p:nvPr>
        </p:nvSpPr>
        <p:spPr>
          <a:xfrm>
            <a:off x="457199" y="1600200"/>
            <a:ext cx="6421288" cy="4876800"/>
          </a:xfrm>
        </p:spPr>
        <p:txBody>
          <a:bodyPr>
            <a:normAutofit/>
          </a:bodyPr>
          <a:lstStyle/>
          <a:p>
            <a:r>
              <a:rPr lang="en-US" dirty="0" smtClean="0"/>
              <a:t>Can we argue by analogy that abortion is also morally permissible?</a:t>
            </a:r>
          </a:p>
          <a:p>
            <a:r>
              <a:rPr lang="en-US" dirty="0" smtClean="0"/>
              <a:t>It might be objected that, in this case, you didn’t </a:t>
            </a:r>
            <a:r>
              <a:rPr lang="en-US" b="1" dirty="0" smtClean="0"/>
              <a:t>volunteer </a:t>
            </a:r>
            <a:r>
              <a:rPr lang="en-US" dirty="0" smtClean="0"/>
              <a:t>the use of your kidneys.</a:t>
            </a:r>
          </a:p>
          <a:p>
            <a:r>
              <a:rPr lang="en-US" dirty="0" smtClean="0"/>
              <a:t>Perhaps this thought experiment only shows that it is morally permissible for rape victims to have abortions.</a:t>
            </a:r>
          </a:p>
          <a:p>
            <a:endParaRPr lang="en-US" dirty="0"/>
          </a:p>
        </p:txBody>
      </p:sp>
      <p:pic>
        <p:nvPicPr>
          <p:cNvPr id="4" name="Picture 3"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3773222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EXTREME VIEW</a:t>
            </a:r>
            <a:endParaRPr lang="en-US" dirty="0"/>
          </a:p>
        </p:txBody>
      </p:sp>
      <p:sp>
        <p:nvSpPr>
          <p:cNvPr id="3" name="Content Placeholder 2"/>
          <p:cNvSpPr>
            <a:spLocks noGrp="1"/>
          </p:cNvSpPr>
          <p:nvPr>
            <p:ph idx="1"/>
          </p:nvPr>
        </p:nvSpPr>
        <p:spPr/>
        <p:txBody>
          <a:bodyPr/>
          <a:lstStyle/>
          <a:p>
            <a:r>
              <a:rPr lang="en-US" dirty="0" smtClean="0"/>
              <a:t>According to </a:t>
            </a:r>
            <a:r>
              <a:rPr lang="en-US" dirty="0"/>
              <a:t>the</a:t>
            </a:r>
            <a:r>
              <a:rPr lang="en-US" b="1" dirty="0" smtClean="0">
                <a:solidFill>
                  <a:srgbClr val="0000FF"/>
                </a:solidFill>
              </a:rPr>
              <a:t> extreme view</a:t>
            </a:r>
            <a:r>
              <a:rPr lang="en-US" dirty="0" smtClean="0"/>
              <a:t>, abortion is morally impermissible even to save the life of the mother.</a:t>
            </a:r>
          </a:p>
          <a:p>
            <a:r>
              <a:rPr lang="en-US" dirty="0" smtClean="0"/>
              <a:t>Why one anyone hold this view?</a:t>
            </a:r>
          </a:p>
          <a:p>
            <a:pPr marL="731520" lvl="1" indent="-457200">
              <a:buFont typeface="+mj-lt"/>
              <a:buAutoNum type="arabicParenR"/>
            </a:pPr>
            <a:r>
              <a:rPr lang="en-US" dirty="0" smtClean="0"/>
              <a:t>Directly killing an innocent person is always and absolutely impermissible.</a:t>
            </a:r>
          </a:p>
          <a:p>
            <a:pPr marL="731520" lvl="1" indent="-457200">
              <a:buFont typeface="+mj-lt"/>
              <a:buAutoNum type="arabicParenR"/>
            </a:pPr>
            <a:r>
              <a:rPr lang="en-US" dirty="0" smtClean="0"/>
              <a:t>Directly killing an innocent person is murder, and murder is always and absolutely impermissible.</a:t>
            </a:r>
          </a:p>
          <a:p>
            <a:pPr marL="731520" lvl="1" indent="-457200">
              <a:buFont typeface="+mj-lt"/>
              <a:buAutoNum type="arabicParenR"/>
            </a:pPr>
            <a:r>
              <a:rPr lang="en-US" dirty="0" smtClean="0"/>
              <a:t>One’s duty to refrain from directly killing an innocent person is more stringent than one’s duty to keep a person from dying.</a:t>
            </a:r>
          </a:p>
          <a:p>
            <a:pPr marL="731520" lvl="1" indent="-457200">
              <a:buFont typeface="+mj-lt"/>
              <a:buAutoNum type="arabicParenR"/>
            </a:pPr>
            <a:r>
              <a:rPr lang="en-US" dirty="0" smtClean="0"/>
              <a:t>If one’s only options are directly killing an innocent person or letting a person die, it is impermissible to kill the innocent person.</a:t>
            </a:r>
            <a:endParaRPr lang="en-US" dirty="0"/>
          </a:p>
        </p:txBody>
      </p:sp>
    </p:spTree>
    <p:extLst>
      <p:ext uri="{BB962C8B-B14F-4D97-AF65-F5344CB8AC3E}">
        <p14:creationId xmlns:p14="http://schemas.microsoft.com/office/powerpoint/2010/main" val="2210537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EXTREME VIEW</a:t>
            </a:r>
            <a:endParaRPr lang="en-US" dirty="0"/>
          </a:p>
        </p:txBody>
      </p:sp>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190" y="3913186"/>
            <a:ext cx="5033621" cy="2831411"/>
          </a:xfrm>
          <a:prstGeom prst="rect">
            <a:avLst/>
          </a:prstGeom>
        </p:spPr>
      </p:pic>
      <p:sp>
        <p:nvSpPr>
          <p:cNvPr id="3" name="Rectangle 2"/>
          <p:cNvSpPr/>
          <p:nvPr/>
        </p:nvSpPr>
        <p:spPr>
          <a:xfrm>
            <a:off x="294831" y="1636220"/>
            <a:ext cx="4297724" cy="1200329"/>
          </a:xfrm>
          <a:prstGeom prst="rect">
            <a:avLst/>
          </a:prstGeom>
        </p:spPr>
        <p:txBody>
          <a:bodyPr wrap="square">
            <a:spAutoFit/>
          </a:bodyPr>
          <a:lstStyle/>
          <a:p>
            <a:r>
              <a:rPr lang="en-US" strike="sngStrike" dirty="0" smtClean="0"/>
              <a:t>(1) Directly </a:t>
            </a:r>
            <a:r>
              <a:rPr lang="en-US" strike="sngStrike" dirty="0"/>
              <a:t>killing an innocent person is always and absolutely </a:t>
            </a:r>
            <a:r>
              <a:rPr lang="en-US" strike="sngStrike" dirty="0" smtClean="0"/>
              <a:t>impermissible.</a:t>
            </a:r>
          </a:p>
          <a:p>
            <a:r>
              <a:rPr lang="en-US" strike="sngStrike" dirty="0" smtClean="0"/>
              <a:t>(2) Directly </a:t>
            </a:r>
            <a:r>
              <a:rPr lang="en-US" strike="sngStrike" dirty="0"/>
              <a:t>killing an innocent person is </a:t>
            </a:r>
            <a:r>
              <a:rPr lang="en-US" strike="sngStrike" dirty="0" smtClean="0"/>
              <a:t>murder</a:t>
            </a:r>
            <a:r>
              <a:rPr lang="en-US" strike="sngStrike" dirty="0"/>
              <a:t>.</a:t>
            </a:r>
          </a:p>
        </p:txBody>
      </p:sp>
      <p:sp>
        <p:nvSpPr>
          <p:cNvPr id="9" name="Rectangle 8"/>
          <p:cNvSpPr/>
          <p:nvPr/>
        </p:nvSpPr>
        <p:spPr>
          <a:xfrm>
            <a:off x="4592555" y="1639606"/>
            <a:ext cx="4297724" cy="2585323"/>
          </a:xfrm>
          <a:prstGeom prst="rect">
            <a:avLst/>
          </a:prstGeom>
        </p:spPr>
        <p:txBody>
          <a:bodyPr wrap="square">
            <a:spAutoFit/>
          </a:bodyPr>
          <a:lstStyle/>
          <a:p>
            <a:pPr marL="0" lvl="1"/>
            <a:r>
              <a:rPr lang="en-US" strike="sngStrike" dirty="0" smtClean="0"/>
              <a:t>(3) One’s </a:t>
            </a:r>
            <a:r>
              <a:rPr lang="en-US" strike="sngStrike" dirty="0"/>
              <a:t>duty to refrain from directly killing an innocent person is more stringent than one’s duty to keep a person from dying</a:t>
            </a:r>
            <a:r>
              <a:rPr lang="en-US" strike="sngStrike" dirty="0" smtClean="0"/>
              <a:t>.</a:t>
            </a:r>
            <a:r>
              <a:rPr lang="en-US" strike="sngStrike" dirty="0"/>
              <a:t> </a:t>
            </a:r>
            <a:endParaRPr lang="en-US" strike="sngStrike" dirty="0" smtClean="0"/>
          </a:p>
          <a:p>
            <a:pPr marL="0" lvl="1"/>
            <a:r>
              <a:rPr lang="en-US" strike="sngStrike" dirty="0" smtClean="0"/>
              <a:t>(4) If </a:t>
            </a:r>
            <a:r>
              <a:rPr lang="en-US" strike="sngStrike" dirty="0"/>
              <a:t>one’s only options are directly killing an innocent person or letting a person die, it is impermissible to kill the innocent person.</a:t>
            </a:r>
          </a:p>
          <a:p>
            <a:pPr marL="0" lvl="1"/>
            <a:endParaRPr lang="en-US" dirty="0"/>
          </a:p>
        </p:txBody>
      </p:sp>
    </p:spTree>
    <p:extLst>
      <p:ext uri="{BB962C8B-B14F-4D97-AF65-F5344CB8AC3E}">
        <p14:creationId xmlns:p14="http://schemas.microsoft.com/office/powerpoint/2010/main" val="69052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EXTREME VIEW</a:t>
            </a:r>
            <a:endParaRPr lang="en-US" dirty="0"/>
          </a:p>
        </p:txBody>
      </p:sp>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190" y="3913186"/>
            <a:ext cx="5033621" cy="2831411"/>
          </a:xfrm>
          <a:prstGeom prst="rect">
            <a:avLst/>
          </a:prstGeom>
        </p:spPr>
      </p:pic>
      <p:sp>
        <p:nvSpPr>
          <p:cNvPr id="3" name="Rectangle 2"/>
          <p:cNvSpPr/>
          <p:nvPr/>
        </p:nvSpPr>
        <p:spPr>
          <a:xfrm>
            <a:off x="294831" y="1636220"/>
            <a:ext cx="4297724" cy="1200329"/>
          </a:xfrm>
          <a:prstGeom prst="rect">
            <a:avLst/>
          </a:prstGeom>
        </p:spPr>
        <p:txBody>
          <a:bodyPr wrap="square">
            <a:spAutoFit/>
          </a:bodyPr>
          <a:lstStyle/>
          <a:p>
            <a:r>
              <a:rPr lang="en-US" strike="sngStrike" dirty="0" smtClean="0"/>
              <a:t>(1) Directly </a:t>
            </a:r>
            <a:r>
              <a:rPr lang="en-US" strike="sngStrike" dirty="0"/>
              <a:t>killing an innocent person is always and absolutely </a:t>
            </a:r>
            <a:r>
              <a:rPr lang="en-US" strike="sngStrike" dirty="0" smtClean="0"/>
              <a:t>impermissible.</a:t>
            </a:r>
          </a:p>
          <a:p>
            <a:r>
              <a:rPr lang="en-US" strike="sngStrike" dirty="0" smtClean="0"/>
              <a:t>(2) Directly </a:t>
            </a:r>
            <a:r>
              <a:rPr lang="en-US" strike="sngStrike" dirty="0"/>
              <a:t>killing an innocent person is </a:t>
            </a:r>
            <a:r>
              <a:rPr lang="en-US" strike="sngStrike" dirty="0" smtClean="0"/>
              <a:t>murder</a:t>
            </a:r>
            <a:r>
              <a:rPr lang="en-US" strike="sngStrike" dirty="0"/>
              <a:t>.</a:t>
            </a:r>
          </a:p>
        </p:txBody>
      </p:sp>
      <p:sp>
        <p:nvSpPr>
          <p:cNvPr id="9" name="Rectangle 8"/>
          <p:cNvSpPr/>
          <p:nvPr/>
        </p:nvSpPr>
        <p:spPr>
          <a:xfrm>
            <a:off x="4592555" y="1639606"/>
            <a:ext cx="4297724" cy="2585323"/>
          </a:xfrm>
          <a:prstGeom prst="rect">
            <a:avLst/>
          </a:prstGeom>
        </p:spPr>
        <p:txBody>
          <a:bodyPr wrap="square">
            <a:spAutoFit/>
          </a:bodyPr>
          <a:lstStyle/>
          <a:p>
            <a:pPr marL="0" lvl="1"/>
            <a:r>
              <a:rPr lang="en-US" strike="sngStrike" dirty="0" smtClean="0"/>
              <a:t>(3) One’s </a:t>
            </a:r>
            <a:r>
              <a:rPr lang="en-US" strike="sngStrike" dirty="0"/>
              <a:t>duty to refrain from directly killing an innocent person is more stringent than one’s duty to keep a person from dying</a:t>
            </a:r>
            <a:r>
              <a:rPr lang="en-US" strike="sngStrike" dirty="0" smtClean="0"/>
              <a:t>.</a:t>
            </a:r>
            <a:r>
              <a:rPr lang="en-US" strike="sngStrike" dirty="0"/>
              <a:t> </a:t>
            </a:r>
            <a:endParaRPr lang="en-US" strike="sngStrike" dirty="0" smtClean="0"/>
          </a:p>
          <a:p>
            <a:pPr marL="0" lvl="1"/>
            <a:r>
              <a:rPr lang="en-US" strike="sngStrike" dirty="0" smtClean="0"/>
              <a:t>(4) If </a:t>
            </a:r>
            <a:r>
              <a:rPr lang="en-US" strike="sngStrike" dirty="0"/>
              <a:t>one’s only options are directly killing an innocent person or letting a person die, it is impermissible to kill the innocent person.</a:t>
            </a:r>
          </a:p>
          <a:p>
            <a:pPr marL="0" lvl="1"/>
            <a:endParaRPr lang="en-US" dirty="0"/>
          </a:p>
        </p:txBody>
      </p:sp>
      <p:pic>
        <p:nvPicPr>
          <p:cNvPr id="11" name="Picture 10" descr="71035309bd8dc66297d1dff7a5dff0bc.jpg"/>
          <p:cNvPicPr>
            <a:picLocks noChangeAspect="1"/>
          </p:cNvPicPr>
          <p:nvPr/>
        </p:nvPicPr>
        <p:blipFill rotWithShape="1">
          <a:blip r:embed="rId4">
            <a:extLst>
              <a:ext uri="{28A0092B-C50C-407E-A947-70E740481C1C}">
                <a14:useLocalDpi xmlns:a14="http://schemas.microsoft.com/office/drawing/2010/main" val="0"/>
              </a:ext>
            </a:extLst>
          </a:blip>
          <a:srcRect l="1713" t="1737" r="19492" b="1768"/>
          <a:stretch/>
        </p:blipFill>
        <p:spPr>
          <a:xfrm>
            <a:off x="7355194" y="3913186"/>
            <a:ext cx="1331606" cy="1617699"/>
          </a:xfrm>
          <a:prstGeom prst="rect">
            <a:avLst/>
          </a:prstGeom>
        </p:spPr>
      </p:pic>
      <p:sp>
        <p:nvSpPr>
          <p:cNvPr id="12" name="Cloud Callout 11"/>
          <p:cNvSpPr/>
          <p:nvPr/>
        </p:nvSpPr>
        <p:spPr>
          <a:xfrm>
            <a:off x="839133" y="1316858"/>
            <a:ext cx="6372875" cy="2903097"/>
          </a:xfrm>
          <a:prstGeom prst="cloudCallout">
            <a:avLst>
              <a:gd name="adj1" fmla="val 51131"/>
              <a:gd name="adj2" fmla="val 536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If anything in the world is true, it is that you do not commit murder, you do not do what is impermissible, if you reach around to your back and unplug yourself from that violinist to save your life. (52)</a:t>
            </a:r>
            <a:endParaRPr lang="en-US" sz="2000" dirty="0"/>
          </a:p>
        </p:txBody>
      </p:sp>
    </p:spTree>
    <p:extLst>
      <p:ext uri="{BB962C8B-B14F-4D97-AF65-F5344CB8AC3E}">
        <p14:creationId xmlns:p14="http://schemas.microsoft.com/office/powerpoint/2010/main" val="148399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OPPOSITION TO ABORTION</a:t>
            </a:r>
            <a:endParaRPr lang="en-US" dirty="0"/>
          </a:p>
        </p:txBody>
      </p:sp>
      <p:sp>
        <p:nvSpPr>
          <p:cNvPr id="3" name="Content Placeholder 2"/>
          <p:cNvSpPr>
            <a:spLocks noGrp="1"/>
          </p:cNvSpPr>
          <p:nvPr>
            <p:ph idx="1"/>
          </p:nvPr>
        </p:nvSpPr>
        <p:spPr>
          <a:xfrm>
            <a:off x="457199" y="1600200"/>
            <a:ext cx="6421288" cy="4876800"/>
          </a:xfrm>
        </p:spPr>
        <p:txBody>
          <a:bodyPr>
            <a:normAutofit/>
          </a:bodyPr>
          <a:lstStyle/>
          <a:p>
            <a:r>
              <a:rPr lang="en-US" dirty="0" smtClean="0"/>
              <a:t>“[T]he question asked is what a third party may do, and what the mother may do, if it is mentioned at all, is deduced, almost as an afterthought, from what is concluded that third parties may do” (52)</a:t>
            </a:r>
          </a:p>
          <a:p>
            <a:r>
              <a:rPr lang="en-US" dirty="0" smtClean="0"/>
              <a:t>“</a:t>
            </a:r>
            <a:r>
              <a:rPr lang="en-US" b="1" dirty="0" smtClean="0"/>
              <a:t>But it seems to me that to treat the matter in this way is to refuse to grant to the mother that very status of person which is so firmly insisted on for the fetus. </a:t>
            </a:r>
            <a:r>
              <a:rPr lang="en-US" dirty="0" smtClean="0"/>
              <a:t>For we cannot simply read off what a person may do from what a third party may do” (52)</a:t>
            </a:r>
            <a:endParaRPr lang="en-US" dirty="0"/>
          </a:p>
        </p:txBody>
      </p:sp>
      <p:pic>
        <p:nvPicPr>
          <p:cNvPr id="4" name="Picture 3"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818049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THE EXPANDING CHILD ANALOGY</a:t>
            </a:r>
            <a:endParaRPr lang="en-US" dirty="0"/>
          </a:p>
        </p:txBody>
      </p:sp>
      <p:pic>
        <p:nvPicPr>
          <p:cNvPr id="4" name="Picture 3" descr="maxresdefault (1).jpg"/>
          <p:cNvPicPr>
            <a:picLocks noChangeAspect="1"/>
          </p:cNvPicPr>
          <p:nvPr/>
        </p:nvPicPr>
        <p:blipFill rotWithShape="1">
          <a:blip r:embed="rId3">
            <a:extLst>
              <a:ext uri="{28A0092B-C50C-407E-A947-70E740481C1C}">
                <a14:useLocalDpi xmlns:a14="http://schemas.microsoft.com/office/drawing/2010/main" val="0"/>
              </a:ext>
            </a:extLst>
          </a:blip>
          <a:srcRect l="56301" t="35675" r="-1612"/>
          <a:stretch/>
        </p:blipFill>
        <p:spPr>
          <a:xfrm>
            <a:off x="4000380" y="2831081"/>
            <a:ext cx="4686419" cy="3742274"/>
          </a:xfrm>
          <a:prstGeom prst="rect">
            <a:avLst/>
          </a:prstGeom>
        </p:spPr>
      </p:pic>
      <p:pic>
        <p:nvPicPr>
          <p:cNvPr id="6" name="Picture 5" descr="Viol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7462">
            <a:off x="3423041" y="2672276"/>
            <a:ext cx="5031401" cy="3773551"/>
          </a:xfrm>
          <a:prstGeom prst="rect">
            <a:avLst/>
          </a:prstGeom>
        </p:spPr>
      </p:pic>
      <p:pic>
        <p:nvPicPr>
          <p:cNvPr id="7" name="Picture 6" descr="OrganTransplant.jpg"/>
          <p:cNvPicPr>
            <a:picLocks noChangeAspect="1"/>
          </p:cNvPicPr>
          <p:nvPr/>
        </p:nvPicPr>
        <p:blipFill rotWithShape="1">
          <a:blip r:embed="rId5">
            <a:extLst>
              <a:ext uri="{BEBA8EAE-BF5A-486C-A8C5-ECC9F3942E4B}">
                <a14:imgProps xmlns:a14="http://schemas.microsoft.com/office/drawing/2010/main">
                  <a14:imgLayer r:embed="rId6">
                    <a14:imgEffect>
                      <a14:backgroundRemoval t="3747" b="39094" l="15516" r="30877">
                        <a14:foregroundMark x1="29597" y1="35459" x2="29597" y2="35459"/>
                        <a14:foregroundMark x1="28743" y1="26678" x2="28743" y2="26678"/>
                        <a14:foregroundMark x1="17804" y1="22595" x2="17804" y2="22595"/>
                        <a14:backgroundMark x1="28084" y1="26454" x2="28084" y2="26454"/>
                      </a14:backgroundRemoval>
                    </a14:imgEffect>
                  </a14:imgLayer>
                </a14:imgProps>
              </a:ext>
              <a:ext uri="{28A0092B-C50C-407E-A947-70E740481C1C}">
                <a14:useLocalDpi xmlns:a14="http://schemas.microsoft.com/office/drawing/2010/main" val="0"/>
              </a:ext>
            </a:extLst>
          </a:blip>
          <a:srcRect l="15336" t="2031" r="67351" b="59461"/>
          <a:stretch/>
        </p:blipFill>
        <p:spPr>
          <a:xfrm>
            <a:off x="7088459" y="4107714"/>
            <a:ext cx="1598341" cy="2465641"/>
          </a:xfrm>
          <a:prstGeom prst="rect">
            <a:avLst/>
          </a:prstGeom>
        </p:spPr>
      </p:pic>
      <p:cxnSp>
        <p:nvCxnSpPr>
          <p:cNvPr id="9" name="Straight Arrow Connector 8"/>
          <p:cNvCxnSpPr/>
          <p:nvPr/>
        </p:nvCxnSpPr>
        <p:spPr>
          <a:xfrm>
            <a:off x="4000380" y="2601338"/>
            <a:ext cx="4513178"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752663" y="2831081"/>
            <a:ext cx="28222" cy="37422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871040" y="2220666"/>
            <a:ext cx="4642518" cy="369332"/>
          </a:xfrm>
          <a:prstGeom prst="rect">
            <a:avLst/>
          </a:prstGeom>
          <a:noFill/>
        </p:spPr>
        <p:txBody>
          <a:bodyPr wrap="square" rtlCol="0">
            <a:spAutoFit/>
          </a:bodyPr>
          <a:lstStyle/>
          <a:p>
            <a:pPr algn="ctr"/>
            <a:r>
              <a:rPr lang="en-US" b="1" cap="small" dirty="0">
                <a:solidFill>
                  <a:srgbClr val="0000FF"/>
                </a:solidFill>
              </a:rPr>
              <a:t>r</a:t>
            </a:r>
            <a:r>
              <a:rPr lang="en-US" b="1" cap="small" dirty="0" smtClean="0">
                <a:solidFill>
                  <a:srgbClr val="0000FF"/>
                </a:solidFill>
              </a:rPr>
              <a:t>apidly expanding child</a:t>
            </a:r>
            <a:endParaRPr lang="en-US" b="1" cap="small" dirty="0">
              <a:solidFill>
                <a:srgbClr val="0000FF"/>
              </a:solidFill>
            </a:endParaRPr>
          </a:p>
        </p:txBody>
      </p:sp>
      <p:pic>
        <p:nvPicPr>
          <p:cNvPr id="20" name="Picture 19" descr="kisspng-hugh-laurie-dr-gregory-house-television-fernsehse-sticky-5acdf9d0f26b21.854090411523448272993.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4342579"/>
            <a:ext cx="892036" cy="1923453"/>
          </a:xfrm>
          <a:prstGeom prst="rect">
            <a:avLst/>
          </a:prstGeom>
        </p:spPr>
      </p:pic>
      <p:sp>
        <p:nvSpPr>
          <p:cNvPr id="21" name="Cloud Callout 20"/>
          <p:cNvSpPr/>
          <p:nvPr/>
        </p:nvSpPr>
        <p:spPr>
          <a:xfrm>
            <a:off x="1013010" y="2503613"/>
            <a:ext cx="2626222" cy="1736194"/>
          </a:xfrm>
          <a:prstGeom prst="cloudCallout">
            <a:avLst>
              <a:gd name="adj1" fmla="val -40783"/>
              <a:gd name="adj2" fmla="val 63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 cannot be the one to decide who is to live! I mustn’t intervene!</a:t>
            </a:r>
            <a:endParaRPr lang="en-US" sz="1600" dirty="0"/>
          </a:p>
        </p:txBody>
      </p:sp>
      <p:sp>
        <p:nvSpPr>
          <p:cNvPr id="22" name="TextBox 21"/>
          <p:cNvSpPr txBox="1"/>
          <p:nvPr/>
        </p:nvSpPr>
        <p:spPr>
          <a:xfrm>
            <a:off x="171838" y="6204023"/>
            <a:ext cx="1469202" cy="369332"/>
          </a:xfrm>
          <a:prstGeom prst="rect">
            <a:avLst/>
          </a:prstGeom>
          <a:noFill/>
        </p:spPr>
        <p:txBody>
          <a:bodyPr wrap="square" rtlCol="0">
            <a:spAutoFit/>
          </a:bodyPr>
          <a:lstStyle/>
          <a:p>
            <a:pPr algn="ctr"/>
            <a:r>
              <a:rPr lang="en-US" dirty="0" smtClean="0"/>
              <a:t> </a:t>
            </a:r>
            <a:r>
              <a:rPr lang="en-US" b="1" cap="small" dirty="0">
                <a:solidFill>
                  <a:srgbClr val="0000FF"/>
                </a:solidFill>
              </a:rPr>
              <a:t>bystander</a:t>
            </a:r>
          </a:p>
        </p:txBody>
      </p:sp>
    </p:spTree>
    <p:extLst>
      <p:ext uri="{BB962C8B-B14F-4D97-AF65-F5344CB8AC3E}">
        <p14:creationId xmlns:p14="http://schemas.microsoft.com/office/powerpoint/2010/main" val="33601766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STOLEN COAT ANALOGY</a:t>
            </a:r>
            <a:endParaRPr lang="en-US" dirty="0"/>
          </a:p>
        </p:txBody>
      </p:sp>
      <p:pic>
        <p:nvPicPr>
          <p:cNvPr id="4" name="Picture 3" descr="Man-in-Underwear-Statu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025" y="3052134"/>
            <a:ext cx="4852022" cy="3213898"/>
          </a:xfrm>
          <a:prstGeom prst="rect">
            <a:avLst/>
          </a:prstGeom>
        </p:spPr>
      </p:pic>
      <p:pic>
        <p:nvPicPr>
          <p:cNvPr id="5" name="Picture 4" descr="man in coat, hat sihvering.jpg"/>
          <p:cNvPicPr>
            <a:picLocks noChangeAspect="1"/>
          </p:cNvPicPr>
          <p:nvPr/>
        </p:nvPicPr>
        <p:blipFill>
          <a:blip r:embed="rId4" cstate="print">
            <a:extLst>
              <a:ext uri="{BEBA8EAE-BF5A-486C-A8C5-ECC9F3942E4B}">
                <a14:imgProps xmlns:a14="http://schemas.microsoft.com/office/drawing/2010/main">
                  <a14:imgLayer r:embed="rId5">
                    <a14:imgEffect>
                      <a14:backgroundRemoval t="424" b="100000" l="0" r="99124"/>
                    </a14:imgEffect>
                  </a14:imgLayer>
                </a14:imgProps>
              </a:ext>
              <a:ext uri="{28A0092B-C50C-407E-A947-70E740481C1C}">
                <a14:useLocalDpi xmlns:a14="http://schemas.microsoft.com/office/drawing/2010/main" val="0"/>
              </a:ext>
            </a:extLst>
          </a:blip>
          <a:stretch>
            <a:fillRect/>
          </a:stretch>
        </p:blipFill>
        <p:spPr>
          <a:xfrm>
            <a:off x="4138025" y="3452618"/>
            <a:ext cx="1273963" cy="2631159"/>
          </a:xfrm>
          <a:prstGeom prst="rect">
            <a:avLst/>
          </a:prstGeom>
        </p:spPr>
      </p:pic>
      <p:pic>
        <p:nvPicPr>
          <p:cNvPr id="6" name="Picture 5" descr="kisspng-hugh-laurie-dr-gregory-house-television-fernsehse-sticky-5acdf9d0f26b21.85409041152344827299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4342579"/>
            <a:ext cx="892036" cy="1923453"/>
          </a:xfrm>
          <a:prstGeom prst="rect">
            <a:avLst/>
          </a:prstGeom>
        </p:spPr>
      </p:pic>
      <p:sp>
        <p:nvSpPr>
          <p:cNvPr id="7" name="Cloud Callout 6"/>
          <p:cNvSpPr/>
          <p:nvPr/>
        </p:nvSpPr>
        <p:spPr>
          <a:xfrm>
            <a:off x="1013010" y="2503613"/>
            <a:ext cx="2626222" cy="1736194"/>
          </a:xfrm>
          <a:prstGeom prst="cloudCallout">
            <a:avLst>
              <a:gd name="adj1" fmla="val -40783"/>
              <a:gd name="adj2" fmla="val 63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 cannot be the one to decide who is to live! I mustn’t intervene!</a:t>
            </a:r>
            <a:endParaRPr lang="en-US" sz="1600" dirty="0"/>
          </a:p>
        </p:txBody>
      </p:sp>
      <p:sp>
        <p:nvSpPr>
          <p:cNvPr id="8" name="TextBox 7"/>
          <p:cNvSpPr txBox="1"/>
          <p:nvPr/>
        </p:nvSpPr>
        <p:spPr>
          <a:xfrm>
            <a:off x="171838" y="6204023"/>
            <a:ext cx="1469202" cy="369332"/>
          </a:xfrm>
          <a:prstGeom prst="rect">
            <a:avLst/>
          </a:prstGeom>
          <a:noFill/>
        </p:spPr>
        <p:txBody>
          <a:bodyPr wrap="square" rtlCol="0">
            <a:spAutoFit/>
          </a:bodyPr>
          <a:lstStyle/>
          <a:p>
            <a:pPr algn="ctr"/>
            <a:r>
              <a:rPr lang="en-US" dirty="0" smtClean="0"/>
              <a:t> </a:t>
            </a:r>
            <a:r>
              <a:rPr lang="en-US" b="1" cap="small" dirty="0">
                <a:solidFill>
                  <a:srgbClr val="0000FF"/>
                </a:solidFill>
              </a:rPr>
              <a:t>bystander</a:t>
            </a:r>
          </a:p>
        </p:txBody>
      </p:sp>
      <p:sp>
        <p:nvSpPr>
          <p:cNvPr id="10" name="TextBox 9"/>
          <p:cNvSpPr txBox="1"/>
          <p:nvPr/>
        </p:nvSpPr>
        <p:spPr>
          <a:xfrm>
            <a:off x="4184892" y="6204023"/>
            <a:ext cx="993646"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jones</a:t>
            </a:r>
            <a:endParaRPr lang="en-US" b="1" cap="small" dirty="0">
              <a:solidFill>
                <a:srgbClr val="0000FF"/>
              </a:solidFill>
            </a:endParaRPr>
          </a:p>
        </p:txBody>
      </p:sp>
      <p:cxnSp>
        <p:nvCxnSpPr>
          <p:cNvPr id="12" name="Elbow Connector 11"/>
          <p:cNvCxnSpPr>
            <a:stCxn id="22" idx="0"/>
            <a:endCxn id="4" idx="1"/>
          </p:cNvCxnSpPr>
          <p:nvPr/>
        </p:nvCxnSpPr>
        <p:spPr>
          <a:xfrm rot="16200000" flipH="1" flipV="1">
            <a:off x="4752707" y="2363951"/>
            <a:ext cx="1680450" cy="2909814"/>
          </a:xfrm>
          <a:prstGeom prst="bentConnector4">
            <a:avLst>
              <a:gd name="adj1" fmla="val -13603"/>
              <a:gd name="adj2" fmla="val 107856"/>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969123" y="2978633"/>
            <a:ext cx="157432" cy="73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894666" y="2371302"/>
            <a:ext cx="3153174" cy="369332"/>
          </a:xfrm>
          <a:prstGeom prst="rect">
            <a:avLst/>
          </a:prstGeom>
          <a:noFill/>
        </p:spPr>
        <p:txBody>
          <a:bodyPr wrap="square" rtlCol="0">
            <a:spAutoFit/>
          </a:bodyPr>
          <a:lstStyle/>
          <a:p>
            <a:pPr algn="ctr"/>
            <a:r>
              <a:rPr lang="en-US" dirty="0"/>
              <a:t> </a:t>
            </a:r>
            <a:r>
              <a:rPr lang="en-US" b="1" cap="small" dirty="0" smtClean="0">
                <a:solidFill>
                  <a:srgbClr val="0000FF"/>
                </a:solidFill>
              </a:rPr>
              <a:t>owner of coat</a:t>
            </a:r>
            <a:endParaRPr lang="en-US" b="1" cap="small" dirty="0">
              <a:solidFill>
                <a:srgbClr val="0000FF"/>
              </a:solidFill>
            </a:endParaRPr>
          </a:p>
        </p:txBody>
      </p:sp>
      <p:sp>
        <p:nvSpPr>
          <p:cNvPr id="25" name="TextBox 24"/>
          <p:cNvSpPr txBox="1"/>
          <p:nvPr/>
        </p:nvSpPr>
        <p:spPr>
          <a:xfrm>
            <a:off x="6551017" y="6199632"/>
            <a:ext cx="993646"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smith</a:t>
            </a:r>
            <a:endParaRPr lang="en-US" b="1" cap="small" dirty="0">
              <a:solidFill>
                <a:srgbClr val="0000FF"/>
              </a:solidFill>
            </a:endParaRPr>
          </a:p>
        </p:txBody>
      </p:sp>
    </p:spTree>
    <p:extLst>
      <p:ext uri="{BB962C8B-B14F-4D97-AF65-F5344CB8AC3E}">
        <p14:creationId xmlns:p14="http://schemas.microsoft.com/office/powerpoint/2010/main" val="25849410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UPSHOTS</a:t>
            </a:r>
            <a:endParaRPr lang="en-US" dirty="0"/>
          </a:p>
        </p:txBody>
      </p:sp>
      <p:sp>
        <p:nvSpPr>
          <p:cNvPr id="3" name="Content Placeholder 2"/>
          <p:cNvSpPr>
            <a:spLocks noGrp="1"/>
          </p:cNvSpPr>
          <p:nvPr>
            <p:ph idx="1"/>
          </p:nvPr>
        </p:nvSpPr>
        <p:spPr>
          <a:xfrm>
            <a:off x="457200" y="1600200"/>
            <a:ext cx="8229600" cy="1910976"/>
          </a:xfrm>
        </p:spPr>
        <p:txBody>
          <a:bodyPr/>
          <a:lstStyle/>
          <a:p>
            <a:r>
              <a:rPr lang="en-US" dirty="0"/>
              <a:t>“[T]he arguments against abortion we are looking at do grant that the woman has a right to decide what happens in and to her body. . . . [But] they do not take seriously what is done in granting it” (54)</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03264961"/>
              </p:ext>
            </p:extLst>
          </p:nvPr>
        </p:nvGraphicFramePr>
        <p:xfrm>
          <a:off x="457200" y="3511176"/>
          <a:ext cx="8229600" cy="2494930"/>
        </p:xfrm>
        <a:graphic>
          <a:graphicData uri="http://schemas.openxmlformats.org/drawingml/2006/table">
            <a:tbl>
              <a:tblPr firstRow="1" bandRow="1">
                <a:tableStyleId>{5C22544A-7EE6-4342-B048-85BDC9FD1C3A}</a:tableStyleId>
              </a:tblPr>
              <a:tblGrid>
                <a:gridCol w="4114800"/>
                <a:gridCol w="4114800"/>
              </a:tblGrid>
              <a:tr h="493059">
                <a:tc>
                  <a:txBody>
                    <a:bodyPr/>
                    <a:lstStyle/>
                    <a:p>
                      <a:pPr algn="ctr"/>
                      <a:r>
                        <a:rPr lang="en-US" dirty="0" smtClean="0"/>
                        <a:t>VIOLINIST/EXPANDING</a:t>
                      </a:r>
                      <a:r>
                        <a:rPr lang="en-US" baseline="0" dirty="0" smtClean="0"/>
                        <a:t> CHILD</a:t>
                      </a:r>
                      <a:endParaRPr lang="en-US" dirty="0"/>
                    </a:p>
                  </a:txBody>
                  <a:tcPr/>
                </a:tc>
                <a:tc>
                  <a:txBody>
                    <a:bodyPr/>
                    <a:lstStyle/>
                    <a:p>
                      <a:pPr algn="ctr"/>
                      <a:r>
                        <a:rPr lang="en-US" dirty="0" smtClean="0"/>
                        <a:t>STOLEN</a:t>
                      </a:r>
                      <a:r>
                        <a:rPr lang="en-US" baseline="0" dirty="0" smtClean="0"/>
                        <a:t> COAT ANALOGY</a:t>
                      </a:r>
                      <a:endParaRPr lang="en-US" dirty="0"/>
                    </a:p>
                  </a:txBody>
                  <a:tcPr/>
                </a:tc>
              </a:tr>
              <a:tr h="20018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It can be permissible to</a:t>
                      </a:r>
                      <a:r>
                        <a:rPr lang="en-US" sz="2400" baseline="0" dirty="0" smtClean="0"/>
                        <a:t> kill when one’s own rights conflict with another’s.</a:t>
                      </a:r>
                      <a:endParaRPr lang="en-US" sz="2400" dirty="0"/>
                    </a:p>
                  </a:txBody>
                  <a:tcPr/>
                </a:tc>
                <a:tc>
                  <a:txBody>
                    <a:bodyPr/>
                    <a:lstStyle/>
                    <a:p>
                      <a:pPr algn="l"/>
                      <a:r>
                        <a:rPr lang="en-US" sz="2400" dirty="0" smtClean="0"/>
                        <a:t>It can be permissible for a bystander to</a:t>
                      </a:r>
                      <a:r>
                        <a:rPr lang="en-US" sz="2400" baseline="0" dirty="0" smtClean="0"/>
                        <a:t> kill when someone else’s rights conflict with another’s.</a:t>
                      </a:r>
                      <a:endParaRPr lang="en-US" sz="2400" dirty="0"/>
                    </a:p>
                  </a:txBody>
                  <a:tcPr/>
                </a:tc>
              </a:tr>
            </a:tbl>
          </a:graphicData>
        </a:graphic>
      </p:graphicFrame>
    </p:spTree>
    <p:extLst>
      <p:ext uri="{BB962C8B-B14F-4D97-AF65-F5344CB8AC3E}">
        <p14:creationId xmlns:p14="http://schemas.microsoft.com/office/powerpoint/2010/main" val="2393545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UNGRADED POLLS (questions 1</a:t>
            </a:r>
            <a:r>
              <a:rPr lang="mr-IN" dirty="0" smtClean="0"/>
              <a:t>–</a:t>
            </a:r>
            <a:r>
              <a:rPr lang="en-US" dirty="0"/>
              <a:t>2</a:t>
            </a:r>
            <a:r>
              <a:rPr lang="en-US" dirty="0" smtClean="0"/>
              <a:t>)</a:t>
            </a:r>
            <a:endParaRPr lang="en-US" dirty="0"/>
          </a:p>
        </p:txBody>
      </p:sp>
      <p:pic>
        <p:nvPicPr>
          <p:cNvPr id="3" name="Picture 2" descr="Screen Shot 2018-10-03 at 1.1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830668"/>
            <a:ext cx="8509000" cy="4406900"/>
          </a:xfrm>
          <a:prstGeom prst="rect">
            <a:avLst/>
          </a:prstGeom>
        </p:spPr>
      </p:pic>
    </p:spTree>
    <p:extLst>
      <p:ext uri="{BB962C8B-B14F-4D97-AF65-F5344CB8AC3E}">
        <p14:creationId xmlns:p14="http://schemas.microsoft.com/office/powerpoint/2010/main" val="23253349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RIGHT TO LIFE IS NOT</a:t>
            </a:r>
          </a:p>
        </p:txBody>
      </p:sp>
      <p:sp>
        <p:nvSpPr>
          <p:cNvPr id="3" name="Content Placeholder 2"/>
          <p:cNvSpPr>
            <a:spLocks noGrp="1"/>
          </p:cNvSpPr>
          <p:nvPr>
            <p:ph idx="1"/>
          </p:nvPr>
        </p:nvSpPr>
        <p:spPr>
          <a:xfrm>
            <a:off x="457200" y="1600200"/>
            <a:ext cx="8229600" cy="1134035"/>
          </a:xfrm>
        </p:spPr>
        <p:txBody>
          <a:bodyPr/>
          <a:lstStyle/>
          <a:p>
            <a:r>
              <a:rPr lang="en-US" dirty="0" smtClean="0"/>
              <a:t>The </a:t>
            </a:r>
            <a:r>
              <a:rPr lang="en-US" b="1" dirty="0" smtClean="0">
                <a:solidFill>
                  <a:srgbClr val="0000FF"/>
                </a:solidFill>
              </a:rPr>
              <a:t>right to life </a:t>
            </a:r>
            <a:r>
              <a:rPr lang="en-US" b="1" dirty="0" smtClean="0"/>
              <a:t>doesn’t </a:t>
            </a:r>
            <a:r>
              <a:rPr lang="en-US" dirty="0" smtClean="0"/>
              <a:t>give rise to a right to be given the bare minimum one needs for continued life.</a:t>
            </a:r>
            <a:endParaRPr lang="en-US" dirty="0"/>
          </a:p>
        </p:txBody>
      </p:sp>
      <p:pic>
        <p:nvPicPr>
          <p:cNvPr id="5" name="Picture 4" descr="videoblocks-emergency-in-the-hospital-doctor-and-nurse-rush-into-the-ward-to-safe-dying-patient-man-is-lying-on-the-bed-without-signs-of-life-doctors-do-everything-to-resuscitate-him-shot-on-red-epic-w-8k-helium-cinema-camera_bvw5vbotz_th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796" y="3668142"/>
            <a:ext cx="4276496" cy="2405529"/>
          </a:xfrm>
          <a:prstGeom prst="rect">
            <a:avLst/>
          </a:prstGeom>
        </p:spPr>
      </p:pic>
      <p:pic>
        <p:nvPicPr>
          <p:cNvPr id="6" name="Picture 5" descr="Henry_Fonda_as_Mr._Roberts_1948_(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3668142"/>
            <a:ext cx="1935033" cy="2405529"/>
          </a:xfrm>
          <a:prstGeom prst="rect">
            <a:avLst/>
          </a:prstGeom>
        </p:spPr>
      </p:pic>
      <p:pic>
        <p:nvPicPr>
          <p:cNvPr id="7" name="Picture 6" descr="cartoon-airplane-png-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8583" y="2738952"/>
            <a:ext cx="2046941" cy="1238800"/>
          </a:xfrm>
          <a:prstGeom prst="rect">
            <a:avLst/>
          </a:prstGeom>
        </p:spPr>
      </p:pic>
      <p:pic>
        <p:nvPicPr>
          <p:cNvPr id="8" name="Picture 7" descr="stock-illustration-49952734-x-red-cross-handwritten.jp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85843" y="2577436"/>
            <a:ext cx="1273842" cy="1273842"/>
          </a:xfrm>
          <a:prstGeom prst="rect">
            <a:avLst/>
          </a:prstGeom>
        </p:spPr>
      </p:pic>
      <p:cxnSp>
        <p:nvCxnSpPr>
          <p:cNvPr id="12" name="Elbow Connector 11"/>
          <p:cNvCxnSpPr>
            <a:stCxn id="5" idx="2"/>
            <a:endCxn id="6" idx="2"/>
          </p:cNvCxnSpPr>
          <p:nvPr/>
        </p:nvCxnSpPr>
        <p:spPr>
          <a:xfrm rot="5400000">
            <a:off x="4102056" y="3402683"/>
            <a:ext cx="12700" cy="5341977"/>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388695" y="6273612"/>
            <a:ext cx="5341979"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cool hand of henry </a:t>
            </a:r>
            <a:r>
              <a:rPr lang="en-US" b="1" cap="small" dirty="0" err="1" smtClean="0">
                <a:solidFill>
                  <a:srgbClr val="0000FF"/>
                </a:solidFill>
              </a:rPr>
              <a:t>fonda</a:t>
            </a:r>
            <a:endParaRPr lang="en-US" b="1" cap="small" dirty="0">
              <a:solidFill>
                <a:srgbClr val="0000FF"/>
              </a:solidFill>
            </a:endParaRPr>
          </a:p>
        </p:txBody>
      </p:sp>
    </p:spTree>
    <p:extLst>
      <p:ext uri="{BB962C8B-B14F-4D97-AF65-F5344CB8AC3E}">
        <p14:creationId xmlns:p14="http://schemas.microsoft.com/office/powerpoint/2010/main" val="715264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RIGHT TO LIFE IS NOT</a:t>
            </a:r>
            <a:endParaRPr lang="en-US" dirty="0"/>
          </a:p>
        </p:txBody>
      </p:sp>
      <p:sp>
        <p:nvSpPr>
          <p:cNvPr id="3" name="Content Placeholder 2"/>
          <p:cNvSpPr>
            <a:spLocks noGrp="1"/>
          </p:cNvSpPr>
          <p:nvPr>
            <p:ph idx="1"/>
          </p:nvPr>
        </p:nvSpPr>
        <p:spPr>
          <a:xfrm>
            <a:off x="457200" y="1600200"/>
            <a:ext cx="8229600" cy="1938465"/>
          </a:xfrm>
        </p:spPr>
        <p:txBody>
          <a:bodyPr>
            <a:normAutofit lnSpcReduction="10000"/>
          </a:bodyPr>
          <a:lstStyle/>
          <a:p>
            <a:r>
              <a:rPr lang="en-US" dirty="0" smtClean="0"/>
              <a:t>The </a:t>
            </a:r>
            <a:r>
              <a:rPr lang="en-US" b="1" dirty="0" smtClean="0">
                <a:solidFill>
                  <a:srgbClr val="0000FF"/>
                </a:solidFill>
              </a:rPr>
              <a:t>right to life </a:t>
            </a:r>
            <a:r>
              <a:rPr lang="en-US" b="1" dirty="0" smtClean="0"/>
              <a:t>doesn’t </a:t>
            </a:r>
            <a:r>
              <a:rPr lang="en-US" dirty="0" smtClean="0"/>
              <a:t>give rise to a positive right to be </a:t>
            </a:r>
            <a:r>
              <a:rPr lang="en-US" b="1" dirty="0" smtClean="0"/>
              <a:t>given</a:t>
            </a:r>
            <a:r>
              <a:rPr lang="en-US" dirty="0" smtClean="0"/>
              <a:t> the bare minimum one needs for continued life.</a:t>
            </a:r>
          </a:p>
          <a:p>
            <a:r>
              <a:rPr lang="en-US" b="1" dirty="0" smtClean="0"/>
              <a:t>Nor</a:t>
            </a:r>
            <a:r>
              <a:rPr lang="en-US" dirty="0" smtClean="0"/>
              <a:t> does it give rise to a negative right not to be </a:t>
            </a:r>
            <a:r>
              <a:rPr lang="en-US" b="1" dirty="0" smtClean="0"/>
              <a:t>killed</a:t>
            </a:r>
            <a:r>
              <a:rPr lang="en-US" dirty="0" smtClean="0"/>
              <a:t>.</a:t>
            </a:r>
          </a:p>
          <a:p>
            <a:r>
              <a:rPr lang="en-US" dirty="0" smtClean="0"/>
              <a:t>Otherwise, the right to life would give rise to the right to the use of another person’s body—and it doesn’t.</a:t>
            </a:r>
            <a:endParaRPr lang="en-US" dirty="0"/>
          </a:p>
        </p:txBody>
      </p:sp>
      <p:pic>
        <p:nvPicPr>
          <p:cNvPr id="10" name="Picture 9"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105" y="3538665"/>
            <a:ext cx="4349791" cy="2446757"/>
          </a:xfrm>
          <a:prstGeom prst="rect">
            <a:avLst/>
          </a:prstGeom>
        </p:spPr>
      </p:pic>
      <p:sp>
        <p:nvSpPr>
          <p:cNvPr id="15" name="Rectangle 14"/>
          <p:cNvSpPr/>
          <p:nvPr/>
        </p:nvSpPr>
        <p:spPr>
          <a:xfrm>
            <a:off x="2874043" y="6028285"/>
            <a:ext cx="157432" cy="7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164254" y="6034638"/>
            <a:ext cx="157432" cy="73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Elbow Connector 22"/>
          <p:cNvCxnSpPr>
            <a:stCxn id="21" idx="2"/>
            <a:endCxn id="15" idx="2"/>
          </p:cNvCxnSpPr>
          <p:nvPr/>
        </p:nvCxnSpPr>
        <p:spPr>
          <a:xfrm rot="5400000" flipH="1">
            <a:off x="4594688" y="4459382"/>
            <a:ext cx="6353" cy="3290211"/>
          </a:xfrm>
          <a:prstGeom prst="bentConnector3">
            <a:avLst>
              <a:gd name="adj1" fmla="val -3598300"/>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491736" y="6333769"/>
            <a:ext cx="4148608"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kidneys</a:t>
            </a:r>
            <a:endParaRPr lang="en-US" b="1" cap="small" dirty="0">
              <a:solidFill>
                <a:srgbClr val="0000FF"/>
              </a:solidFill>
            </a:endParaRPr>
          </a:p>
        </p:txBody>
      </p:sp>
      <p:pic>
        <p:nvPicPr>
          <p:cNvPr id="8" name="Picture 7" descr="stock-illustration-49952734-x-red-cross-handwritten.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91617" y="3809099"/>
            <a:ext cx="686107" cy="686107"/>
          </a:xfrm>
          <a:prstGeom prst="rect">
            <a:avLst/>
          </a:prstGeom>
        </p:spPr>
      </p:pic>
    </p:spTree>
    <p:extLst>
      <p:ext uri="{BB962C8B-B14F-4D97-AF65-F5344CB8AC3E}">
        <p14:creationId xmlns:p14="http://schemas.microsoft.com/office/powerpoint/2010/main" val="9099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RIGHT TO LIFE</a:t>
            </a:r>
            <a:endParaRPr lang="en-US" dirty="0"/>
          </a:p>
        </p:txBody>
      </p:sp>
      <p:sp>
        <p:nvSpPr>
          <p:cNvPr id="3" name="Content Placeholder 2"/>
          <p:cNvSpPr>
            <a:spLocks noGrp="1"/>
          </p:cNvSpPr>
          <p:nvPr>
            <p:ph idx="1"/>
          </p:nvPr>
        </p:nvSpPr>
        <p:spPr>
          <a:xfrm>
            <a:off x="457200" y="1600200"/>
            <a:ext cx="8229600" cy="872125"/>
          </a:xfrm>
        </p:spPr>
        <p:txBody>
          <a:bodyPr/>
          <a:lstStyle/>
          <a:p>
            <a:r>
              <a:rPr lang="en-US" dirty="0" smtClean="0"/>
              <a:t>So what </a:t>
            </a:r>
            <a:r>
              <a:rPr lang="en-US" b="1" dirty="0" smtClean="0"/>
              <a:t>does </a:t>
            </a:r>
            <a:r>
              <a:rPr lang="en-US" dirty="0" smtClean="0"/>
              <a:t>the right to life amount to?</a:t>
            </a:r>
            <a:endParaRPr lang="en-US" dirty="0"/>
          </a:p>
        </p:txBody>
      </p:sp>
      <p:pic>
        <p:nvPicPr>
          <p:cNvPr id="4" name="Picture 3" descr="9347d3df1c4743dd9686ab765e517ccd.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589" y="2910484"/>
            <a:ext cx="4662822" cy="3107927"/>
          </a:xfrm>
          <a:prstGeom prst="rect">
            <a:avLst/>
          </a:prstGeom>
        </p:spPr>
      </p:pic>
      <p:sp>
        <p:nvSpPr>
          <p:cNvPr id="5" name="Rectangle 4"/>
          <p:cNvSpPr/>
          <p:nvPr/>
        </p:nvSpPr>
        <p:spPr>
          <a:xfrm>
            <a:off x="2795327" y="6128516"/>
            <a:ext cx="157432" cy="7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977657" y="6128516"/>
            <a:ext cx="157432" cy="7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Elbow Connector 13"/>
          <p:cNvCxnSpPr/>
          <p:nvPr/>
        </p:nvCxnSpPr>
        <p:spPr>
          <a:xfrm rot="5400000">
            <a:off x="4465208" y="4515636"/>
            <a:ext cx="12700" cy="3182330"/>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880393" y="6333769"/>
            <a:ext cx="3182330"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a right to half the gifts</a:t>
            </a:r>
            <a:endParaRPr lang="en-US" b="1" cap="small" dirty="0">
              <a:solidFill>
                <a:srgbClr val="0000FF"/>
              </a:solidFill>
            </a:endParaRPr>
          </a:p>
        </p:txBody>
      </p:sp>
      <p:sp>
        <p:nvSpPr>
          <p:cNvPr id="23" name="TextBox 22"/>
          <p:cNvSpPr txBox="1"/>
          <p:nvPr/>
        </p:nvSpPr>
        <p:spPr>
          <a:xfrm>
            <a:off x="2240589" y="2529044"/>
            <a:ext cx="4662822" cy="369332"/>
          </a:xfrm>
          <a:prstGeom prst="rect">
            <a:avLst/>
          </a:prstGeom>
          <a:noFill/>
        </p:spPr>
        <p:txBody>
          <a:bodyPr wrap="square" rtlCol="0">
            <a:spAutoFit/>
          </a:bodyPr>
          <a:lstStyle/>
          <a:p>
            <a:pPr algn="ctr"/>
            <a:r>
              <a:rPr lang="en-US" b="1" cap="small" dirty="0" smtClean="0">
                <a:solidFill>
                  <a:srgbClr val="0000FF"/>
                </a:solidFill>
              </a:rPr>
              <a:t>unjust treatment</a:t>
            </a:r>
            <a:endParaRPr lang="en-US" dirty="0"/>
          </a:p>
        </p:txBody>
      </p:sp>
    </p:spTree>
    <p:extLst>
      <p:ext uri="{BB962C8B-B14F-4D97-AF65-F5344CB8AC3E}">
        <p14:creationId xmlns:p14="http://schemas.microsoft.com/office/powerpoint/2010/main" val="619155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RIGHT TO LIFE</a:t>
            </a:r>
            <a:endParaRPr lang="en-US" dirty="0"/>
          </a:p>
        </p:txBody>
      </p:sp>
      <p:sp>
        <p:nvSpPr>
          <p:cNvPr id="3" name="Content Placeholder 2"/>
          <p:cNvSpPr>
            <a:spLocks noGrp="1"/>
          </p:cNvSpPr>
          <p:nvPr>
            <p:ph idx="1"/>
          </p:nvPr>
        </p:nvSpPr>
        <p:spPr>
          <a:xfrm>
            <a:off x="457200" y="1600200"/>
            <a:ext cx="8229600" cy="1358153"/>
          </a:xfrm>
        </p:spPr>
        <p:txBody>
          <a:bodyPr/>
          <a:lstStyle/>
          <a:p>
            <a:r>
              <a:rPr lang="en-US" dirty="0" smtClean="0"/>
              <a:t>So what </a:t>
            </a:r>
            <a:r>
              <a:rPr lang="en-US" b="1" dirty="0" smtClean="0"/>
              <a:t>does </a:t>
            </a:r>
            <a:r>
              <a:rPr lang="en-US" dirty="0" smtClean="0"/>
              <a:t>the right to life amount to?</a:t>
            </a:r>
          </a:p>
          <a:p>
            <a:r>
              <a:rPr lang="en-US" dirty="0"/>
              <a:t>The </a:t>
            </a:r>
            <a:r>
              <a:rPr lang="en-US" b="1" dirty="0">
                <a:solidFill>
                  <a:srgbClr val="0000FF"/>
                </a:solidFill>
              </a:rPr>
              <a:t>right to life </a:t>
            </a:r>
            <a:r>
              <a:rPr lang="en-US" dirty="0" smtClean="0"/>
              <a:t>consists in the right not to be killed </a:t>
            </a:r>
            <a:r>
              <a:rPr lang="en-US" b="1" dirty="0" smtClean="0"/>
              <a:t>unjustly</a:t>
            </a:r>
            <a:r>
              <a:rPr lang="en-US" dirty="0" smtClean="0"/>
              <a:t>.</a:t>
            </a:r>
            <a:endParaRPr lang="en-US" dirty="0"/>
          </a:p>
          <a:p>
            <a:endParaRPr lang="en-US" dirty="0" smtClean="0"/>
          </a:p>
          <a:p>
            <a:endParaRPr lang="en-US" dirty="0"/>
          </a:p>
        </p:txBody>
      </p:sp>
      <p:pic>
        <p:nvPicPr>
          <p:cNvPr id="10" name="Picture 9"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105" y="3327685"/>
            <a:ext cx="4349791" cy="2446757"/>
          </a:xfrm>
          <a:prstGeom prst="rect">
            <a:avLst/>
          </a:prstGeom>
        </p:spPr>
      </p:pic>
      <p:sp>
        <p:nvSpPr>
          <p:cNvPr id="11" name="Rectangle 10"/>
          <p:cNvSpPr/>
          <p:nvPr/>
        </p:nvSpPr>
        <p:spPr>
          <a:xfrm>
            <a:off x="2874043" y="5817305"/>
            <a:ext cx="157432" cy="7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64254" y="5823658"/>
            <a:ext cx="157432" cy="73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Elbow Connector 12"/>
          <p:cNvCxnSpPr>
            <a:stCxn id="12" idx="2"/>
            <a:endCxn id="11" idx="2"/>
          </p:cNvCxnSpPr>
          <p:nvPr/>
        </p:nvCxnSpPr>
        <p:spPr>
          <a:xfrm rot="5400000" flipH="1">
            <a:off x="4594688" y="4248402"/>
            <a:ext cx="6353" cy="3290211"/>
          </a:xfrm>
          <a:prstGeom prst="bentConnector3">
            <a:avLst>
              <a:gd name="adj1" fmla="val -3598300"/>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91736" y="6122789"/>
            <a:ext cx="4148608"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kidneys</a:t>
            </a:r>
            <a:endParaRPr lang="en-US" b="1" cap="small" dirty="0">
              <a:solidFill>
                <a:srgbClr val="0000FF"/>
              </a:solidFill>
            </a:endParaRPr>
          </a:p>
        </p:txBody>
      </p:sp>
      <p:pic>
        <p:nvPicPr>
          <p:cNvPr id="16" name="Picture 15" descr="stock-illustration-49952734-x-red-cross-handwritten.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13130" y="3543146"/>
            <a:ext cx="686107" cy="686107"/>
          </a:xfrm>
          <a:prstGeom prst="rect">
            <a:avLst/>
          </a:prstGeom>
        </p:spPr>
      </p:pic>
      <p:sp>
        <p:nvSpPr>
          <p:cNvPr id="17" name="TextBox 16"/>
          <p:cNvSpPr txBox="1"/>
          <p:nvPr/>
        </p:nvSpPr>
        <p:spPr>
          <a:xfrm>
            <a:off x="2240589" y="2958353"/>
            <a:ext cx="4662822" cy="369332"/>
          </a:xfrm>
          <a:prstGeom prst="rect">
            <a:avLst/>
          </a:prstGeom>
          <a:noFill/>
        </p:spPr>
        <p:txBody>
          <a:bodyPr wrap="square" rtlCol="0">
            <a:spAutoFit/>
          </a:bodyPr>
          <a:lstStyle/>
          <a:p>
            <a:pPr algn="ctr"/>
            <a:r>
              <a:rPr lang="en-US" b="1" cap="small" dirty="0">
                <a:solidFill>
                  <a:srgbClr val="0000FF"/>
                </a:solidFill>
              </a:rPr>
              <a:t>u</a:t>
            </a:r>
            <a:r>
              <a:rPr lang="en-US" b="1" cap="small" dirty="0" smtClean="0">
                <a:solidFill>
                  <a:srgbClr val="0000FF"/>
                </a:solidFill>
              </a:rPr>
              <a:t>nplugging yourself isn’t unjust</a:t>
            </a:r>
            <a:endParaRPr lang="en-US" dirty="0"/>
          </a:p>
        </p:txBody>
      </p:sp>
    </p:spTree>
    <p:extLst>
      <p:ext uri="{BB962C8B-B14F-4D97-AF65-F5344CB8AC3E}">
        <p14:creationId xmlns:p14="http://schemas.microsoft.com/office/powerpoint/2010/main" val="174432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RIGHT TO LIFE</a:t>
            </a:r>
          </a:p>
        </p:txBody>
      </p:sp>
      <p:sp>
        <p:nvSpPr>
          <p:cNvPr id="3" name="Content Placeholder 2"/>
          <p:cNvSpPr>
            <a:spLocks noGrp="1"/>
          </p:cNvSpPr>
          <p:nvPr>
            <p:ph idx="1"/>
          </p:nvPr>
        </p:nvSpPr>
        <p:spPr/>
        <p:txBody>
          <a:bodyPr/>
          <a:lstStyle/>
          <a:p>
            <a:r>
              <a:rPr lang="en-US" dirty="0"/>
              <a:t>So what </a:t>
            </a:r>
            <a:r>
              <a:rPr lang="en-US" b="1" dirty="0"/>
              <a:t>does </a:t>
            </a:r>
            <a:r>
              <a:rPr lang="en-US" dirty="0"/>
              <a:t>the right to life amount to?</a:t>
            </a:r>
          </a:p>
          <a:p>
            <a:r>
              <a:rPr lang="en-US" dirty="0"/>
              <a:t>The </a:t>
            </a:r>
            <a:r>
              <a:rPr lang="en-US" b="1" dirty="0">
                <a:solidFill>
                  <a:srgbClr val="0000FF"/>
                </a:solidFill>
              </a:rPr>
              <a:t>right to life </a:t>
            </a:r>
            <a:r>
              <a:rPr lang="en-US" dirty="0"/>
              <a:t>consists in the right not to be killed </a:t>
            </a:r>
            <a:r>
              <a:rPr lang="en-US" b="1" dirty="0"/>
              <a:t>unjustly</a:t>
            </a:r>
            <a:r>
              <a:rPr lang="en-US" dirty="0" smtClean="0"/>
              <a:t>.</a:t>
            </a:r>
          </a:p>
          <a:p>
            <a:r>
              <a:rPr lang="en-US" dirty="0" smtClean="0"/>
              <a:t>“But if this emendation is accepted, the gap in the argument against abortion stares us plainly in the face: it is by no means enough to show that the fetus is a person, and to remind us that all persons have a right to life—</a:t>
            </a:r>
            <a:r>
              <a:rPr lang="en-US" b="1" dirty="0" smtClean="0"/>
              <a:t>we need to be show also that killing the fetus violates its right to life, i.e., that abortion is unjust killing</a:t>
            </a:r>
            <a:r>
              <a:rPr lang="en-US" dirty="0" smtClean="0"/>
              <a:t>.</a:t>
            </a:r>
            <a:r>
              <a:rPr lang="en-US" b="1" dirty="0" smtClean="0"/>
              <a:t> </a:t>
            </a:r>
            <a:r>
              <a:rPr lang="en-US" dirty="0" smtClean="0"/>
              <a:t>And is it?” (57)</a:t>
            </a:r>
            <a:endParaRPr lang="en-US" dirty="0"/>
          </a:p>
          <a:p>
            <a:endParaRPr lang="en-US" dirty="0"/>
          </a:p>
        </p:txBody>
      </p:sp>
    </p:spTree>
    <p:extLst>
      <p:ext uri="{BB962C8B-B14F-4D97-AF65-F5344CB8AC3E}">
        <p14:creationId xmlns:p14="http://schemas.microsoft.com/office/powerpoint/2010/main" val="280791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ABORTION UNJUST KILLING?</a:t>
            </a:r>
            <a:endParaRPr lang="en-US" dirty="0"/>
          </a:p>
        </p:txBody>
      </p:sp>
      <p:sp>
        <p:nvSpPr>
          <p:cNvPr id="3" name="Content Placeholder 2"/>
          <p:cNvSpPr>
            <a:spLocks noGrp="1"/>
          </p:cNvSpPr>
          <p:nvPr>
            <p:ph idx="1"/>
          </p:nvPr>
        </p:nvSpPr>
        <p:spPr/>
        <p:txBody>
          <a:bodyPr/>
          <a:lstStyle/>
          <a:p>
            <a:r>
              <a:rPr lang="en-US" dirty="0"/>
              <a:t>It </a:t>
            </a:r>
            <a:r>
              <a:rPr lang="en-US" dirty="0" smtClean="0"/>
              <a:t>might </a:t>
            </a:r>
            <a:r>
              <a:rPr lang="en-US" dirty="0"/>
              <a:t>be argued that in the vast majority of cases, the fetus has acquired the right to the use of another’s </a:t>
            </a:r>
            <a:r>
              <a:rPr lang="en-US" dirty="0" smtClean="0"/>
              <a:t>body.</a:t>
            </a:r>
          </a:p>
          <a:p>
            <a:r>
              <a:rPr lang="en-US" dirty="0" smtClean="0"/>
              <a:t>This move might force the conclusion that it is morally </a:t>
            </a:r>
            <a:r>
              <a:rPr lang="en-US" dirty="0"/>
              <a:t>permissible for rape victims to have </a:t>
            </a:r>
            <a:r>
              <a:rPr lang="en-US" dirty="0" smtClean="0"/>
              <a:t>abortions, because a rape victim has not given the fetus a right to the use of her body.</a:t>
            </a:r>
          </a:p>
          <a:p>
            <a:r>
              <a:rPr lang="en-US" dirty="0" smtClean="0"/>
              <a:t>It might also have the surprising consequence that it is morally impermissible to have an abortion when it is necessary to save the life of the mother.</a:t>
            </a:r>
          </a:p>
          <a:p>
            <a:r>
              <a:rPr lang="en-US" dirty="0" smtClean="0"/>
              <a:t>But perhaps it can restore the conclusion that most other abortions are morally impermissible as well.</a:t>
            </a:r>
            <a:endParaRPr lang="en-US" dirty="0"/>
          </a:p>
        </p:txBody>
      </p:sp>
    </p:spTree>
    <p:extLst>
      <p:ext uri="{BB962C8B-B14F-4D97-AF65-F5344CB8AC3E}">
        <p14:creationId xmlns:p14="http://schemas.microsoft.com/office/powerpoint/2010/main" val="546160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ABORTION UNJUST KILLING?</a:t>
            </a:r>
            <a:endParaRPr lang="en-US" dirty="0"/>
          </a:p>
        </p:txBody>
      </p:sp>
      <p:pic>
        <p:nvPicPr>
          <p:cNvPr id="4" name="Picture 3" descr="Window-Security-8259-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53" y="1778000"/>
            <a:ext cx="6300694" cy="4200463"/>
          </a:xfrm>
          <a:prstGeom prst="rect">
            <a:avLst/>
          </a:prstGeom>
        </p:spPr>
      </p:pic>
      <p:sp>
        <p:nvSpPr>
          <p:cNvPr id="6" name="TextBox 5"/>
          <p:cNvSpPr txBox="1"/>
          <p:nvPr/>
        </p:nvSpPr>
        <p:spPr>
          <a:xfrm>
            <a:off x="1421653" y="5978463"/>
            <a:ext cx="6300693"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house</a:t>
            </a:r>
            <a:endParaRPr lang="en-US" b="1" cap="small" dirty="0">
              <a:solidFill>
                <a:srgbClr val="0000FF"/>
              </a:solidFill>
            </a:endParaRPr>
          </a:p>
        </p:txBody>
      </p:sp>
    </p:spTree>
    <p:extLst>
      <p:ext uri="{BB962C8B-B14F-4D97-AF65-F5344CB8AC3E}">
        <p14:creationId xmlns:p14="http://schemas.microsoft.com/office/powerpoint/2010/main" val="42891761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ABORTION UNJUST KILLING?</a:t>
            </a:r>
            <a:endParaRPr lang="en-US" dirty="0"/>
          </a:p>
        </p:txBody>
      </p:sp>
      <p:pic>
        <p:nvPicPr>
          <p:cNvPr id="3" name="Picture 2" descr="header-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71" y="3655807"/>
            <a:ext cx="7610059" cy="2569515"/>
          </a:xfrm>
          <a:prstGeom prst="rect">
            <a:avLst/>
          </a:prstGeom>
        </p:spPr>
      </p:pic>
      <p:pic>
        <p:nvPicPr>
          <p:cNvPr id="7" name="Picture 6"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2238733" y="2172001"/>
            <a:ext cx="752519" cy="1554674"/>
          </a:xfrm>
          <a:prstGeom prst="rect">
            <a:avLst/>
          </a:prstGeom>
        </p:spPr>
      </p:pic>
      <p:pic>
        <p:nvPicPr>
          <p:cNvPr id="8" name="Picture 7"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3510764" y="1764564"/>
            <a:ext cx="752519" cy="1554674"/>
          </a:xfrm>
          <a:prstGeom prst="rect">
            <a:avLst/>
          </a:prstGeom>
        </p:spPr>
      </p:pic>
      <p:pic>
        <p:nvPicPr>
          <p:cNvPr id="9" name="Picture 8"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4672172" y="1394664"/>
            <a:ext cx="752519" cy="1554674"/>
          </a:xfrm>
          <a:prstGeom prst="rect">
            <a:avLst/>
          </a:prstGeom>
        </p:spPr>
      </p:pic>
      <p:pic>
        <p:nvPicPr>
          <p:cNvPr id="10" name="Picture 9"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934281" y="912276"/>
            <a:ext cx="752519" cy="1554674"/>
          </a:xfrm>
          <a:prstGeom prst="rect">
            <a:avLst/>
          </a:prstGeom>
        </p:spPr>
      </p:pic>
      <p:pic>
        <p:nvPicPr>
          <p:cNvPr id="11" name="Picture 10"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811952" y="1630872"/>
            <a:ext cx="752519" cy="1554674"/>
          </a:xfrm>
          <a:prstGeom prst="rect">
            <a:avLst/>
          </a:prstGeom>
        </p:spPr>
      </p:pic>
      <p:pic>
        <p:nvPicPr>
          <p:cNvPr id="12" name="Picture 11"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6052823" y="2078062"/>
            <a:ext cx="752519" cy="1554674"/>
          </a:xfrm>
          <a:prstGeom prst="rect">
            <a:avLst/>
          </a:prstGeom>
        </p:spPr>
      </p:pic>
      <p:pic>
        <p:nvPicPr>
          <p:cNvPr id="13" name="Picture 12"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181762" y="1764564"/>
            <a:ext cx="752519" cy="1554674"/>
          </a:xfrm>
          <a:prstGeom prst="rect">
            <a:avLst/>
          </a:prstGeom>
        </p:spPr>
      </p:pic>
      <p:pic>
        <p:nvPicPr>
          <p:cNvPr id="14" name="Picture 13" descr="peopleseed.png"/>
          <p:cNvPicPr>
            <a:picLocks noChangeAspect="1"/>
          </p:cNvPicPr>
          <p:nvPr/>
        </p:nvPicPr>
        <p:blipFill rotWithShape="1">
          <a:blip r:embed="rId4">
            <a:extLst>
              <a:ext uri="{28A0092B-C50C-407E-A947-70E740481C1C}">
                <a14:useLocalDpi xmlns:a14="http://schemas.microsoft.com/office/drawing/2010/main" val="0"/>
              </a:ext>
            </a:extLst>
          </a:blip>
          <a:srcRect l="33806" t="46238" r="38967"/>
          <a:stretch/>
        </p:blipFill>
        <p:spPr>
          <a:xfrm>
            <a:off x="3344690" y="4101074"/>
            <a:ext cx="752519" cy="835828"/>
          </a:xfrm>
          <a:prstGeom prst="rect">
            <a:avLst/>
          </a:prstGeom>
        </p:spPr>
      </p:pic>
      <p:sp>
        <p:nvSpPr>
          <p:cNvPr id="15" name="TextBox 14"/>
          <p:cNvSpPr txBox="1"/>
          <p:nvPr/>
        </p:nvSpPr>
        <p:spPr>
          <a:xfrm>
            <a:off x="766971" y="6225322"/>
            <a:ext cx="7610059"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house</a:t>
            </a:r>
            <a:endParaRPr lang="en-US" b="1" cap="small" dirty="0">
              <a:solidFill>
                <a:srgbClr val="0000FF"/>
              </a:solidFill>
            </a:endParaRPr>
          </a:p>
        </p:txBody>
      </p:sp>
    </p:spTree>
    <p:extLst>
      <p:ext uri="{BB962C8B-B14F-4D97-AF65-F5344CB8AC3E}">
        <p14:creationId xmlns:p14="http://schemas.microsoft.com/office/powerpoint/2010/main" val="173368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ABORTION UNJUST KILLING?</a:t>
            </a:r>
            <a:endParaRPr lang="en-US" dirty="0"/>
          </a:p>
        </p:txBody>
      </p:sp>
      <p:pic>
        <p:nvPicPr>
          <p:cNvPr id="3" name="Picture 2" descr="header-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71" y="3655807"/>
            <a:ext cx="7610059" cy="2569515"/>
          </a:xfrm>
          <a:prstGeom prst="rect">
            <a:avLst/>
          </a:prstGeom>
        </p:spPr>
      </p:pic>
      <p:pic>
        <p:nvPicPr>
          <p:cNvPr id="7" name="Picture 6"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2238733" y="2172001"/>
            <a:ext cx="752519" cy="1554674"/>
          </a:xfrm>
          <a:prstGeom prst="rect">
            <a:avLst/>
          </a:prstGeom>
        </p:spPr>
      </p:pic>
      <p:pic>
        <p:nvPicPr>
          <p:cNvPr id="8" name="Picture 7"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3510764" y="1764564"/>
            <a:ext cx="752519" cy="1554674"/>
          </a:xfrm>
          <a:prstGeom prst="rect">
            <a:avLst/>
          </a:prstGeom>
        </p:spPr>
      </p:pic>
      <p:pic>
        <p:nvPicPr>
          <p:cNvPr id="9" name="Picture 8"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4672172" y="1394664"/>
            <a:ext cx="752519" cy="1554674"/>
          </a:xfrm>
          <a:prstGeom prst="rect">
            <a:avLst/>
          </a:prstGeom>
        </p:spPr>
      </p:pic>
      <p:pic>
        <p:nvPicPr>
          <p:cNvPr id="10" name="Picture 9"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934281" y="912276"/>
            <a:ext cx="752519" cy="1554674"/>
          </a:xfrm>
          <a:prstGeom prst="rect">
            <a:avLst/>
          </a:prstGeom>
        </p:spPr>
      </p:pic>
      <p:pic>
        <p:nvPicPr>
          <p:cNvPr id="11" name="Picture 10"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811952" y="1630872"/>
            <a:ext cx="752519" cy="1554674"/>
          </a:xfrm>
          <a:prstGeom prst="rect">
            <a:avLst/>
          </a:prstGeom>
        </p:spPr>
      </p:pic>
      <p:pic>
        <p:nvPicPr>
          <p:cNvPr id="12" name="Picture 11"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6052823" y="2078062"/>
            <a:ext cx="752519" cy="1554674"/>
          </a:xfrm>
          <a:prstGeom prst="rect">
            <a:avLst/>
          </a:prstGeom>
        </p:spPr>
      </p:pic>
      <p:pic>
        <p:nvPicPr>
          <p:cNvPr id="13" name="Picture 12"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181762" y="1764564"/>
            <a:ext cx="752519" cy="1554674"/>
          </a:xfrm>
          <a:prstGeom prst="rect">
            <a:avLst/>
          </a:prstGeom>
        </p:spPr>
      </p:pic>
      <p:pic>
        <p:nvPicPr>
          <p:cNvPr id="14" name="Picture 13" descr="peopleseed.png"/>
          <p:cNvPicPr>
            <a:picLocks noChangeAspect="1"/>
          </p:cNvPicPr>
          <p:nvPr/>
        </p:nvPicPr>
        <p:blipFill rotWithShape="1">
          <a:blip r:embed="rId4">
            <a:extLst>
              <a:ext uri="{28A0092B-C50C-407E-A947-70E740481C1C}">
                <a14:useLocalDpi xmlns:a14="http://schemas.microsoft.com/office/drawing/2010/main" val="0"/>
              </a:ext>
            </a:extLst>
          </a:blip>
          <a:srcRect l="33806" t="46238" r="38967"/>
          <a:stretch/>
        </p:blipFill>
        <p:spPr>
          <a:xfrm>
            <a:off x="3344690" y="4101074"/>
            <a:ext cx="752519" cy="835828"/>
          </a:xfrm>
          <a:prstGeom prst="rect">
            <a:avLst/>
          </a:prstGeom>
        </p:spPr>
      </p:pic>
      <p:sp>
        <p:nvSpPr>
          <p:cNvPr id="15" name="TextBox 14"/>
          <p:cNvSpPr txBox="1"/>
          <p:nvPr/>
        </p:nvSpPr>
        <p:spPr>
          <a:xfrm>
            <a:off x="766971" y="6225322"/>
            <a:ext cx="7610059"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house</a:t>
            </a:r>
            <a:endParaRPr lang="en-US" b="1" cap="small" dirty="0">
              <a:solidFill>
                <a:srgbClr val="0000FF"/>
              </a:solidFill>
            </a:endParaRPr>
          </a:p>
        </p:txBody>
      </p:sp>
      <p:pic>
        <p:nvPicPr>
          <p:cNvPr id="16" name="Picture 15" descr="71035309bd8dc66297d1dff7a5dff0bc.jpg"/>
          <p:cNvPicPr>
            <a:picLocks noChangeAspect="1"/>
          </p:cNvPicPr>
          <p:nvPr/>
        </p:nvPicPr>
        <p:blipFill rotWithShape="1">
          <a:blip r:embed="rId5">
            <a:extLst>
              <a:ext uri="{28A0092B-C50C-407E-A947-70E740481C1C}">
                <a14:useLocalDpi xmlns:a14="http://schemas.microsoft.com/office/drawing/2010/main" val="0"/>
              </a:ext>
            </a:extLst>
          </a:blip>
          <a:srcRect l="1713" t="1737" r="19492" b="1768"/>
          <a:stretch/>
        </p:blipFill>
        <p:spPr>
          <a:xfrm>
            <a:off x="7355194" y="3913186"/>
            <a:ext cx="1331606" cy="1617699"/>
          </a:xfrm>
          <a:prstGeom prst="rect">
            <a:avLst/>
          </a:prstGeom>
        </p:spPr>
      </p:pic>
      <p:sp>
        <p:nvSpPr>
          <p:cNvPr id="17" name="Cloud Callout 16"/>
          <p:cNvSpPr/>
          <p:nvPr/>
        </p:nvSpPr>
        <p:spPr>
          <a:xfrm>
            <a:off x="457201" y="1316858"/>
            <a:ext cx="6754808" cy="3993130"/>
          </a:xfrm>
          <a:prstGeom prst="cloudCallout">
            <a:avLst>
              <a:gd name="adj1" fmla="val 45908"/>
              <a:gd name="adj2" fmla="val 355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smtClean="0"/>
              <a:t>Someone </a:t>
            </a:r>
            <a:r>
              <a:rPr lang="en-US" sz="2300" dirty="0"/>
              <a:t>may argue that you are responsible for its rooting, that it does have a right to your house, because after all you </a:t>
            </a:r>
            <a:r>
              <a:rPr lang="en-US" sz="2300" i="1" dirty="0"/>
              <a:t>could </a:t>
            </a:r>
            <a:r>
              <a:rPr lang="en-US" sz="2300" dirty="0"/>
              <a:t>have lived out your life with bare floors and furniture, or with sealed windows and </a:t>
            </a:r>
            <a:r>
              <a:rPr lang="en-US" sz="2300" dirty="0" smtClean="0"/>
              <a:t>doors. </a:t>
            </a:r>
            <a:r>
              <a:rPr lang="en-US" sz="2300" dirty="0"/>
              <a:t>(59)</a:t>
            </a:r>
          </a:p>
        </p:txBody>
      </p:sp>
    </p:spTree>
    <p:extLst>
      <p:ext uri="{BB962C8B-B14F-4D97-AF65-F5344CB8AC3E}">
        <p14:creationId xmlns:p14="http://schemas.microsoft.com/office/powerpoint/2010/main" val="193067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ABORTION UNJUST KILLING?</a:t>
            </a:r>
            <a:endParaRPr lang="en-US" dirty="0"/>
          </a:p>
        </p:txBody>
      </p:sp>
      <p:pic>
        <p:nvPicPr>
          <p:cNvPr id="3" name="Picture 2" descr="header-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71" y="3655807"/>
            <a:ext cx="7610059" cy="2569515"/>
          </a:xfrm>
          <a:prstGeom prst="rect">
            <a:avLst/>
          </a:prstGeom>
        </p:spPr>
      </p:pic>
      <p:pic>
        <p:nvPicPr>
          <p:cNvPr id="7" name="Picture 6"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2238733" y="2172001"/>
            <a:ext cx="752519" cy="1554674"/>
          </a:xfrm>
          <a:prstGeom prst="rect">
            <a:avLst/>
          </a:prstGeom>
        </p:spPr>
      </p:pic>
      <p:pic>
        <p:nvPicPr>
          <p:cNvPr id="8" name="Picture 7"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3510764" y="1764564"/>
            <a:ext cx="752519" cy="1554674"/>
          </a:xfrm>
          <a:prstGeom prst="rect">
            <a:avLst/>
          </a:prstGeom>
        </p:spPr>
      </p:pic>
      <p:pic>
        <p:nvPicPr>
          <p:cNvPr id="9" name="Picture 8"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4672172" y="1394664"/>
            <a:ext cx="752519" cy="1554674"/>
          </a:xfrm>
          <a:prstGeom prst="rect">
            <a:avLst/>
          </a:prstGeom>
        </p:spPr>
      </p:pic>
      <p:pic>
        <p:nvPicPr>
          <p:cNvPr id="10" name="Picture 9"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934281" y="912276"/>
            <a:ext cx="752519" cy="1554674"/>
          </a:xfrm>
          <a:prstGeom prst="rect">
            <a:avLst/>
          </a:prstGeom>
        </p:spPr>
      </p:pic>
      <p:pic>
        <p:nvPicPr>
          <p:cNvPr id="11" name="Picture 10"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811952" y="1630872"/>
            <a:ext cx="752519" cy="1554674"/>
          </a:xfrm>
          <a:prstGeom prst="rect">
            <a:avLst/>
          </a:prstGeom>
        </p:spPr>
      </p:pic>
      <p:pic>
        <p:nvPicPr>
          <p:cNvPr id="12" name="Picture 11"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6052823" y="2078062"/>
            <a:ext cx="752519" cy="1554674"/>
          </a:xfrm>
          <a:prstGeom prst="rect">
            <a:avLst/>
          </a:prstGeom>
        </p:spPr>
      </p:pic>
      <p:pic>
        <p:nvPicPr>
          <p:cNvPr id="13" name="Picture 12"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181762" y="1764564"/>
            <a:ext cx="752519" cy="1554674"/>
          </a:xfrm>
          <a:prstGeom prst="rect">
            <a:avLst/>
          </a:prstGeom>
        </p:spPr>
      </p:pic>
      <p:pic>
        <p:nvPicPr>
          <p:cNvPr id="14" name="Picture 13" descr="peopleseed.png"/>
          <p:cNvPicPr>
            <a:picLocks noChangeAspect="1"/>
          </p:cNvPicPr>
          <p:nvPr/>
        </p:nvPicPr>
        <p:blipFill rotWithShape="1">
          <a:blip r:embed="rId4">
            <a:extLst>
              <a:ext uri="{28A0092B-C50C-407E-A947-70E740481C1C}">
                <a14:useLocalDpi xmlns:a14="http://schemas.microsoft.com/office/drawing/2010/main" val="0"/>
              </a:ext>
            </a:extLst>
          </a:blip>
          <a:srcRect l="33806" t="46238" r="38967"/>
          <a:stretch/>
        </p:blipFill>
        <p:spPr>
          <a:xfrm>
            <a:off x="3344690" y="4101074"/>
            <a:ext cx="752519" cy="835828"/>
          </a:xfrm>
          <a:prstGeom prst="rect">
            <a:avLst/>
          </a:prstGeom>
        </p:spPr>
      </p:pic>
      <p:sp>
        <p:nvSpPr>
          <p:cNvPr id="15" name="TextBox 14"/>
          <p:cNvSpPr txBox="1"/>
          <p:nvPr/>
        </p:nvSpPr>
        <p:spPr>
          <a:xfrm>
            <a:off x="766971" y="6225322"/>
            <a:ext cx="7610059"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house</a:t>
            </a:r>
            <a:endParaRPr lang="en-US" b="1" cap="small" dirty="0">
              <a:solidFill>
                <a:srgbClr val="0000FF"/>
              </a:solidFill>
            </a:endParaRPr>
          </a:p>
        </p:txBody>
      </p:sp>
      <p:pic>
        <p:nvPicPr>
          <p:cNvPr id="18" name="Picture 17" descr="71035309bd8dc66297d1dff7a5dff0bc.jpg"/>
          <p:cNvPicPr>
            <a:picLocks noChangeAspect="1"/>
          </p:cNvPicPr>
          <p:nvPr/>
        </p:nvPicPr>
        <p:blipFill rotWithShape="1">
          <a:blip r:embed="rId5">
            <a:extLst>
              <a:ext uri="{28A0092B-C50C-407E-A947-70E740481C1C}">
                <a14:useLocalDpi xmlns:a14="http://schemas.microsoft.com/office/drawing/2010/main" val="0"/>
              </a:ext>
            </a:extLst>
          </a:blip>
          <a:srcRect l="1713" t="1737" r="19492" b="1768"/>
          <a:stretch/>
        </p:blipFill>
        <p:spPr>
          <a:xfrm>
            <a:off x="7355194" y="3913186"/>
            <a:ext cx="1331606" cy="1617699"/>
          </a:xfrm>
          <a:prstGeom prst="rect">
            <a:avLst/>
          </a:prstGeom>
        </p:spPr>
      </p:pic>
      <p:sp>
        <p:nvSpPr>
          <p:cNvPr id="19" name="Cloud Callout 18"/>
          <p:cNvSpPr/>
          <p:nvPr/>
        </p:nvSpPr>
        <p:spPr>
          <a:xfrm>
            <a:off x="457201" y="1316858"/>
            <a:ext cx="6754808" cy="3993130"/>
          </a:xfrm>
          <a:prstGeom prst="cloudCallout">
            <a:avLst>
              <a:gd name="adj1" fmla="val 45908"/>
              <a:gd name="adj2" fmla="val 355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smtClean="0"/>
              <a:t>But this won’t do—for by that same token anyone can avoid a pregnancy due to rape by having a hysterectomy, or anyway by never leaving home without a (reliable!) army. (59)</a:t>
            </a:r>
            <a:endParaRPr lang="en-US" sz="2300" dirty="0"/>
          </a:p>
        </p:txBody>
      </p:sp>
    </p:spTree>
    <p:extLst>
      <p:ext uri="{BB962C8B-B14F-4D97-AF65-F5344CB8AC3E}">
        <p14:creationId xmlns:p14="http://schemas.microsoft.com/office/powerpoint/2010/main" val="30652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ROE V. WADE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1970, Norma “Jane Roe” Nelson, a pregnant single woman, filed a class action lawsuit challenging the constitutionality of Texas abortion laws.</a:t>
            </a:r>
          </a:p>
          <a:p>
            <a:pPr lvl="1">
              <a:buFontTx/>
              <a:buChar char="-"/>
            </a:pPr>
            <a:r>
              <a:rPr lang="en-US" dirty="0" smtClean="0"/>
              <a:t>Dr. James Hallford sought injunction against prosecution for performing abortions that were criminalized by the laws.</a:t>
            </a:r>
          </a:p>
          <a:p>
            <a:pPr lvl="1">
              <a:buFontTx/>
              <a:buChar char="-"/>
            </a:pPr>
            <a:r>
              <a:rPr lang="en-US" dirty="0" smtClean="0"/>
              <a:t>The Does, a childless couple, sought injunction against enforcement of the laws. </a:t>
            </a:r>
          </a:p>
          <a:p>
            <a:r>
              <a:rPr lang="en-US" dirty="0" smtClean="0"/>
              <a:t>These laws made it a crime to obtain or attempt an abortion—except in the special case of obtaining or attempting an abortion in response to medical advice for the purpose of saving the life of the mother.</a:t>
            </a:r>
          </a:p>
          <a:p>
            <a:r>
              <a:rPr lang="en-US" dirty="0" smtClean="0"/>
              <a:t>That year, the Dallas District Court ruled 3</a:t>
            </a:r>
            <a:r>
              <a:rPr lang="mr-IN" dirty="0" smtClean="0"/>
              <a:t>–</a:t>
            </a:r>
            <a:r>
              <a:rPr lang="en-US" dirty="0" smtClean="0"/>
              <a:t>0 that Roe and Hallford had standing to sue and that declaratory relief was warranted.</a:t>
            </a:r>
          </a:p>
          <a:p>
            <a:r>
              <a:rPr lang="en-US" dirty="0" smtClean="0"/>
              <a:t>The plaintiffs appealed to the Supreme Court, and Henry Wade, the district attorney of Dallas and defendant in the case, cross-appealed.</a:t>
            </a:r>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465149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ABORTION UNJUST KILLING?</a:t>
            </a:r>
            <a:endParaRPr lang="en-US" dirty="0"/>
          </a:p>
        </p:txBody>
      </p:sp>
      <p:pic>
        <p:nvPicPr>
          <p:cNvPr id="3" name="Picture 2" descr="header-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71" y="3655807"/>
            <a:ext cx="7610059" cy="2569515"/>
          </a:xfrm>
          <a:prstGeom prst="rect">
            <a:avLst/>
          </a:prstGeom>
        </p:spPr>
      </p:pic>
      <p:pic>
        <p:nvPicPr>
          <p:cNvPr id="7" name="Picture 6"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2238733" y="2172001"/>
            <a:ext cx="752519" cy="1554674"/>
          </a:xfrm>
          <a:prstGeom prst="rect">
            <a:avLst/>
          </a:prstGeom>
        </p:spPr>
      </p:pic>
      <p:pic>
        <p:nvPicPr>
          <p:cNvPr id="8" name="Picture 7"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3510764" y="1764564"/>
            <a:ext cx="752519" cy="1554674"/>
          </a:xfrm>
          <a:prstGeom prst="rect">
            <a:avLst/>
          </a:prstGeom>
        </p:spPr>
      </p:pic>
      <p:pic>
        <p:nvPicPr>
          <p:cNvPr id="9" name="Picture 8"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4672172" y="1394664"/>
            <a:ext cx="752519" cy="1554674"/>
          </a:xfrm>
          <a:prstGeom prst="rect">
            <a:avLst/>
          </a:prstGeom>
        </p:spPr>
      </p:pic>
      <p:pic>
        <p:nvPicPr>
          <p:cNvPr id="10" name="Picture 9"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934281" y="912276"/>
            <a:ext cx="752519" cy="1554674"/>
          </a:xfrm>
          <a:prstGeom prst="rect">
            <a:avLst/>
          </a:prstGeom>
        </p:spPr>
      </p:pic>
      <p:pic>
        <p:nvPicPr>
          <p:cNvPr id="11" name="Picture 10"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811952" y="1630872"/>
            <a:ext cx="752519" cy="1554674"/>
          </a:xfrm>
          <a:prstGeom prst="rect">
            <a:avLst/>
          </a:prstGeom>
        </p:spPr>
      </p:pic>
      <p:pic>
        <p:nvPicPr>
          <p:cNvPr id="12" name="Picture 11"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6052823" y="2078062"/>
            <a:ext cx="752519" cy="1554674"/>
          </a:xfrm>
          <a:prstGeom prst="rect">
            <a:avLst/>
          </a:prstGeom>
        </p:spPr>
      </p:pic>
      <p:pic>
        <p:nvPicPr>
          <p:cNvPr id="13" name="Picture 12" descr="peopleseed.png"/>
          <p:cNvPicPr>
            <a:picLocks noChangeAspect="1"/>
          </p:cNvPicPr>
          <p:nvPr/>
        </p:nvPicPr>
        <p:blipFill rotWithShape="1">
          <a:blip r:embed="rId4">
            <a:extLst>
              <a:ext uri="{28A0092B-C50C-407E-A947-70E740481C1C}">
                <a14:useLocalDpi xmlns:a14="http://schemas.microsoft.com/office/drawing/2010/main" val="0"/>
              </a:ext>
            </a:extLst>
          </a:blip>
          <a:srcRect l="33806" r="38967"/>
          <a:stretch/>
        </p:blipFill>
        <p:spPr>
          <a:xfrm>
            <a:off x="7181762" y="1764564"/>
            <a:ext cx="752519" cy="1554674"/>
          </a:xfrm>
          <a:prstGeom prst="rect">
            <a:avLst/>
          </a:prstGeom>
        </p:spPr>
      </p:pic>
      <p:pic>
        <p:nvPicPr>
          <p:cNvPr id="14" name="Picture 13" descr="peopleseed.png"/>
          <p:cNvPicPr>
            <a:picLocks noChangeAspect="1"/>
          </p:cNvPicPr>
          <p:nvPr/>
        </p:nvPicPr>
        <p:blipFill rotWithShape="1">
          <a:blip r:embed="rId4">
            <a:extLst>
              <a:ext uri="{28A0092B-C50C-407E-A947-70E740481C1C}">
                <a14:useLocalDpi xmlns:a14="http://schemas.microsoft.com/office/drawing/2010/main" val="0"/>
              </a:ext>
            </a:extLst>
          </a:blip>
          <a:srcRect l="33806" t="46238" r="38967"/>
          <a:stretch/>
        </p:blipFill>
        <p:spPr>
          <a:xfrm>
            <a:off x="3344690" y="4101074"/>
            <a:ext cx="752519" cy="835828"/>
          </a:xfrm>
          <a:prstGeom prst="rect">
            <a:avLst/>
          </a:prstGeom>
        </p:spPr>
      </p:pic>
      <p:sp>
        <p:nvSpPr>
          <p:cNvPr id="15" name="TextBox 14"/>
          <p:cNvSpPr txBox="1"/>
          <p:nvPr/>
        </p:nvSpPr>
        <p:spPr>
          <a:xfrm>
            <a:off x="766971" y="6225322"/>
            <a:ext cx="7610059"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house</a:t>
            </a:r>
            <a:endParaRPr lang="en-US" b="1" cap="small" dirty="0">
              <a:solidFill>
                <a:srgbClr val="0000FF"/>
              </a:solidFill>
            </a:endParaRPr>
          </a:p>
        </p:txBody>
      </p:sp>
      <p:pic>
        <p:nvPicPr>
          <p:cNvPr id="18" name="Picture 17" descr="71035309bd8dc66297d1dff7a5dff0bc.jpg"/>
          <p:cNvPicPr>
            <a:picLocks noChangeAspect="1"/>
          </p:cNvPicPr>
          <p:nvPr/>
        </p:nvPicPr>
        <p:blipFill rotWithShape="1">
          <a:blip r:embed="rId5">
            <a:extLst>
              <a:ext uri="{28A0092B-C50C-407E-A947-70E740481C1C}">
                <a14:useLocalDpi xmlns:a14="http://schemas.microsoft.com/office/drawing/2010/main" val="0"/>
              </a:ext>
            </a:extLst>
          </a:blip>
          <a:srcRect l="1713" t="1737" r="19492" b="1768"/>
          <a:stretch/>
        </p:blipFill>
        <p:spPr>
          <a:xfrm>
            <a:off x="7355194" y="3913186"/>
            <a:ext cx="1331606" cy="1617699"/>
          </a:xfrm>
          <a:prstGeom prst="rect">
            <a:avLst/>
          </a:prstGeom>
        </p:spPr>
      </p:pic>
      <p:sp>
        <p:nvSpPr>
          <p:cNvPr id="19" name="Cloud Callout 18"/>
          <p:cNvSpPr/>
          <p:nvPr/>
        </p:nvSpPr>
        <p:spPr>
          <a:xfrm>
            <a:off x="457201" y="1316858"/>
            <a:ext cx="6754808" cy="3993130"/>
          </a:xfrm>
          <a:prstGeom prst="cloudCallout">
            <a:avLst>
              <a:gd name="adj1" fmla="val 45908"/>
              <a:gd name="adj2" fmla="val 355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smtClean="0"/>
              <a:t>It seems that the argument we are looking at can establish at most that there are </a:t>
            </a:r>
            <a:r>
              <a:rPr lang="en-US" sz="2300" i="1" dirty="0" smtClean="0"/>
              <a:t>some </a:t>
            </a:r>
            <a:r>
              <a:rPr lang="en-US" sz="2300" dirty="0" smtClean="0"/>
              <a:t>cases in which the unborn person has a right to the use of the mother’s body, and therefore </a:t>
            </a:r>
            <a:r>
              <a:rPr lang="en-US" sz="2300" i="1" dirty="0" smtClean="0"/>
              <a:t>some </a:t>
            </a:r>
            <a:r>
              <a:rPr lang="en-US" sz="2300" dirty="0" smtClean="0"/>
              <a:t>cases in which abortion is unjust killing. (59)</a:t>
            </a:r>
            <a:endParaRPr lang="en-US" sz="2300" dirty="0"/>
          </a:p>
        </p:txBody>
      </p:sp>
    </p:spTree>
    <p:extLst>
      <p:ext uri="{BB962C8B-B14F-4D97-AF65-F5344CB8AC3E}">
        <p14:creationId xmlns:p14="http://schemas.microsoft.com/office/powerpoint/2010/main" val="15602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08145449"/>
              </p:ext>
            </p:extLst>
          </p:nvPr>
        </p:nvGraphicFramePr>
        <p:xfrm>
          <a:off x="187976" y="1596152"/>
          <a:ext cx="8755516" cy="4900284"/>
        </p:xfrm>
        <a:graphic>
          <a:graphicData uri="http://schemas.openxmlformats.org/drawingml/2006/table">
            <a:tbl>
              <a:tblPr firstRow="1" bandRow="1">
                <a:tableStyleId>{5C22544A-7EE6-4342-B048-85BDC9FD1C3A}</a:tableStyleId>
              </a:tblPr>
              <a:tblGrid>
                <a:gridCol w="2239135"/>
                <a:gridCol w="1636889"/>
                <a:gridCol w="2485928"/>
                <a:gridCol w="2393564"/>
              </a:tblGrid>
              <a:tr h="2581734">
                <a:tc>
                  <a:txBody>
                    <a:bodyPr/>
                    <a:lstStyle/>
                    <a:p>
                      <a:r>
                        <a:rPr lang="en-US" dirty="0" smtClean="0"/>
                        <a:t>Does the right to life give rise to </a:t>
                      </a:r>
                      <a:r>
                        <a:rPr lang="en-US" sz="1800" b="1" kern="1200" dirty="0" smtClean="0">
                          <a:solidFill>
                            <a:schemeClr val="lt1"/>
                          </a:solidFill>
                          <a:effectLst/>
                          <a:latin typeface="+mn-lt"/>
                          <a:ea typeface="+mn-ea"/>
                          <a:cs typeface="+mn-cs"/>
                        </a:rPr>
                        <a:t>a right to be given the bare minimum one needs for continued life and/or a right not to be killed?</a:t>
                      </a:r>
                      <a:endParaRPr lang="en-US" dirty="0"/>
                    </a:p>
                  </a:txBody>
                  <a:tcPr/>
                </a:tc>
                <a:tc>
                  <a:txBody>
                    <a:bodyPr/>
                    <a:lstStyle/>
                    <a:p>
                      <a:r>
                        <a:rPr lang="en-US" dirty="0" smtClean="0"/>
                        <a:t>Does the right to life give rise to a right </a:t>
                      </a:r>
                      <a:r>
                        <a:rPr lang="en-US" u="none" dirty="0" smtClean="0"/>
                        <a:t>not</a:t>
                      </a:r>
                      <a:r>
                        <a:rPr lang="en-US" u="none" baseline="0" dirty="0" smtClean="0"/>
                        <a:t> to be killed unjustly?</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Can it be</a:t>
                      </a:r>
                      <a:r>
                        <a:rPr lang="en-US" dirty="0" smtClean="0"/>
                        <a:t> permissible for a third party to bring about x’s death when x has</a:t>
                      </a:r>
                      <a:r>
                        <a:rPr lang="en-US" baseline="0" dirty="0" smtClean="0"/>
                        <a:t> no right to something of y’s and doing so is necessary to respect y’s right to that thing?</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x voluntarily performs actions that x</a:t>
                      </a:r>
                      <a:r>
                        <a:rPr lang="en-US" baseline="0" dirty="0" smtClean="0"/>
                        <a:t> knows to put one at risk of becoming pregnant, and x becomes pregnant, does the fetus acquire a right to the use of x’s body?</a:t>
                      </a:r>
                      <a:endParaRPr lang="en-US" dirty="0" smtClean="0"/>
                    </a:p>
                  </a:txBody>
                  <a:tcPr/>
                </a:tc>
              </a:tr>
              <a:tr h="712782">
                <a:tc>
                  <a:txBody>
                    <a:bodyPr/>
                    <a:lstStyle/>
                    <a:p>
                      <a:r>
                        <a:rPr lang="en-US" b="1" dirty="0" smtClean="0"/>
                        <a:t>Violinist analogy </a:t>
                      </a:r>
                      <a:endParaRPr lang="en-US" b="1" dirty="0"/>
                    </a:p>
                  </a:txBody>
                  <a:tcPr/>
                </a:tc>
                <a:tc>
                  <a:txBody>
                    <a:bodyPr/>
                    <a:lstStyle/>
                    <a:p>
                      <a:r>
                        <a:rPr lang="en-US" b="1" dirty="0" smtClean="0"/>
                        <a:t>Sibling</a:t>
                      </a:r>
                      <a:r>
                        <a:rPr lang="en-US" b="1" baseline="0" dirty="0" smtClean="0"/>
                        <a:t> analogy</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Stolen coat analogy</a:t>
                      </a:r>
                    </a:p>
                    <a:p>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Burglar</a:t>
                      </a:r>
                      <a:r>
                        <a:rPr lang="en-US" b="1" baseline="0" dirty="0" smtClean="0"/>
                        <a:t> analogy</a:t>
                      </a:r>
                      <a:endParaRPr lang="en-US" b="1" dirty="0" smtClean="0"/>
                    </a:p>
                    <a:p>
                      <a:endParaRPr lang="en-US" b="1" dirty="0"/>
                    </a:p>
                  </a:txBody>
                  <a:tcPr/>
                </a:tc>
              </a:tr>
              <a:tr h="0">
                <a:tc>
                  <a:txBody>
                    <a:bodyPr/>
                    <a:lstStyle/>
                    <a:p>
                      <a:r>
                        <a:rPr lang="en-US" b="1" dirty="0" smtClean="0"/>
                        <a:t>Expanding</a:t>
                      </a:r>
                      <a:r>
                        <a:rPr lang="en-US" b="1" baseline="0" dirty="0" smtClean="0"/>
                        <a:t> child analogy </a:t>
                      </a:r>
                      <a:endParaRPr lang="en-US" b="1" dirty="0"/>
                    </a:p>
                  </a:txBody>
                  <a:tcPr/>
                </a:tc>
                <a:tc>
                  <a:txBody>
                    <a:bodyPr/>
                    <a:lstStyle/>
                    <a:p>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Violinist</a:t>
                      </a:r>
                      <a:r>
                        <a:rPr lang="en-US" b="1" baseline="0" dirty="0" smtClean="0"/>
                        <a:t> analogy</a:t>
                      </a:r>
                      <a:endParaRPr lang="en-US" b="1" dirty="0" smtClean="0"/>
                    </a:p>
                    <a:p>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People-</a:t>
                      </a:r>
                      <a:r>
                        <a:rPr lang="en-US" b="1" baseline="0" dirty="0" smtClean="0"/>
                        <a:t>seeds analogy</a:t>
                      </a:r>
                      <a:endParaRPr lang="en-US" b="1" dirty="0" smtClean="0"/>
                    </a:p>
                  </a:txBody>
                  <a:tcPr/>
                </a:tc>
              </a:tr>
              <a:tr h="712782">
                <a:tc>
                  <a:txBody>
                    <a:bodyPr/>
                    <a:lstStyle/>
                    <a:p>
                      <a:r>
                        <a:rPr lang="en-US" b="1" dirty="0" smtClean="0"/>
                        <a:t>Henry Fonda analogy </a:t>
                      </a:r>
                      <a:endParaRPr lang="en-US" b="1"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3853406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THIRD-PARTY INTERVENTION </a:t>
            </a:r>
            <a:endParaRPr lang="en-US" dirty="0"/>
          </a:p>
        </p:txBody>
      </p:sp>
      <p:pic>
        <p:nvPicPr>
          <p:cNvPr id="4" name="Picture 3" descr="00480439_40139a520fdadbb4aba64ce8e772ed8d_arc614x376_w614_u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1111" y="3656787"/>
            <a:ext cx="4219615" cy="2583999"/>
          </a:xfrm>
          <a:prstGeom prst="rect">
            <a:avLst/>
          </a:prstGeom>
        </p:spPr>
      </p:pic>
      <p:pic>
        <p:nvPicPr>
          <p:cNvPr id="5" name="Picture 4" descr="80028702.jpg"/>
          <p:cNvPicPr>
            <a:picLocks noChangeAspect="1"/>
          </p:cNvPicPr>
          <p:nvPr/>
        </p:nvPicPr>
        <p:blipFill rotWithShape="1">
          <a:blip r:embed="rId3" cstate="print">
            <a:extLst>
              <a:ext uri="{28A0092B-C50C-407E-A947-70E740481C1C}">
                <a14:useLocalDpi xmlns:a14="http://schemas.microsoft.com/office/drawing/2010/main" val="0"/>
              </a:ext>
            </a:extLst>
          </a:blip>
          <a:srcRect b="4555"/>
          <a:stretch/>
        </p:blipFill>
        <p:spPr>
          <a:xfrm>
            <a:off x="256693" y="1763171"/>
            <a:ext cx="4219614" cy="2583999"/>
          </a:xfrm>
          <a:prstGeom prst="rect">
            <a:avLst/>
          </a:prstGeom>
        </p:spPr>
      </p:pic>
    </p:spTree>
    <p:extLst>
      <p:ext uri="{BB962C8B-B14F-4D97-AF65-F5344CB8AC3E}">
        <p14:creationId xmlns:p14="http://schemas.microsoft.com/office/powerpoint/2010/main" val="14704884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THIRD-PARTY INTERVENTION</a:t>
            </a:r>
            <a:endParaRPr lang="en-US" dirty="0"/>
          </a:p>
        </p:txBody>
      </p:sp>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49" y="2762464"/>
            <a:ext cx="6855303" cy="3856108"/>
          </a:xfrm>
          <a:prstGeom prst="rect">
            <a:avLst/>
          </a:prstGeom>
        </p:spPr>
      </p:pic>
      <p:pic>
        <p:nvPicPr>
          <p:cNvPr id="8" name="Picture 7" descr="kisspng-hugh-laurie-dr-gregory-house-television-fernsehse-sticky-5acdf9d0f26b21.85409041152344827299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61006"/>
            <a:ext cx="1705332" cy="3677121"/>
          </a:xfrm>
          <a:prstGeom prst="rect">
            <a:avLst/>
          </a:prstGeom>
        </p:spPr>
      </p:pic>
      <p:sp>
        <p:nvSpPr>
          <p:cNvPr id="10" name="Cloud Callout 9"/>
          <p:cNvSpPr/>
          <p:nvPr/>
        </p:nvSpPr>
        <p:spPr>
          <a:xfrm>
            <a:off x="1430242" y="1405505"/>
            <a:ext cx="5988553" cy="2070496"/>
          </a:xfrm>
          <a:prstGeom prst="cloudCallout">
            <a:avLst>
              <a:gd name="adj1" fmla="val -52304"/>
              <a:gd name="adj2" fmla="val 323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To give you the resources to unplug yourself would be to kill the violinist, so I mustn’t do so!</a:t>
            </a:r>
            <a:endParaRPr lang="en-US" sz="2400" dirty="0"/>
          </a:p>
        </p:txBody>
      </p:sp>
    </p:spTree>
    <p:extLst>
      <p:ext uri="{BB962C8B-B14F-4D97-AF65-F5344CB8AC3E}">
        <p14:creationId xmlns:p14="http://schemas.microsoft.com/office/powerpoint/2010/main" val="40759122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DIFFERENT COMPLAINTS</a:t>
            </a:r>
            <a:endParaRPr lang="en-US" dirty="0"/>
          </a:p>
        </p:txBody>
      </p:sp>
      <p:sp>
        <p:nvSpPr>
          <p:cNvPr id="3" name="Content Placeholder 2"/>
          <p:cNvSpPr>
            <a:spLocks noGrp="1"/>
          </p:cNvSpPr>
          <p:nvPr>
            <p:ph idx="1"/>
          </p:nvPr>
        </p:nvSpPr>
        <p:spPr>
          <a:xfrm>
            <a:off x="457200" y="1600200"/>
            <a:ext cx="8229600" cy="1358153"/>
          </a:xfrm>
        </p:spPr>
        <p:txBody>
          <a:bodyPr/>
          <a:lstStyle/>
          <a:p>
            <a:r>
              <a:rPr lang="en-US" dirty="0" smtClean="0"/>
              <a:t>Suppose the violinist only needs one hour of your life, and doing so would not have any negative impact on your health.</a:t>
            </a:r>
            <a:endParaRPr lang="en-US" dirty="0"/>
          </a:p>
          <a:p>
            <a:endParaRPr lang="en-US" dirty="0" smtClean="0"/>
          </a:p>
          <a:p>
            <a:endParaRPr lang="en-US" dirty="0"/>
          </a:p>
        </p:txBody>
      </p:sp>
      <p:pic>
        <p:nvPicPr>
          <p:cNvPr id="10" name="Picture 9"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105" y="3327685"/>
            <a:ext cx="4349791" cy="2446757"/>
          </a:xfrm>
          <a:prstGeom prst="rect">
            <a:avLst/>
          </a:prstGeom>
        </p:spPr>
      </p:pic>
      <p:sp>
        <p:nvSpPr>
          <p:cNvPr id="11" name="Rectangle 10"/>
          <p:cNvSpPr/>
          <p:nvPr/>
        </p:nvSpPr>
        <p:spPr>
          <a:xfrm>
            <a:off x="2874043" y="5817305"/>
            <a:ext cx="157432" cy="7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64254" y="5823658"/>
            <a:ext cx="157432" cy="73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Elbow Connector 12"/>
          <p:cNvCxnSpPr>
            <a:stCxn id="12" idx="2"/>
            <a:endCxn id="11" idx="2"/>
          </p:cNvCxnSpPr>
          <p:nvPr/>
        </p:nvCxnSpPr>
        <p:spPr>
          <a:xfrm rot="5400000" flipH="1">
            <a:off x="4594688" y="4248402"/>
            <a:ext cx="6353" cy="3290211"/>
          </a:xfrm>
          <a:prstGeom prst="bentConnector3">
            <a:avLst>
              <a:gd name="adj1" fmla="val -3598300"/>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91736" y="6122789"/>
            <a:ext cx="4148608"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the use of your kidneys</a:t>
            </a:r>
            <a:endParaRPr lang="en-US" b="1" cap="small" dirty="0">
              <a:solidFill>
                <a:srgbClr val="0000FF"/>
              </a:solidFill>
            </a:endParaRPr>
          </a:p>
        </p:txBody>
      </p:sp>
      <p:sp>
        <p:nvSpPr>
          <p:cNvPr id="17" name="TextBox 16"/>
          <p:cNvSpPr txBox="1"/>
          <p:nvPr/>
        </p:nvSpPr>
        <p:spPr>
          <a:xfrm>
            <a:off x="2240589" y="2958353"/>
            <a:ext cx="4662822" cy="369332"/>
          </a:xfrm>
          <a:prstGeom prst="rect">
            <a:avLst/>
          </a:prstGeom>
          <a:noFill/>
        </p:spPr>
        <p:txBody>
          <a:bodyPr wrap="square" rtlCol="0">
            <a:spAutoFit/>
          </a:bodyPr>
          <a:lstStyle/>
          <a:p>
            <a:pPr algn="ctr"/>
            <a:r>
              <a:rPr lang="en-US" b="1" cap="small" dirty="0" smtClean="0">
                <a:solidFill>
                  <a:srgbClr val="0000FF"/>
                </a:solidFill>
              </a:rPr>
              <a:t>YOU </a:t>
            </a:r>
            <a:r>
              <a:rPr lang="en-US" b="1" u="sng" cap="small" dirty="0" smtClean="0">
                <a:solidFill>
                  <a:srgbClr val="0000FF"/>
                </a:solidFill>
              </a:rPr>
              <a:t>OUGHT</a:t>
            </a:r>
            <a:r>
              <a:rPr lang="en-US" b="1" cap="small" dirty="0" smtClean="0">
                <a:solidFill>
                  <a:srgbClr val="0000FF"/>
                </a:solidFill>
              </a:rPr>
              <a:t> TO WAIT</a:t>
            </a:r>
            <a:endParaRPr lang="en-US" dirty="0"/>
          </a:p>
        </p:txBody>
      </p:sp>
    </p:spTree>
    <p:extLst>
      <p:ext uri="{BB962C8B-B14F-4D97-AF65-F5344CB8AC3E}">
        <p14:creationId xmlns:p14="http://schemas.microsoft.com/office/powerpoint/2010/main" val="5186359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DIFFERENT COMPLAINTS</a:t>
            </a:r>
          </a:p>
        </p:txBody>
      </p:sp>
      <p:sp>
        <p:nvSpPr>
          <p:cNvPr id="3" name="Content Placeholder 2"/>
          <p:cNvSpPr>
            <a:spLocks noGrp="1"/>
          </p:cNvSpPr>
          <p:nvPr>
            <p:ph idx="1"/>
          </p:nvPr>
        </p:nvSpPr>
        <p:spPr>
          <a:xfrm>
            <a:off x="457200" y="1600200"/>
            <a:ext cx="8229600" cy="872125"/>
          </a:xfrm>
        </p:spPr>
        <p:txBody>
          <a:bodyPr/>
          <a:lstStyle/>
          <a:p>
            <a:r>
              <a:rPr lang="en-US" dirty="0" smtClean="0"/>
              <a:t>Suppose only one of the boys was granted ownership of the chocolates.</a:t>
            </a:r>
            <a:endParaRPr lang="en-US" dirty="0"/>
          </a:p>
        </p:txBody>
      </p:sp>
      <p:pic>
        <p:nvPicPr>
          <p:cNvPr id="4" name="Picture 3" descr="9347d3df1c4743dd9686ab765e517ccd.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589" y="2910484"/>
            <a:ext cx="4662822" cy="3107927"/>
          </a:xfrm>
          <a:prstGeom prst="rect">
            <a:avLst/>
          </a:prstGeom>
        </p:spPr>
      </p:pic>
      <p:sp>
        <p:nvSpPr>
          <p:cNvPr id="5" name="Rectangle 4"/>
          <p:cNvSpPr/>
          <p:nvPr/>
        </p:nvSpPr>
        <p:spPr>
          <a:xfrm>
            <a:off x="2795327" y="6128516"/>
            <a:ext cx="157432" cy="7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977657" y="6128516"/>
            <a:ext cx="157432" cy="7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Elbow Connector 13"/>
          <p:cNvCxnSpPr/>
          <p:nvPr/>
        </p:nvCxnSpPr>
        <p:spPr>
          <a:xfrm rot="5400000">
            <a:off x="4465208" y="4515636"/>
            <a:ext cx="12700" cy="3182330"/>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880393" y="6333769"/>
            <a:ext cx="3182330"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no right to half the gifts</a:t>
            </a:r>
            <a:endParaRPr lang="en-US" b="1" cap="small" dirty="0">
              <a:solidFill>
                <a:srgbClr val="0000FF"/>
              </a:solidFill>
            </a:endParaRPr>
          </a:p>
        </p:txBody>
      </p:sp>
      <p:sp>
        <p:nvSpPr>
          <p:cNvPr id="23" name="TextBox 22"/>
          <p:cNvSpPr txBox="1"/>
          <p:nvPr/>
        </p:nvSpPr>
        <p:spPr>
          <a:xfrm>
            <a:off x="1771407" y="2519318"/>
            <a:ext cx="5516548" cy="369332"/>
          </a:xfrm>
          <a:prstGeom prst="rect">
            <a:avLst/>
          </a:prstGeom>
          <a:noFill/>
        </p:spPr>
        <p:txBody>
          <a:bodyPr wrap="square" rtlCol="0">
            <a:spAutoFit/>
          </a:bodyPr>
          <a:lstStyle/>
          <a:p>
            <a:pPr algn="ctr"/>
            <a:r>
              <a:rPr lang="en-US" b="1" cap="small" dirty="0" smtClean="0">
                <a:solidFill>
                  <a:srgbClr val="0000FF"/>
                </a:solidFill>
              </a:rPr>
              <a:t>he </a:t>
            </a:r>
            <a:r>
              <a:rPr lang="en-US" b="1" u="sng" cap="small" dirty="0" smtClean="0">
                <a:solidFill>
                  <a:srgbClr val="0000FF"/>
                </a:solidFill>
              </a:rPr>
              <a:t>ought</a:t>
            </a:r>
            <a:r>
              <a:rPr lang="en-US" b="1" cap="small" dirty="0" smtClean="0">
                <a:solidFill>
                  <a:srgbClr val="0000FF"/>
                </a:solidFill>
              </a:rPr>
              <a:t> to share (but refraining is not </a:t>
            </a:r>
            <a:r>
              <a:rPr lang="en-US" b="1" u="sng" cap="small" dirty="0" smtClean="0">
                <a:solidFill>
                  <a:srgbClr val="0000FF"/>
                </a:solidFill>
              </a:rPr>
              <a:t>unjust</a:t>
            </a:r>
            <a:r>
              <a:rPr lang="en-US" b="1" cap="small" dirty="0" smtClean="0">
                <a:solidFill>
                  <a:srgbClr val="0000FF"/>
                </a:solidFill>
              </a:rPr>
              <a:t>)</a:t>
            </a:r>
            <a:endParaRPr lang="en-US" dirty="0"/>
          </a:p>
        </p:txBody>
      </p:sp>
    </p:spTree>
    <p:extLst>
      <p:ext uri="{BB962C8B-B14F-4D97-AF65-F5344CB8AC3E}">
        <p14:creationId xmlns:p14="http://schemas.microsoft.com/office/powerpoint/2010/main" val="3978536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DIFFERENT COMPLAINTS</a:t>
            </a:r>
          </a:p>
        </p:txBody>
      </p:sp>
      <p:sp>
        <p:nvSpPr>
          <p:cNvPr id="3" name="Content Placeholder 2"/>
          <p:cNvSpPr>
            <a:spLocks noGrp="1"/>
          </p:cNvSpPr>
          <p:nvPr>
            <p:ph idx="1"/>
          </p:nvPr>
        </p:nvSpPr>
        <p:spPr>
          <a:xfrm>
            <a:off x="457200" y="1600200"/>
            <a:ext cx="8229600" cy="1859090"/>
          </a:xfrm>
        </p:spPr>
        <p:txBody>
          <a:bodyPr>
            <a:normAutofit/>
          </a:bodyPr>
          <a:lstStyle/>
          <a:p>
            <a:r>
              <a:rPr lang="en-US" sz="2000" dirty="0" smtClean="0"/>
              <a:t>Suppose from the fact that Fonda ought to touch the patient’s fevered brow it follows that the patient has a right against Fonda to do so.</a:t>
            </a:r>
          </a:p>
          <a:p>
            <a:r>
              <a:rPr lang="en-US" sz="2000" dirty="0" smtClean="0"/>
              <a:t>It follows that whether the patient has such a right turns on how easy it is for others to respect it.</a:t>
            </a:r>
            <a:endParaRPr lang="en-US" sz="2000" dirty="0"/>
          </a:p>
        </p:txBody>
      </p:sp>
      <p:pic>
        <p:nvPicPr>
          <p:cNvPr id="5" name="Picture 4" descr="videoblocks-emergency-in-the-hospital-doctor-and-nurse-rush-into-the-ward-to-safe-dying-patient-man-is-lying-on-the-bed-without-signs-of-life-doctors-do-everything-to-resuscitate-him-shot-on-red-epic-w-8k-helium-cinema-camera_bvw5vbotz_th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796" y="3668142"/>
            <a:ext cx="4276496" cy="2405529"/>
          </a:xfrm>
          <a:prstGeom prst="rect">
            <a:avLst/>
          </a:prstGeom>
        </p:spPr>
      </p:pic>
      <p:pic>
        <p:nvPicPr>
          <p:cNvPr id="6" name="Picture 5" descr="Henry_Fonda_as_Mr._Roberts_1948_(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3668142"/>
            <a:ext cx="1935033" cy="2405529"/>
          </a:xfrm>
          <a:prstGeom prst="rect">
            <a:avLst/>
          </a:prstGeom>
        </p:spPr>
      </p:pic>
      <p:cxnSp>
        <p:nvCxnSpPr>
          <p:cNvPr id="12" name="Elbow Connector 11"/>
          <p:cNvCxnSpPr>
            <a:stCxn id="5" idx="2"/>
            <a:endCxn id="6" idx="2"/>
          </p:cNvCxnSpPr>
          <p:nvPr/>
        </p:nvCxnSpPr>
        <p:spPr>
          <a:xfrm rot="5400000">
            <a:off x="4102056" y="3402683"/>
            <a:ext cx="12700" cy="5341977"/>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388695" y="6273612"/>
            <a:ext cx="5341979" cy="369332"/>
          </a:xfrm>
          <a:prstGeom prst="rect">
            <a:avLst/>
          </a:prstGeom>
          <a:noFill/>
        </p:spPr>
        <p:txBody>
          <a:bodyPr wrap="square" rtlCol="0">
            <a:spAutoFit/>
          </a:bodyPr>
          <a:lstStyle/>
          <a:p>
            <a:pPr algn="ctr"/>
            <a:r>
              <a:rPr lang="en-US" dirty="0" smtClean="0"/>
              <a:t> </a:t>
            </a:r>
            <a:r>
              <a:rPr lang="en-US" b="1" cap="small" dirty="0" smtClean="0">
                <a:solidFill>
                  <a:srgbClr val="0000FF"/>
                </a:solidFill>
              </a:rPr>
              <a:t>right to the cool hand of henry </a:t>
            </a:r>
            <a:r>
              <a:rPr lang="en-US" b="1" cap="small" dirty="0" err="1" smtClean="0">
                <a:solidFill>
                  <a:srgbClr val="0000FF"/>
                </a:solidFill>
              </a:rPr>
              <a:t>fonda</a:t>
            </a:r>
            <a:r>
              <a:rPr lang="en-US" b="1" cap="small" dirty="0" smtClean="0">
                <a:solidFill>
                  <a:srgbClr val="0000FF"/>
                </a:solidFill>
              </a:rPr>
              <a:t>????</a:t>
            </a:r>
            <a:endParaRPr lang="en-US" b="1" cap="small" dirty="0">
              <a:solidFill>
                <a:srgbClr val="0000FF"/>
              </a:solidFill>
            </a:endParaRPr>
          </a:p>
        </p:txBody>
      </p:sp>
      <p:cxnSp>
        <p:nvCxnSpPr>
          <p:cNvPr id="7" name="Elbow Connector 6"/>
          <p:cNvCxnSpPr>
            <a:stCxn id="6" idx="0"/>
            <a:endCxn id="5" idx="0"/>
          </p:cNvCxnSpPr>
          <p:nvPr/>
        </p:nvCxnSpPr>
        <p:spPr>
          <a:xfrm rot="5400000" flipH="1" flipV="1">
            <a:off x="4102055" y="997154"/>
            <a:ext cx="12700" cy="5341977"/>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53540" y="3089958"/>
            <a:ext cx="5225854" cy="369332"/>
          </a:xfrm>
          <a:prstGeom prst="rect">
            <a:avLst/>
          </a:prstGeom>
          <a:noFill/>
        </p:spPr>
        <p:txBody>
          <a:bodyPr wrap="square" rtlCol="0">
            <a:spAutoFit/>
          </a:bodyPr>
          <a:lstStyle/>
          <a:p>
            <a:pPr algn="ctr"/>
            <a:r>
              <a:rPr lang="en-US" b="1" cap="small" dirty="0" smtClean="0">
                <a:solidFill>
                  <a:srgbClr val="0000FF"/>
                </a:solidFill>
              </a:rPr>
              <a:t>HE </a:t>
            </a:r>
            <a:r>
              <a:rPr lang="en-US" b="1" u="sng" cap="small" dirty="0" smtClean="0">
                <a:solidFill>
                  <a:srgbClr val="0000FF"/>
                </a:solidFill>
              </a:rPr>
              <a:t>OUGHT</a:t>
            </a:r>
            <a:r>
              <a:rPr lang="en-US" b="1" cap="small" dirty="0" smtClean="0">
                <a:solidFill>
                  <a:srgbClr val="0000FF"/>
                </a:solidFill>
              </a:rPr>
              <a:t> TO DO SO</a:t>
            </a:r>
            <a:endParaRPr lang="en-US" dirty="0"/>
          </a:p>
        </p:txBody>
      </p:sp>
    </p:spTree>
    <p:extLst>
      <p:ext uri="{BB962C8B-B14F-4D97-AF65-F5344CB8AC3E}">
        <p14:creationId xmlns:p14="http://schemas.microsoft.com/office/powerpoint/2010/main" val="404692328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DIFFERENT COMPLAINTS</a:t>
            </a:r>
            <a:endParaRPr lang="en-US" dirty="0"/>
          </a:p>
        </p:txBody>
      </p:sp>
      <p:sp>
        <p:nvSpPr>
          <p:cNvPr id="3" name="Content Placeholder 2"/>
          <p:cNvSpPr>
            <a:spLocks noGrp="1"/>
          </p:cNvSpPr>
          <p:nvPr>
            <p:ph idx="1"/>
          </p:nvPr>
        </p:nvSpPr>
        <p:spPr>
          <a:xfrm>
            <a:off x="457199" y="1600200"/>
            <a:ext cx="6421288" cy="4876800"/>
          </a:xfrm>
        </p:spPr>
        <p:txBody>
          <a:bodyPr>
            <a:normAutofit lnSpcReduction="10000"/>
          </a:bodyPr>
          <a:lstStyle/>
          <a:p>
            <a:pPr marL="171450" indent="-171450">
              <a:buFont typeface="Arial"/>
              <a:buChar char="•"/>
            </a:pPr>
            <a:r>
              <a:rPr lang="en-US" dirty="0"/>
              <a:t>“So my own view is that even though you ought to let the violinist use your kidneys for the one hour he needs, we should not conclude that he has a right to do </a:t>
            </a:r>
            <a:r>
              <a:rPr lang="en-US" dirty="0" smtClean="0"/>
              <a:t>so” </a:t>
            </a:r>
            <a:r>
              <a:rPr lang="en-US" dirty="0"/>
              <a:t>(61)</a:t>
            </a:r>
          </a:p>
          <a:p>
            <a:pPr marL="171450" indent="-171450">
              <a:buFont typeface="Arial"/>
              <a:buChar char="•"/>
            </a:pPr>
            <a:r>
              <a:rPr lang="en-US" dirty="0"/>
              <a:t>“And similarly, that even supposing a case in which a woman pregnant due to rape ought to allow the unborn person to use her body for the hour he needs, we should not conclude that he has a right to do so; we should conclude that she is self-centered, callous, indecent, but not unjust, if she refuses” (61)</a:t>
            </a:r>
          </a:p>
          <a:p>
            <a:pPr marL="171450" indent="-171450">
              <a:buFont typeface="Arial"/>
              <a:buChar char="•"/>
            </a:pPr>
            <a:r>
              <a:rPr lang="en-US" dirty="0"/>
              <a:t>“</a:t>
            </a:r>
            <a:r>
              <a:rPr lang="en-US" b="1" dirty="0"/>
              <a:t>The complaints are no less grave; they are just different</a:t>
            </a:r>
            <a:r>
              <a:rPr lang="en-US" dirty="0"/>
              <a:t>” (61)</a:t>
            </a:r>
          </a:p>
          <a:p>
            <a:pPr marL="171450" indent="-171450">
              <a:buFont typeface="Arial"/>
              <a:buChar char="•"/>
            </a:pPr>
            <a:endParaRPr lang="en-US" dirty="0"/>
          </a:p>
          <a:p>
            <a:endParaRPr lang="en-US" dirty="0"/>
          </a:p>
        </p:txBody>
      </p:sp>
      <p:pic>
        <p:nvPicPr>
          <p:cNvPr id="4" name="Picture 3"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4006906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DIFFERENT COMPLAINTS</a:t>
            </a:r>
          </a:p>
        </p:txBody>
      </p:sp>
      <p:sp>
        <p:nvSpPr>
          <p:cNvPr id="3" name="Content Placeholder 2"/>
          <p:cNvSpPr>
            <a:spLocks noGrp="1"/>
          </p:cNvSpPr>
          <p:nvPr>
            <p:ph idx="1"/>
          </p:nvPr>
        </p:nvSpPr>
        <p:spPr>
          <a:xfrm>
            <a:off x="457199" y="1600200"/>
            <a:ext cx="6421288" cy="4876800"/>
          </a:xfrm>
        </p:spPr>
        <p:txBody>
          <a:bodyPr>
            <a:normAutofit/>
          </a:bodyPr>
          <a:lstStyle/>
          <a:p>
            <a:r>
              <a:rPr lang="en-US" dirty="0" smtClean="0"/>
              <a:t>Even if a rights-claim can be deduced from an ought-claim, the defense appears to stand.</a:t>
            </a:r>
          </a:p>
          <a:p>
            <a:r>
              <a:rPr lang="en-US" dirty="0" smtClean="0"/>
              <a:t>“Except in such cases as the unborn person has a right to demand [the use of the mother’s body], nobody is morally </a:t>
            </a:r>
            <a:r>
              <a:rPr lang="en-US" i="1" dirty="0" smtClean="0"/>
              <a:t>required </a:t>
            </a:r>
            <a:r>
              <a:rPr lang="en-US" dirty="0" smtClean="0"/>
              <a:t>to make large sacrifices, of health, of all other interests and concerns, of all other duties and commitments, for nine years, or even for nine months, in order to keep another person alive” (62)</a:t>
            </a:r>
          </a:p>
        </p:txBody>
      </p:sp>
      <p:pic>
        <p:nvPicPr>
          <p:cNvPr id="4" name="Picture 3"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3728058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OBLIGATION </a:t>
            </a:r>
            <a:r>
              <a:rPr lang="en-US" dirty="0" smtClean="0"/>
              <a:t>/ SUPEREROGATION</a:t>
            </a:r>
            <a:endParaRPr lang="en-US" dirty="0"/>
          </a:p>
        </p:txBody>
      </p:sp>
      <p:sp>
        <p:nvSpPr>
          <p:cNvPr id="3" name="Content Placeholder 2"/>
          <p:cNvSpPr>
            <a:spLocks noGrp="1"/>
          </p:cNvSpPr>
          <p:nvPr>
            <p:ph idx="1"/>
          </p:nvPr>
        </p:nvSpPr>
        <p:spPr>
          <a:xfrm>
            <a:off x="457200" y="1600200"/>
            <a:ext cx="6421287" cy="4876800"/>
          </a:xfrm>
        </p:spPr>
        <p:txBody>
          <a:bodyPr>
            <a:normAutofit/>
          </a:bodyPr>
          <a:lstStyle/>
          <a:p>
            <a:r>
              <a:rPr lang="en-US" b="1" dirty="0">
                <a:solidFill>
                  <a:srgbClr val="0000FF"/>
                </a:solidFill>
              </a:rPr>
              <a:t>Minimally</a:t>
            </a:r>
            <a:r>
              <a:rPr lang="en-US" dirty="0"/>
              <a:t> </a:t>
            </a:r>
            <a:r>
              <a:rPr lang="en-US" b="1" dirty="0">
                <a:solidFill>
                  <a:srgbClr val="0000FF"/>
                </a:solidFill>
              </a:rPr>
              <a:t>Good Samaritans </a:t>
            </a:r>
            <a:r>
              <a:rPr lang="en-US" dirty="0"/>
              <a:t>do </a:t>
            </a:r>
            <a:r>
              <a:rPr lang="en-US" dirty="0" smtClean="0"/>
              <a:t>what </a:t>
            </a:r>
            <a:r>
              <a:rPr lang="en-US" dirty="0"/>
              <a:t>they are morally required to do</a:t>
            </a:r>
            <a:r>
              <a:rPr lang="en-US" dirty="0" smtClean="0"/>
              <a:t>.</a:t>
            </a:r>
          </a:p>
          <a:p>
            <a:r>
              <a:rPr lang="en-US" b="1" dirty="0" smtClean="0">
                <a:solidFill>
                  <a:srgbClr val="0000FF"/>
                </a:solidFill>
              </a:rPr>
              <a:t>Good Samaritans </a:t>
            </a:r>
            <a:r>
              <a:rPr lang="en-US" dirty="0" smtClean="0"/>
              <a:t>not only do what they are morally required to do but also act so as to maximize the good—even when doing so comes with the risk of great personal cost.</a:t>
            </a:r>
          </a:p>
          <a:p>
            <a:endParaRPr lang="en-US" dirty="0" smtClean="0"/>
          </a:p>
          <a:p>
            <a:endParaRPr lang="en-US" dirty="0"/>
          </a:p>
        </p:txBody>
      </p:sp>
      <p:pic>
        <p:nvPicPr>
          <p:cNvPr id="4" name="Picture 3" descr="71035309bd8dc66297d1dff7a5dff0bc.jpg"/>
          <p:cNvPicPr>
            <a:picLocks noChangeAspect="1"/>
          </p:cNvPicPr>
          <p:nvPr/>
        </p:nvPicPr>
        <p:blipFill rotWithShape="1">
          <a:blip r:embed="rId2">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16256142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ROE V. WADE</a:t>
            </a:r>
            <a:endParaRPr lang="en-US" dirty="0"/>
          </a:p>
        </p:txBody>
      </p:sp>
      <p:sp>
        <p:nvSpPr>
          <p:cNvPr id="3" name="Content Placeholder 2"/>
          <p:cNvSpPr>
            <a:spLocks noGrp="1"/>
          </p:cNvSpPr>
          <p:nvPr>
            <p:ph idx="1"/>
          </p:nvPr>
        </p:nvSpPr>
        <p:spPr/>
        <p:txBody>
          <a:bodyPr>
            <a:normAutofit/>
          </a:bodyPr>
          <a:lstStyle/>
          <a:p>
            <a:r>
              <a:rPr lang="en-US" dirty="0" smtClean="0"/>
              <a:t>The Supreme Court dismissed the complaints of Dr. Hallford and the Does.</a:t>
            </a:r>
          </a:p>
          <a:p>
            <a:r>
              <a:rPr lang="en-US" dirty="0" smtClean="0"/>
              <a:t>The Court maintained that Roe had standing to sue, because “[l]itigation involving </a:t>
            </a:r>
            <a:r>
              <a:rPr lang="en-US" dirty="0"/>
              <a:t>pregnancy, which is </a:t>
            </a:r>
            <a:r>
              <a:rPr lang="en-US" dirty="0" smtClean="0"/>
              <a:t>‘capable </a:t>
            </a:r>
            <a:r>
              <a:rPr lang="en-US" dirty="0"/>
              <a:t>of repetition, yet evading review</a:t>
            </a:r>
            <a:r>
              <a:rPr lang="en-US" dirty="0" smtClean="0"/>
              <a:t>,’ </a:t>
            </a:r>
            <a:r>
              <a:rPr lang="en-US" dirty="0"/>
              <a:t>is an exception to the usual federal rule that an actual controversy must exist at review stages and not simply when the action is </a:t>
            </a:r>
            <a:r>
              <a:rPr lang="en-US" dirty="0" smtClean="0"/>
              <a:t>initiated” (114).</a:t>
            </a:r>
          </a:p>
          <a:p>
            <a:r>
              <a:rPr lang="en-US" dirty="0" smtClean="0"/>
              <a:t>In </a:t>
            </a:r>
            <a:r>
              <a:rPr lang="is-IS" dirty="0" smtClean="0"/>
              <a:t>1973,</a:t>
            </a:r>
            <a:r>
              <a:rPr lang="en-US" dirty="0" smtClean="0"/>
              <a:t> the Court issued a 7</a:t>
            </a:r>
            <a:r>
              <a:rPr lang="mr-IN" dirty="0" smtClean="0"/>
              <a:t>–</a:t>
            </a:r>
            <a:r>
              <a:rPr lang="en-US" dirty="0" smtClean="0"/>
              <a:t>2 ruling that the Texas laws were unconstitutional. </a:t>
            </a:r>
          </a:p>
          <a:p>
            <a:r>
              <a:rPr lang="en-US" dirty="0"/>
              <a:t>Justice Harry </a:t>
            </a:r>
            <a:r>
              <a:rPr lang="en-US" dirty="0" smtClean="0"/>
              <a:t>Blackmun authored the majority opinion.</a:t>
            </a:r>
          </a:p>
          <a:p>
            <a:endParaRPr lang="en-US" dirty="0" smtClean="0"/>
          </a:p>
          <a:p>
            <a:endParaRPr lang="en-US" dirty="0" smtClean="0"/>
          </a:p>
          <a:p>
            <a:endParaRPr lang="en-US" dirty="0"/>
          </a:p>
        </p:txBody>
      </p:sp>
    </p:spTree>
    <p:extLst>
      <p:ext uri="{BB962C8B-B14F-4D97-AF65-F5344CB8AC3E}">
        <p14:creationId xmlns:p14="http://schemas.microsoft.com/office/powerpoint/2010/main" val="3446166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OBLIGATION </a:t>
            </a:r>
            <a:r>
              <a:rPr lang="en-US" dirty="0" smtClean="0"/>
              <a:t>/ SUPEREROGATION</a:t>
            </a:r>
            <a:endParaRPr lang="en-US" dirty="0"/>
          </a:p>
        </p:txBody>
      </p:sp>
      <p:sp>
        <p:nvSpPr>
          <p:cNvPr id="3" name="Content Placeholder 2"/>
          <p:cNvSpPr>
            <a:spLocks noGrp="1"/>
          </p:cNvSpPr>
          <p:nvPr>
            <p:ph idx="1"/>
          </p:nvPr>
        </p:nvSpPr>
        <p:spPr>
          <a:xfrm>
            <a:off x="457200" y="1600200"/>
            <a:ext cx="6421287" cy="4876800"/>
          </a:xfrm>
        </p:spPr>
        <p:txBody>
          <a:bodyPr>
            <a:normAutofit fontScale="92500" lnSpcReduction="20000"/>
          </a:bodyPr>
          <a:lstStyle/>
          <a:p>
            <a:pPr defTabSz="457200">
              <a:spcBef>
                <a:spcPts val="0"/>
              </a:spcBef>
              <a:buClrTx/>
              <a:buSzTx/>
              <a:defRPr/>
            </a:pPr>
            <a:r>
              <a:rPr lang="en-US" dirty="0"/>
              <a:t>“[I]t is worth drawing attention to the fact that in no state in this country is any man compelled by law to be even a Minimally Decent Samaritan to any person. . . . By contrast, in most states in this country women are compelled by law to be not merely Minimally Decent Samaritans, but Good Samaritans to unborn persons inside </a:t>
            </a:r>
            <a:r>
              <a:rPr lang="en-US" dirty="0" smtClean="0"/>
              <a:t>them” (63)</a:t>
            </a:r>
          </a:p>
          <a:p>
            <a:pPr defTabSz="457200">
              <a:spcBef>
                <a:spcPts val="0"/>
              </a:spcBef>
              <a:buClrTx/>
              <a:buSzTx/>
              <a:defRPr/>
            </a:pPr>
            <a:r>
              <a:rPr lang="en-US" dirty="0" smtClean="0"/>
              <a:t>“[</a:t>
            </a:r>
            <a:r>
              <a:rPr lang="en-US" dirty="0"/>
              <a:t>This shows] that there is a gross injustice in the existing state of the law. And it shows also that the groups currently working against </a:t>
            </a:r>
            <a:r>
              <a:rPr lang="en-US" dirty="0" err="1"/>
              <a:t>liberallzation</a:t>
            </a:r>
            <a:r>
              <a:rPr lang="en-US" dirty="0"/>
              <a:t> of abortion laws, in fact working toward having it declared unconstitutional for a state to permit abortion, had better start working for the adoption of Good Samaritan laws generally, or earn the charge that they are acting in bad faith” (63</a:t>
            </a:r>
            <a:r>
              <a:rPr lang="mr-IN" dirty="0"/>
              <a:t>–</a:t>
            </a:r>
            <a:r>
              <a:rPr lang="en-US" dirty="0"/>
              <a:t>64)</a:t>
            </a:r>
          </a:p>
          <a:p>
            <a:endParaRPr lang="en-US" dirty="0"/>
          </a:p>
        </p:txBody>
      </p:sp>
      <p:pic>
        <p:nvPicPr>
          <p:cNvPr id="4" name="Picture 3"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567739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“PRO CHOICE” ENOUGH?</a:t>
            </a:r>
            <a:endParaRPr lang="en-US" dirty="0"/>
          </a:p>
        </p:txBody>
      </p:sp>
      <p:sp>
        <p:nvSpPr>
          <p:cNvPr id="3" name="Content Placeholder 2"/>
          <p:cNvSpPr>
            <a:spLocks noGrp="1"/>
          </p:cNvSpPr>
          <p:nvPr>
            <p:ph idx="1"/>
          </p:nvPr>
        </p:nvSpPr>
        <p:spPr>
          <a:xfrm>
            <a:off x="457199" y="1600200"/>
            <a:ext cx="6421288" cy="4876800"/>
          </a:xfrm>
        </p:spPr>
        <p:txBody>
          <a:bodyPr>
            <a:normAutofit/>
          </a:bodyPr>
          <a:lstStyle/>
          <a:p>
            <a:r>
              <a:rPr lang="en-US" dirty="0" smtClean="0"/>
              <a:t>“My argument will be found unsatisfactory on two counts by many of those who want to regard abortion as morally permissible” (65)</a:t>
            </a:r>
          </a:p>
          <a:p>
            <a:r>
              <a:rPr lang="en-US" dirty="0" smtClean="0"/>
              <a:t>The argument is consistent with claiming that abortion is </a:t>
            </a:r>
            <a:r>
              <a:rPr lang="en-US" b="1" dirty="0" smtClean="0"/>
              <a:t>sometimes </a:t>
            </a:r>
            <a:r>
              <a:rPr lang="en-US" dirty="0" smtClean="0"/>
              <a:t>impermissible.</a:t>
            </a:r>
          </a:p>
          <a:p>
            <a:r>
              <a:rPr lang="en-US" dirty="0" smtClean="0"/>
              <a:t>“[W]</a:t>
            </a:r>
            <a:r>
              <a:rPr lang="en-US" dirty="0" err="1" smtClean="0"/>
              <a:t>hile</a:t>
            </a:r>
            <a:r>
              <a:rPr lang="en-US" dirty="0" smtClean="0"/>
              <a:t> I am arguing for the permissibility of abortion in some cases, </a:t>
            </a:r>
            <a:r>
              <a:rPr lang="en-US" b="1" dirty="0" smtClean="0"/>
              <a:t>I am not arguing for the right to secure the death of the unborn child</a:t>
            </a:r>
            <a:r>
              <a:rPr lang="en-US" dirty="0" smtClean="0"/>
              <a:t>” (66)</a:t>
            </a:r>
          </a:p>
        </p:txBody>
      </p:sp>
      <p:pic>
        <p:nvPicPr>
          <p:cNvPr id="4" name="Picture 3" descr="71035309bd8dc66297d1dff7a5dff0bc.jpg"/>
          <p:cNvPicPr>
            <a:picLocks noChangeAspect="1"/>
          </p:cNvPicPr>
          <p:nvPr/>
        </p:nvPicPr>
        <p:blipFill rotWithShape="1">
          <a:blip r:embed="rId3">
            <a:extLst>
              <a:ext uri="{28A0092B-C50C-407E-A947-70E740481C1C}">
                <a14:useLocalDpi xmlns:a14="http://schemas.microsoft.com/office/drawing/2010/main" val="0"/>
              </a:ext>
            </a:extLst>
          </a:blip>
          <a:srcRect l="1713" t="1737" r="19492" b="1768"/>
          <a:stretch/>
        </p:blipFill>
        <p:spPr>
          <a:xfrm>
            <a:off x="7013546" y="1600201"/>
            <a:ext cx="1961778" cy="2383264"/>
          </a:xfrm>
          <a:prstGeom prst="rect">
            <a:avLst/>
          </a:prstGeom>
        </p:spPr>
      </p:pic>
      <p:sp>
        <p:nvSpPr>
          <p:cNvPr id="5" name="TextBox 4"/>
          <p:cNvSpPr txBox="1"/>
          <p:nvPr/>
        </p:nvSpPr>
        <p:spPr>
          <a:xfrm>
            <a:off x="6878487" y="3983465"/>
            <a:ext cx="2208905" cy="646331"/>
          </a:xfrm>
          <a:prstGeom prst="rect">
            <a:avLst/>
          </a:prstGeom>
          <a:noFill/>
        </p:spPr>
        <p:txBody>
          <a:bodyPr wrap="square" rtlCol="0">
            <a:spAutoFit/>
          </a:bodyPr>
          <a:lstStyle/>
          <a:p>
            <a:pPr algn="ctr"/>
            <a:r>
              <a:rPr lang="en-US" dirty="0" smtClean="0"/>
              <a:t>Judith Jarvis Thomson</a:t>
            </a:r>
            <a:endParaRPr lang="en-US" dirty="0"/>
          </a:p>
        </p:txBody>
      </p:sp>
    </p:spTree>
    <p:extLst>
      <p:ext uri="{BB962C8B-B14F-4D97-AF65-F5344CB8AC3E}">
        <p14:creationId xmlns:p14="http://schemas.microsoft.com/office/powerpoint/2010/main" val="1434664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SINGER’S OBJECTION</a:t>
            </a:r>
            <a:endParaRPr lang="en-US" dirty="0"/>
          </a:p>
        </p:txBody>
      </p:sp>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49" y="2762464"/>
            <a:ext cx="6855303" cy="3856108"/>
          </a:xfrm>
          <a:prstGeom prst="rect">
            <a:avLst/>
          </a:prstGeom>
        </p:spPr>
      </p:pic>
      <p:pic>
        <p:nvPicPr>
          <p:cNvPr id="6" name="Picture 5" descr="photo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98" y="3476001"/>
            <a:ext cx="2029902" cy="3041053"/>
          </a:xfrm>
          <a:prstGeom prst="rect">
            <a:avLst/>
          </a:prstGeom>
        </p:spPr>
      </p:pic>
      <p:sp>
        <p:nvSpPr>
          <p:cNvPr id="10" name="Cloud Callout 9"/>
          <p:cNvSpPr/>
          <p:nvPr/>
        </p:nvSpPr>
        <p:spPr>
          <a:xfrm>
            <a:off x="1430242" y="1405504"/>
            <a:ext cx="7498869" cy="2291933"/>
          </a:xfrm>
          <a:prstGeom prst="cloudCallout">
            <a:avLst>
              <a:gd name="adj1" fmla="val -48603"/>
              <a:gd name="adj2" fmla="val 845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Thomson does not accept that we are always obligated to take the best course of action, all things considered. (148)</a:t>
            </a:r>
            <a:endParaRPr lang="en-US" sz="2400" dirty="0"/>
          </a:p>
        </p:txBody>
      </p:sp>
    </p:spTree>
    <p:extLst>
      <p:ext uri="{BB962C8B-B14F-4D97-AF65-F5344CB8AC3E}">
        <p14:creationId xmlns:p14="http://schemas.microsoft.com/office/powerpoint/2010/main" val="2150544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SINGER’S OBJECTION</a:t>
            </a:r>
            <a:endParaRPr lang="en-US" dirty="0"/>
          </a:p>
        </p:txBody>
      </p:sp>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49" y="2762464"/>
            <a:ext cx="6855303" cy="3856108"/>
          </a:xfrm>
          <a:prstGeom prst="rect">
            <a:avLst/>
          </a:prstGeom>
        </p:spPr>
      </p:pic>
      <p:pic>
        <p:nvPicPr>
          <p:cNvPr id="6" name="Picture 5" descr="photo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98" y="3476001"/>
            <a:ext cx="2029902" cy="3041053"/>
          </a:xfrm>
          <a:prstGeom prst="rect">
            <a:avLst/>
          </a:prstGeom>
        </p:spPr>
      </p:pic>
      <p:pic>
        <p:nvPicPr>
          <p:cNvPr id="7" name="Picture 6" descr="2018_CKS_15493_0099_002(early_19th_century_memorial_ring_for_jeremy_bentham).jpg"/>
          <p:cNvPicPr>
            <a:picLocks noChangeAspect="1"/>
          </p:cNvPicPr>
          <p:nvPr/>
        </p:nvPicPr>
        <p:blipFill rotWithShape="1">
          <a:blip r:embed="rId5" cstate="print">
            <a:extLst>
              <a:ext uri="{28A0092B-C50C-407E-A947-70E740481C1C}">
                <a14:useLocalDpi xmlns:a14="http://schemas.microsoft.com/office/drawing/2010/main" val="0"/>
              </a:ext>
            </a:extLst>
          </a:blip>
          <a:srcRect l="30534" t="16610" r="32614" b="49341"/>
          <a:stretch/>
        </p:blipFill>
        <p:spPr>
          <a:xfrm>
            <a:off x="6360155" y="3476001"/>
            <a:ext cx="2227867" cy="3041053"/>
          </a:xfrm>
          <a:prstGeom prst="rect">
            <a:avLst/>
          </a:prstGeom>
        </p:spPr>
      </p:pic>
      <p:sp>
        <p:nvSpPr>
          <p:cNvPr id="8" name="Cloud Callout 7"/>
          <p:cNvSpPr/>
          <p:nvPr/>
        </p:nvSpPr>
        <p:spPr>
          <a:xfrm>
            <a:off x="1811525" y="1405504"/>
            <a:ext cx="5341198" cy="3206956"/>
          </a:xfrm>
          <a:prstGeom prst="cloudCallout">
            <a:avLst>
              <a:gd name="adj1" fmla="val 48561"/>
              <a:gd name="adj2" fmla="val 43532"/>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i="1" dirty="0" smtClean="0"/>
              <a:t>Natural </a:t>
            </a:r>
            <a:r>
              <a:rPr lang="en-US" sz="2400" i="1" dirty="0"/>
              <a:t>rights </a:t>
            </a:r>
            <a:r>
              <a:rPr lang="en-US" sz="2400" dirty="0"/>
              <a:t>is simple nonsense: natural and imprescriptible rights, rhetorical nonsense,—nonsense upon </a:t>
            </a:r>
            <a:r>
              <a:rPr lang="en-US" sz="2400" dirty="0" smtClean="0"/>
              <a:t>stilts. </a:t>
            </a:r>
            <a:r>
              <a:rPr lang="en-US" sz="2400" dirty="0"/>
              <a:t>(501)</a:t>
            </a:r>
          </a:p>
        </p:txBody>
      </p:sp>
    </p:spTree>
    <p:extLst>
      <p:ext uri="{BB962C8B-B14F-4D97-AF65-F5344CB8AC3E}">
        <p14:creationId xmlns:p14="http://schemas.microsoft.com/office/powerpoint/2010/main" val="421903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TOOLEY’S OBJECTION</a:t>
            </a:r>
            <a:endParaRPr lang="en-US" dirty="0"/>
          </a:p>
        </p:txBody>
      </p:sp>
      <p:pic>
        <p:nvPicPr>
          <p:cNvPr id="4" name="Picture 3" descr="cast_futurama_phillipjf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291" y="2169905"/>
            <a:ext cx="3017185" cy="4034118"/>
          </a:xfrm>
          <a:prstGeom prst="rect">
            <a:avLst/>
          </a:prstGeom>
        </p:spPr>
      </p:pic>
      <p:pic>
        <p:nvPicPr>
          <p:cNvPr id="5" name="Picture 4" descr="scp_163_by_sunnyparallax-d7zigt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1134" y="4846915"/>
            <a:ext cx="1060823" cy="1357108"/>
          </a:xfrm>
          <a:prstGeom prst="rect">
            <a:avLst/>
          </a:prstGeom>
        </p:spPr>
      </p:pic>
      <p:cxnSp>
        <p:nvCxnSpPr>
          <p:cNvPr id="7" name="Straight Arrow Connector 6"/>
          <p:cNvCxnSpPr/>
          <p:nvPr/>
        </p:nvCxnSpPr>
        <p:spPr>
          <a:xfrm>
            <a:off x="5050118" y="2175209"/>
            <a:ext cx="1299882" cy="8063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books-clipart-money-bags-1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576" y="1603304"/>
            <a:ext cx="858542" cy="1143810"/>
          </a:xfrm>
          <a:prstGeom prst="rect">
            <a:avLst/>
          </a:prstGeom>
        </p:spPr>
      </p:pic>
      <p:pic>
        <p:nvPicPr>
          <p:cNvPr id="16" name="Picture 15" descr="kisspng-hugh-laurie-dr-gregory-house-television-fernsehse-sticky-5acdf9d0f26b21.85409041152344827299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4186964"/>
            <a:ext cx="892036" cy="1923453"/>
          </a:xfrm>
          <a:prstGeom prst="rect">
            <a:avLst/>
          </a:prstGeom>
        </p:spPr>
      </p:pic>
      <p:sp>
        <p:nvSpPr>
          <p:cNvPr id="17" name="Cloud Callout 16"/>
          <p:cNvSpPr/>
          <p:nvPr/>
        </p:nvSpPr>
        <p:spPr>
          <a:xfrm>
            <a:off x="1013010" y="1368385"/>
            <a:ext cx="2930314" cy="2715807"/>
          </a:xfrm>
          <a:prstGeom prst="cloudCallout">
            <a:avLst>
              <a:gd name="adj1" fmla="val -43308"/>
              <a:gd name="adj2" fmla="val 612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It is possible to compensate the host for violating his right, but not possible to compensate the parasite for violating its right.</a:t>
            </a:r>
            <a:endParaRPr lang="en-US" sz="1600" dirty="0"/>
          </a:p>
        </p:txBody>
      </p:sp>
      <p:sp>
        <p:nvSpPr>
          <p:cNvPr id="18" name="TextBox 17"/>
          <p:cNvSpPr txBox="1"/>
          <p:nvPr/>
        </p:nvSpPr>
        <p:spPr>
          <a:xfrm>
            <a:off x="171838" y="6048408"/>
            <a:ext cx="1469202" cy="313932"/>
          </a:xfrm>
          <a:prstGeom prst="rect">
            <a:avLst/>
          </a:prstGeom>
          <a:noFill/>
        </p:spPr>
        <p:txBody>
          <a:bodyPr wrap="square" rtlCol="0">
            <a:spAutoFit/>
          </a:bodyPr>
          <a:lstStyle/>
          <a:p>
            <a:pPr algn="ctr"/>
            <a:r>
              <a:rPr lang="en-US" b="1" cap="small" dirty="0" smtClean="0">
                <a:solidFill>
                  <a:srgbClr val="0000FF"/>
                </a:solidFill>
              </a:rPr>
              <a:t>justice</a:t>
            </a:r>
            <a:endParaRPr lang="en-US" b="1" cap="small" dirty="0">
              <a:solidFill>
                <a:srgbClr val="0000FF"/>
              </a:solidFill>
            </a:endParaRPr>
          </a:p>
        </p:txBody>
      </p:sp>
      <p:sp>
        <p:nvSpPr>
          <p:cNvPr id="10" name="TextBox 9"/>
          <p:cNvSpPr txBox="1"/>
          <p:nvPr/>
        </p:nvSpPr>
        <p:spPr>
          <a:xfrm>
            <a:off x="3077974" y="6110417"/>
            <a:ext cx="1405839" cy="313932"/>
          </a:xfrm>
          <a:prstGeom prst="rect">
            <a:avLst/>
          </a:prstGeom>
          <a:noFill/>
        </p:spPr>
        <p:txBody>
          <a:bodyPr wrap="square" rtlCol="0">
            <a:spAutoFit/>
          </a:bodyPr>
          <a:lstStyle/>
          <a:p>
            <a:pPr algn="ctr"/>
            <a:r>
              <a:rPr lang="en-US" b="1" cap="small" dirty="0" smtClean="0">
                <a:solidFill>
                  <a:srgbClr val="0000FF"/>
                </a:solidFill>
              </a:rPr>
              <a:t>parasite</a:t>
            </a:r>
            <a:endParaRPr lang="en-US" b="1" cap="small" dirty="0">
              <a:solidFill>
                <a:srgbClr val="0000FF"/>
              </a:solidFill>
            </a:endParaRPr>
          </a:p>
        </p:txBody>
      </p:sp>
      <p:sp>
        <p:nvSpPr>
          <p:cNvPr id="3" name="Cloud Callout 2"/>
          <p:cNvSpPr/>
          <p:nvPr/>
        </p:nvSpPr>
        <p:spPr>
          <a:xfrm>
            <a:off x="3854898" y="3695025"/>
            <a:ext cx="2495101" cy="1151890"/>
          </a:xfrm>
          <a:prstGeom prst="cloudCallout">
            <a:avLst>
              <a:gd name="adj1" fmla="val -48070"/>
              <a:gd name="adj2" fmla="val 617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have a right to life!</a:t>
            </a:r>
            <a:endParaRPr lang="en-US" dirty="0"/>
          </a:p>
        </p:txBody>
      </p:sp>
      <p:sp>
        <p:nvSpPr>
          <p:cNvPr id="12" name="Cloud Callout 11"/>
          <p:cNvSpPr/>
          <p:nvPr/>
        </p:nvSpPr>
        <p:spPr>
          <a:xfrm>
            <a:off x="5366638" y="1190494"/>
            <a:ext cx="2495101" cy="1151890"/>
          </a:xfrm>
          <a:prstGeom prst="cloudCallout">
            <a:avLst>
              <a:gd name="adj1" fmla="val 13765"/>
              <a:gd name="adj2" fmla="val 1123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have a right to bodily autonomy!</a:t>
            </a:r>
            <a:endParaRPr lang="en-US" dirty="0"/>
          </a:p>
        </p:txBody>
      </p:sp>
      <p:sp>
        <p:nvSpPr>
          <p:cNvPr id="14" name="TextBox 13"/>
          <p:cNvSpPr txBox="1"/>
          <p:nvPr/>
        </p:nvSpPr>
        <p:spPr>
          <a:xfrm>
            <a:off x="6713601" y="6110417"/>
            <a:ext cx="1405839" cy="313932"/>
          </a:xfrm>
          <a:prstGeom prst="rect">
            <a:avLst/>
          </a:prstGeom>
          <a:noFill/>
        </p:spPr>
        <p:txBody>
          <a:bodyPr wrap="square" rtlCol="0">
            <a:spAutoFit/>
          </a:bodyPr>
          <a:lstStyle/>
          <a:p>
            <a:pPr algn="ctr"/>
            <a:r>
              <a:rPr lang="en-US" b="1" cap="small" dirty="0" smtClean="0">
                <a:solidFill>
                  <a:srgbClr val="0000FF"/>
                </a:solidFill>
              </a:rPr>
              <a:t>host</a:t>
            </a:r>
            <a:endParaRPr lang="en-US" b="1" cap="small" dirty="0">
              <a:solidFill>
                <a:srgbClr val="0000FF"/>
              </a:solidFill>
            </a:endParaRPr>
          </a:p>
        </p:txBody>
      </p:sp>
      <p:cxnSp>
        <p:nvCxnSpPr>
          <p:cNvPr id="11" name="Elbow Connector 10"/>
          <p:cNvCxnSpPr>
            <a:stCxn id="14" idx="2"/>
            <a:endCxn id="10" idx="2"/>
          </p:cNvCxnSpPr>
          <p:nvPr/>
        </p:nvCxnSpPr>
        <p:spPr>
          <a:xfrm rot="5400000">
            <a:off x="5598708" y="4606536"/>
            <a:ext cx="12700" cy="3635627"/>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87244" y="6266285"/>
            <a:ext cx="3635628" cy="369332"/>
          </a:xfrm>
          <a:prstGeom prst="rect">
            <a:avLst/>
          </a:prstGeom>
          <a:noFill/>
        </p:spPr>
        <p:txBody>
          <a:bodyPr wrap="square" rtlCol="0">
            <a:spAutoFit/>
          </a:bodyPr>
          <a:lstStyle/>
          <a:p>
            <a:pPr algn="ctr"/>
            <a:r>
              <a:rPr lang="en-US" b="1" cap="small" dirty="0" smtClean="0">
                <a:solidFill>
                  <a:srgbClr val="0000FF"/>
                </a:solidFill>
              </a:rPr>
              <a:t>stronger right than</a:t>
            </a:r>
            <a:endParaRPr lang="en-US" b="1" cap="small" dirty="0">
              <a:solidFill>
                <a:srgbClr val="0000FF"/>
              </a:solidFill>
            </a:endParaRPr>
          </a:p>
        </p:txBody>
      </p:sp>
    </p:spTree>
    <p:extLst>
      <p:ext uri="{BB962C8B-B14F-4D97-AF65-F5344CB8AC3E}">
        <p14:creationId xmlns:p14="http://schemas.microsoft.com/office/powerpoint/2010/main" val="734711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ROE V. WADE</a:t>
            </a:r>
            <a:endParaRPr lang="en-US" dirty="0"/>
          </a:p>
        </p:txBody>
      </p:sp>
      <p:sp>
        <p:nvSpPr>
          <p:cNvPr id="3" name="Content Placeholder 2"/>
          <p:cNvSpPr>
            <a:spLocks noGrp="1"/>
          </p:cNvSpPr>
          <p:nvPr>
            <p:ph idx="1"/>
          </p:nvPr>
        </p:nvSpPr>
        <p:spPr>
          <a:xfrm>
            <a:off x="457200" y="1600200"/>
            <a:ext cx="6855434" cy="4876800"/>
          </a:xfrm>
        </p:spPr>
        <p:txBody>
          <a:bodyPr>
            <a:normAutofit fontScale="92500" lnSpcReduction="10000"/>
          </a:bodyPr>
          <a:lstStyle/>
          <a:p>
            <a:r>
              <a:rPr lang="en-US" dirty="0" smtClean="0"/>
              <a:t>The </a:t>
            </a:r>
            <a:r>
              <a:rPr lang="en-US" dirty="0"/>
              <a:t>due process clause of the </a:t>
            </a:r>
            <a:r>
              <a:rPr lang="en-US" b="1" dirty="0" smtClean="0">
                <a:solidFill>
                  <a:srgbClr val="0000FF"/>
                </a:solidFill>
              </a:rPr>
              <a:t>Fourteenth Amendment</a:t>
            </a:r>
            <a:r>
              <a:rPr lang="en-US" dirty="0" smtClean="0"/>
              <a:t> states that no state shall “deprive </a:t>
            </a:r>
            <a:r>
              <a:rPr lang="en-US" dirty="0"/>
              <a:t>any person of life, liberty, or property, without due process of </a:t>
            </a:r>
            <a:r>
              <a:rPr lang="en-US" dirty="0" smtClean="0"/>
              <a:t>law.”</a:t>
            </a:r>
          </a:p>
          <a:p>
            <a:r>
              <a:rPr lang="en-US" dirty="0" smtClean="0"/>
              <a:t>The Court maintains that this amendment guarantees a </a:t>
            </a:r>
            <a:r>
              <a:rPr lang="en-US" b="1" dirty="0" smtClean="0"/>
              <a:t>right to privacy </a:t>
            </a:r>
            <a:r>
              <a:rPr lang="en-US" dirty="0" smtClean="0"/>
              <a:t>that is “broad </a:t>
            </a:r>
            <a:r>
              <a:rPr lang="en-US" dirty="0"/>
              <a:t>enough to encompass a </a:t>
            </a:r>
            <a:r>
              <a:rPr lang="en-US" dirty="0" smtClean="0"/>
              <a:t>woman’s </a:t>
            </a:r>
            <a:r>
              <a:rPr lang="en-US" dirty="0"/>
              <a:t>decision whether or not to terminate her </a:t>
            </a:r>
            <a:r>
              <a:rPr lang="en-US" dirty="0" smtClean="0"/>
              <a:t>pregnancy” (157).</a:t>
            </a:r>
          </a:p>
          <a:p>
            <a:r>
              <a:rPr lang="en-US" dirty="0" smtClean="0"/>
              <a:t>But this right is </a:t>
            </a:r>
            <a:r>
              <a:rPr lang="en-US" b="1" dirty="0" smtClean="0"/>
              <a:t>not </a:t>
            </a:r>
            <a:r>
              <a:rPr lang="en-US" dirty="0" smtClean="0"/>
              <a:t>absolute: it must be weighed against competing state interests in protecting the health of the mother as well as “</a:t>
            </a:r>
            <a:r>
              <a:rPr lang="en-US" b="1" dirty="0" smtClean="0"/>
              <a:t>potential life</a:t>
            </a:r>
            <a:r>
              <a:rPr lang="en-US" dirty="0" smtClean="0"/>
              <a:t>.”</a:t>
            </a:r>
          </a:p>
          <a:p>
            <a:r>
              <a:rPr lang="en-US" dirty="0"/>
              <a:t>Each of these state interests “grows in substantiality as the woman approaches term and, at a point during pregnancy, each becomes ‘</a:t>
            </a:r>
            <a:r>
              <a:rPr lang="en-US" b="1" dirty="0"/>
              <a:t>compelling</a:t>
            </a:r>
            <a:r>
              <a:rPr lang="en-US" dirty="0"/>
              <a:t>’” (163).</a:t>
            </a:r>
          </a:p>
          <a:p>
            <a:endParaRPr lang="en-US" dirty="0" smtClean="0"/>
          </a:p>
          <a:p>
            <a:endParaRPr lang="en-US" dirty="0"/>
          </a:p>
          <a:p>
            <a:endParaRPr lang="en-US" dirty="0"/>
          </a:p>
        </p:txBody>
      </p:sp>
      <p:pic>
        <p:nvPicPr>
          <p:cNvPr id="4" name="Picture 3" descr="download.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8333" y="1600200"/>
            <a:ext cx="1524000" cy="2221992"/>
          </a:xfrm>
          <a:prstGeom prst="rect">
            <a:avLst/>
          </a:prstGeom>
        </p:spPr>
      </p:pic>
      <p:sp>
        <p:nvSpPr>
          <p:cNvPr id="5" name="TextBox 4"/>
          <p:cNvSpPr txBox="1"/>
          <p:nvPr/>
        </p:nvSpPr>
        <p:spPr>
          <a:xfrm>
            <a:off x="7408333" y="3822192"/>
            <a:ext cx="1524000" cy="646331"/>
          </a:xfrm>
          <a:prstGeom prst="rect">
            <a:avLst/>
          </a:prstGeom>
          <a:noFill/>
        </p:spPr>
        <p:txBody>
          <a:bodyPr wrap="square" rtlCol="0">
            <a:spAutoFit/>
          </a:bodyPr>
          <a:lstStyle/>
          <a:p>
            <a:pPr algn="ctr"/>
            <a:r>
              <a:rPr lang="en-US" dirty="0" smtClean="0"/>
              <a:t>Justice Blackmun </a:t>
            </a:r>
            <a:endParaRPr lang="en-US" dirty="0"/>
          </a:p>
        </p:txBody>
      </p:sp>
    </p:spTree>
    <p:extLst>
      <p:ext uri="{BB962C8B-B14F-4D97-AF65-F5344CB8AC3E}">
        <p14:creationId xmlns:p14="http://schemas.microsoft.com/office/powerpoint/2010/main" val="2003796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TRIMESTER SYSTEM</a:t>
            </a:r>
            <a:endParaRPr lang="en-US" dirty="0"/>
          </a:p>
        </p:txBody>
      </p:sp>
      <p:pic>
        <p:nvPicPr>
          <p:cNvPr id="4" name="Picture 3" descr="Screen Shot 2018-10-03 at 4.36.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2958895"/>
          </a:xfrm>
          <a:prstGeom prst="rect">
            <a:avLst/>
          </a:prstGeom>
        </p:spPr>
      </p:pic>
      <p:sp>
        <p:nvSpPr>
          <p:cNvPr id="3" name="TextBox 2"/>
          <p:cNvSpPr txBox="1"/>
          <p:nvPr/>
        </p:nvSpPr>
        <p:spPr>
          <a:xfrm>
            <a:off x="353829" y="4482895"/>
            <a:ext cx="8404602" cy="2462212"/>
          </a:xfrm>
          <a:prstGeom prst="rect">
            <a:avLst/>
          </a:prstGeom>
          <a:noFill/>
        </p:spPr>
        <p:txBody>
          <a:bodyPr wrap="square" rtlCol="0">
            <a:spAutoFit/>
          </a:bodyPr>
          <a:lstStyle/>
          <a:p>
            <a:pPr algn="just"/>
            <a:r>
              <a:rPr lang="en-US" sz="2200" dirty="0" smtClean="0"/>
              <a:t>“The </a:t>
            </a:r>
            <a:r>
              <a:rPr lang="en-US" sz="2200" dirty="0"/>
              <a:t>majority of abortions in 2014 took place early in gestation: </a:t>
            </a:r>
            <a:r>
              <a:rPr lang="en-US" sz="2200" dirty="0" smtClean="0"/>
              <a:t>91.5</a:t>
            </a:r>
            <a:r>
              <a:rPr lang="en-US" sz="2200" dirty="0"/>
              <a:t>% of abortions were performed at ≤13 weeks’ gestation; a smaller number of abortions (7.2%) were performed at 14–20 weeks’ gestation, and even fewer (1.3%) were performed at ≥21 weeks’ gestation</a:t>
            </a:r>
            <a:r>
              <a:rPr lang="en-US" sz="2200" dirty="0" smtClean="0"/>
              <a:t>.”</a:t>
            </a:r>
            <a:r>
              <a:rPr lang="en-US" sz="2200" dirty="0"/>
              <a:t> </a:t>
            </a:r>
            <a:endParaRPr lang="en-US" sz="2200" dirty="0" smtClean="0"/>
          </a:p>
          <a:p>
            <a:pPr algn="r"/>
            <a:r>
              <a:rPr lang="mr-IN" sz="2200" dirty="0" smtClean="0"/>
              <a:t>–</a:t>
            </a:r>
            <a:r>
              <a:rPr lang="en-US" sz="2200" dirty="0"/>
              <a:t> Centers for Disease Control and Prevention</a:t>
            </a:r>
            <a:endParaRPr lang="en-US" sz="2200" dirty="0" smtClean="0"/>
          </a:p>
          <a:p>
            <a:endParaRPr lang="en-US" sz="2200" dirty="0" smtClean="0"/>
          </a:p>
        </p:txBody>
      </p:sp>
    </p:spTree>
    <p:extLst>
      <p:ext uri="{BB962C8B-B14F-4D97-AF65-F5344CB8AC3E}">
        <p14:creationId xmlns:p14="http://schemas.microsoft.com/office/powerpoint/2010/main" val="2973961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WHOSE RIGHT TO PRIVACY?</a:t>
            </a:r>
            <a:endParaRPr lang="en-US" dirty="0"/>
          </a:p>
        </p:txBody>
      </p:sp>
      <p:sp>
        <p:nvSpPr>
          <p:cNvPr id="3" name="Content Placeholder 2"/>
          <p:cNvSpPr>
            <a:spLocks noGrp="1"/>
          </p:cNvSpPr>
          <p:nvPr>
            <p:ph idx="1"/>
          </p:nvPr>
        </p:nvSpPr>
        <p:spPr>
          <a:xfrm>
            <a:off x="457200" y="1600200"/>
            <a:ext cx="6855434" cy="4876800"/>
          </a:xfrm>
        </p:spPr>
        <p:txBody>
          <a:bodyPr>
            <a:normAutofit/>
          </a:bodyPr>
          <a:lstStyle/>
          <a:p>
            <a:pPr algn="just"/>
            <a:r>
              <a:rPr lang="en-US" dirty="0" smtClean="0"/>
              <a:t>“The </a:t>
            </a:r>
            <a:r>
              <a:rPr lang="en-US" dirty="0"/>
              <a:t>decision vindicates the </a:t>
            </a:r>
            <a:r>
              <a:rPr lang="en-US" b="1" dirty="0"/>
              <a:t>right of the </a:t>
            </a:r>
            <a:r>
              <a:rPr lang="en-US" b="1" dirty="0" smtClean="0"/>
              <a:t>physician </a:t>
            </a:r>
            <a:r>
              <a:rPr lang="en-US" dirty="0"/>
              <a:t>to administer medical treatment according to his professional judgment up to the points where important state interests provide compelling justifications for </a:t>
            </a:r>
            <a:r>
              <a:rPr lang="en-US" dirty="0" smtClean="0"/>
              <a:t>intervention</a:t>
            </a:r>
            <a:r>
              <a:rPr lang="en-US" dirty="0"/>
              <a:t>. Up to those points, </a:t>
            </a:r>
            <a:r>
              <a:rPr lang="en-US" b="1" dirty="0"/>
              <a:t>the abortion decision in all its aspects is inherently, and primarily, a medical decision, and basic responsibility for it must rest with the </a:t>
            </a:r>
            <a:r>
              <a:rPr lang="en-US" b="1" dirty="0" smtClean="0"/>
              <a:t>physician</a:t>
            </a:r>
            <a:r>
              <a:rPr lang="en-US" dirty="0" smtClean="0"/>
              <a:t>” (165</a:t>
            </a:r>
            <a:r>
              <a:rPr lang="mr-IN" dirty="0" smtClean="0"/>
              <a:t>–</a:t>
            </a:r>
            <a:r>
              <a:rPr lang="en-US" dirty="0" smtClean="0"/>
              <a:t>66).</a:t>
            </a:r>
          </a:p>
          <a:p>
            <a:pPr algn="just"/>
            <a:endParaRPr lang="en-US" dirty="0"/>
          </a:p>
          <a:p>
            <a:pPr algn="just"/>
            <a:endParaRPr lang="en-US" dirty="0"/>
          </a:p>
          <a:p>
            <a:pPr algn="just"/>
            <a:endParaRPr lang="en-US" dirty="0"/>
          </a:p>
        </p:txBody>
      </p:sp>
      <p:pic>
        <p:nvPicPr>
          <p:cNvPr id="4" name="Picture 3" descr="download.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8333" y="1600200"/>
            <a:ext cx="1524000" cy="2221992"/>
          </a:xfrm>
          <a:prstGeom prst="rect">
            <a:avLst/>
          </a:prstGeom>
        </p:spPr>
      </p:pic>
      <p:sp>
        <p:nvSpPr>
          <p:cNvPr id="5" name="TextBox 4"/>
          <p:cNvSpPr txBox="1"/>
          <p:nvPr/>
        </p:nvSpPr>
        <p:spPr>
          <a:xfrm>
            <a:off x="7408333" y="3822192"/>
            <a:ext cx="1524000" cy="646331"/>
          </a:xfrm>
          <a:prstGeom prst="rect">
            <a:avLst/>
          </a:prstGeom>
          <a:noFill/>
        </p:spPr>
        <p:txBody>
          <a:bodyPr wrap="square" rtlCol="0">
            <a:spAutoFit/>
          </a:bodyPr>
          <a:lstStyle/>
          <a:p>
            <a:pPr algn="ctr"/>
            <a:r>
              <a:rPr lang="en-US" dirty="0" smtClean="0"/>
              <a:t>Justice Blackmun </a:t>
            </a:r>
            <a:endParaRPr lang="en-US" dirty="0"/>
          </a:p>
        </p:txBody>
      </p:sp>
    </p:spTree>
    <p:extLst>
      <p:ext uri="{BB962C8B-B14F-4D97-AF65-F5344CB8AC3E}">
        <p14:creationId xmlns:p14="http://schemas.microsoft.com/office/powerpoint/2010/main" val="41921993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WHOSE RIGHT TO PRIVACY?</a:t>
            </a:r>
            <a:endParaRPr lang="en-US" dirty="0"/>
          </a:p>
        </p:txBody>
      </p:sp>
      <p:sp>
        <p:nvSpPr>
          <p:cNvPr id="3" name="Content Placeholder 2"/>
          <p:cNvSpPr>
            <a:spLocks noGrp="1"/>
          </p:cNvSpPr>
          <p:nvPr>
            <p:ph idx="1"/>
          </p:nvPr>
        </p:nvSpPr>
        <p:spPr>
          <a:xfrm>
            <a:off x="457199" y="1600200"/>
            <a:ext cx="6841971" cy="4876800"/>
          </a:xfrm>
        </p:spPr>
        <p:txBody>
          <a:bodyPr>
            <a:normAutofit/>
          </a:bodyPr>
          <a:lstStyle/>
          <a:p>
            <a:r>
              <a:rPr lang="en-US" dirty="0"/>
              <a:t>“This was, perhaps, not a surprising focus for a decision that voided criminal abortion laws; after all, it was not the woman but the doctor who faced criminal liability under every existing law. In addition, the briefs filed with the Court from many corners of the medical establishment portrayed existing abortion laws as a threat to women’s safety, a substantial public health problem. If anyone’s </a:t>
            </a:r>
            <a:r>
              <a:rPr lang="en-US" dirty="0" smtClean="0"/>
              <a:t>‘liberty’ </a:t>
            </a:r>
            <a:r>
              <a:rPr lang="en-US" dirty="0"/>
              <a:t>was threatened, it was that of </a:t>
            </a:r>
            <a:r>
              <a:rPr lang="en-US" dirty="0" smtClean="0"/>
              <a:t>doctors. Nonetheless</a:t>
            </a:r>
            <a:r>
              <a:rPr lang="en-US" dirty="0"/>
              <a:t>, the Court’s emphasis on the rights of doctors was </a:t>
            </a:r>
            <a:r>
              <a:rPr lang="en-US" dirty="0" smtClean="0"/>
              <a:t>striking” (99).</a:t>
            </a:r>
            <a:endParaRPr lang="en-US" dirty="0"/>
          </a:p>
          <a:p>
            <a:endParaRPr lang="en-US" dirty="0"/>
          </a:p>
        </p:txBody>
      </p:sp>
      <p:pic>
        <p:nvPicPr>
          <p:cNvPr id="4" name="Picture 3" descr="020218_lh_linda_greenhouse.jpg"/>
          <p:cNvPicPr>
            <a:picLocks noChangeAspect="1"/>
          </p:cNvPicPr>
          <p:nvPr/>
        </p:nvPicPr>
        <p:blipFill rotWithShape="1">
          <a:blip r:embed="rId2" cstate="print">
            <a:extLst>
              <a:ext uri="{28A0092B-C50C-407E-A947-70E740481C1C}">
                <a14:useLocalDpi xmlns:a14="http://schemas.microsoft.com/office/drawing/2010/main" val="0"/>
              </a:ext>
            </a:extLst>
          </a:blip>
          <a:srcRect l="18091" r="23800"/>
          <a:stretch/>
        </p:blipFill>
        <p:spPr>
          <a:xfrm>
            <a:off x="7408334" y="1600200"/>
            <a:ext cx="1524000" cy="1952796"/>
          </a:xfrm>
          <a:prstGeom prst="rect">
            <a:avLst/>
          </a:prstGeom>
        </p:spPr>
      </p:pic>
      <p:sp>
        <p:nvSpPr>
          <p:cNvPr id="6" name="TextBox 5"/>
          <p:cNvSpPr txBox="1"/>
          <p:nvPr/>
        </p:nvSpPr>
        <p:spPr>
          <a:xfrm>
            <a:off x="7408334" y="3552996"/>
            <a:ext cx="1524000" cy="646331"/>
          </a:xfrm>
          <a:prstGeom prst="rect">
            <a:avLst/>
          </a:prstGeom>
          <a:noFill/>
        </p:spPr>
        <p:txBody>
          <a:bodyPr wrap="square" rtlCol="0">
            <a:spAutoFit/>
          </a:bodyPr>
          <a:lstStyle/>
          <a:p>
            <a:pPr algn="ctr"/>
            <a:r>
              <a:rPr lang="en-US" dirty="0" smtClean="0"/>
              <a:t>Linda Greenhouse</a:t>
            </a:r>
            <a:endParaRPr lang="en-US" dirty="0"/>
          </a:p>
        </p:txBody>
      </p:sp>
    </p:spTree>
    <p:extLst>
      <p:ext uri="{BB962C8B-B14F-4D97-AF65-F5344CB8AC3E}">
        <p14:creationId xmlns:p14="http://schemas.microsoft.com/office/powerpoint/2010/main" val="241888137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29509</TotalTime>
  <Words>6863</Words>
  <Application>Microsoft Macintosh PowerPoint</Application>
  <PresentationFormat>On-screen Show (4:3)</PresentationFormat>
  <Paragraphs>351</Paragraphs>
  <Slides>54</Slides>
  <Notes>41</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Clarity</vt:lpstr>
      <vt:lpstr>The ethics of abortion</vt:lpstr>
      <vt:lpstr>UNGRADED POLLS (questions 1–2)</vt:lpstr>
      <vt:lpstr>UNGRADED POLLS (questions 1–2)</vt:lpstr>
      <vt:lpstr>ROE V. WADE</vt:lpstr>
      <vt:lpstr>ROE V. WADE</vt:lpstr>
      <vt:lpstr>ROE V. WADE</vt:lpstr>
      <vt:lpstr>THE TRIMESTER SYSTEM</vt:lpstr>
      <vt:lpstr>WHOSE RIGHT TO PRIVACY?</vt:lpstr>
      <vt:lpstr>WHOSE RIGHT TO PRIVACY?</vt:lpstr>
      <vt:lpstr>WHOSE RIGHT TO PRIVACY?</vt:lpstr>
      <vt:lpstr>MORAL RELVANCE?</vt:lpstr>
      <vt:lpstr>RIGHTS-BASED THEORIES</vt:lpstr>
      <vt:lpstr>RIGHTS-BASED THEORIES</vt:lpstr>
      <vt:lpstr>RIGHTS-BASED THEORIES</vt:lpstr>
      <vt:lpstr>RIGHTS-BASED THEORIES</vt:lpstr>
      <vt:lpstr>OPPOSITION TO ABORTION</vt:lpstr>
      <vt:lpstr>OPPOSITION TO ABORTION</vt:lpstr>
      <vt:lpstr>THE VIOLINIST ANALOGY</vt:lpstr>
      <vt:lpstr>THE VIOLINIST ANALOGY</vt:lpstr>
      <vt:lpstr>UNGRADED POLL (question 3)</vt:lpstr>
      <vt:lpstr>THE VIOLINIST ANALOGY</vt:lpstr>
      <vt:lpstr>OPPOSITION TO ABORTION</vt:lpstr>
      <vt:lpstr>THE EXTREME VIEW</vt:lpstr>
      <vt:lpstr>THE EXTREME VIEW</vt:lpstr>
      <vt:lpstr>THE EXTREME VIEW</vt:lpstr>
      <vt:lpstr>OPPOSITION TO ABORTION</vt:lpstr>
      <vt:lpstr>THE EXPANDING CHILD ANALOGY</vt:lpstr>
      <vt:lpstr>THE STOLEN COAT ANALOGY</vt:lpstr>
      <vt:lpstr>UPSHOTS</vt:lpstr>
      <vt:lpstr>WHAT THE RIGHT TO LIFE IS NOT</vt:lpstr>
      <vt:lpstr>WHAT THE RIGHT TO LIFE IS NOT</vt:lpstr>
      <vt:lpstr>THE RIGHT TO LIFE</vt:lpstr>
      <vt:lpstr>THE RIGHT TO LIFE</vt:lpstr>
      <vt:lpstr>THE RIGHT TO LIFE</vt:lpstr>
      <vt:lpstr>IS ABORTION UNJUST KILLING?</vt:lpstr>
      <vt:lpstr>IS ABORTION UNJUST KILLING?</vt:lpstr>
      <vt:lpstr>IS ABORTION UNJUST KILLING?</vt:lpstr>
      <vt:lpstr>IS ABORTION UNJUST KILLING?</vt:lpstr>
      <vt:lpstr>IS ABORTION UNJUST KILLING?</vt:lpstr>
      <vt:lpstr>IS ABORTION UNJUST KILLING?</vt:lpstr>
      <vt:lpstr>SUMMARY</vt:lpstr>
      <vt:lpstr>THIRD-PARTY INTERVENTION </vt:lpstr>
      <vt:lpstr>THIRD-PARTY INTERVENTION</vt:lpstr>
      <vt:lpstr>TWO DIFFERENT COMPLAINTS</vt:lpstr>
      <vt:lpstr>TWO DIFFERENT COMPLAINTS</vt:lpstr>
      <vt:lpstr>TWO DIFFERENT COMPLAINTS</vt:lpstr>
      <vt:lpstr>TWO DIFFERENT COMPLAINTS</vt:lpstr>
      <vt:lpstr>TWO DIFFERENT COMPLAINTS</vt:lpstr>
      <vt:lpstr>OBLIGATION / SUPEREROGATION</vt:lpstr>
      <vt:lpstr>OBLIGATION / SUPEREROGATION</vt:lpstr>
      <vt:lpstr>IS THIS “PRO CHOICE” ENOUGH?</vt:lpstr>
      <vt:lpstr>SINGER’S OBJECTION</vt:lpstr>
      <vt:lpstr>SINGER’S OBJECTION</vt:lpstr>
      <vt:lpstr>TOOLEY’S OBJECTION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1234</cp:revision>
  <dcterms:created xsi:type="dcterms:W3CDTF">2016-04-06T08:49:02Z</dcterms:created>
  <dcterms:modified xsi:type="dcterms:W3CDTF">2019-10-11T17:06:11Z</dcterms:modified>
</cp:coreProperties>
</file>