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1"/>
  </p:notesMasterIdLst>
  <p:sldIdLst>
    <p:sldId id="539" r:id="rId2"/>
    <p:sldId id="541" r:id="rId3"/>
    <p:sldId id="542" r:id="rId4"/>
    <p:sldId id="544" r:id="rId5"/>
    <p:sldId id="545" r:id="rId6"/>
    <p:sldId id="546" r:id="rId7"/>
    <p:sldId id="547" r:id="rId8"/>
    <p:sldId id="548" r:id="rId9"/>
    <p:sldId id="477" r:id="rId10"/>
    <p:sldId id="481" r:id="rId11"/>
    <p:sldId id="483" r:id="rId12"/>
    <p:sldId id="482" r:id="rId13"/>
    <p:sldId id="502" r:id="rId14"/>
    <p:sldId id="503" r:id="rId15"/>
    <p:sldId id="485" r:id="rId16"/>
    <p:sldId id="511" r:id="rId17"/>
    <p:sldId id="512" r:id="rId18"/>
    <p:sldId id="522" r:id="rId19"/>
    <p:sldId id="51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A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92" autoAdjust="0"/>
    <p:restoredTop sz="47100" autoAdjust="0"/>
  </p:normalViewPr>
  <p:slideViewPr>
    <p:cSldViewPr snapToGrid="0" snapToObjects="1">
      <p:cViewPr varScale="1">
        <p:scale>
          <a:sx n="33" d="100"/>
          <a:sy n="33" d="100"/>
        </p:scale>
        <p:origin x="-164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864"/>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025C21-09F6-8747-A488-1AA892EEEB6D}" type="datetimeFigureOut">
              <a:rPr lang="en-US" smtClean="0"/>
              <a:t>10/13/19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50A182-F080-BA40-A1F2-AB9B5BAA0E59}" type="slidenum">
              <a:rPr lang="en-US" smtClean="0"/>
              <a:t>‹#›</a:t>
            </a:fld>
            <a:endParaRPr lang="en-US"/>
          </a:p>
        </p:txBody>
      </p:sp>
    </p:spTree>
    <p:extLst>
      <p:ext uri="{BB962C8B-B14F-4D97-AF65-F5344CB8AC3E}">
        <p14:creationId xmlns:p14="http://schemas.microsoft.com/office/powerpoint/2010/main" val="13564236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1</a:t>
            </a:fld>
            <a:endParaRPr lang="en-US"/>
          </a:p>
        </p:txBody>
      </p:sp>
    </p:spTree>
    <p:extLst>
      <p:ext uri="{BB962C8B-B14F-4D97-AF65-F5344CB8AC3E}">
        <p14:creationId xmlns:p14="http://schemas.microsoft.com/office/powerpoint/2010/main" val="4133679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“just in case the lack of that feature would disqualify, or tend to disqualify, a work from that category” (39</a:t>
            </a:r>
            <a:r>
              <a:rPr lang="en-US" dirty="0" smtClean="0"/>
              <a:t>).</a:t>
            </a:r>
            <a:endParaRPr lang="en-US" dirty="0" smtClean="0"/>
          </a:p>
          <a:p>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16</a:t>
            </a:fld>
            <a:endParaRPr lang="en-US"/>
          </a:p>
        </p:txBody>
      </p:sp>
    </p:spTree>
    <p:extLst>
      <p:ext uri="{BB962C8B-B14F-4D97-AF65-F5344CB8AC3E}">
        <p14:creationId xmlns:p14="http://schemas.microsoft.com/office/powerpoint/2010/main" val="1561870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effectLst/>
            </a:endParaRPr>
          </a:p>
        </p:txBody>
      </p:sp>
      <p:sp>
        <p:nvSpPr>
          <p:cNvPr id="4" name="Slide Number Placeholder 3"/>
          <p:cNvSpPr>
            <a:spLocks noGrp="1"/>
          </p:cNvSpPr>
          <p:nvPr>
            <p:ph type="sldNum" sz="quarter" idx="10"/>
          </p:nvPr>
        </p:nvSpPr>
        <p:spPr/>
        <p:txBody>
          <a:bodyPr/>
          <a:lstStyle/>
          <a:p>
            <a:fld id="{A750A182-F080-BA40-A1F2-AB9B5BAA0E59}" type="slidenum">
              <a:rPr lang="en-US" smtClean="0"/>
              <a:t>2</a:t>
            </a:fld>
            <a:endParaRPr lang="en-US"/>
          </a:p>
        </p:txBody>
      </p:sp>
    </p:spTree>
    <p:extLst>
      <p:ext uri="{BB962C8B-B14F-4D97-AF65-F5344CB8AC3E}">
        <p14:creationId xmlns:p14="http://schemas.microsoft.com/office/powerpoint/2010/main" val="1754287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That</a:t>
            </a:r>
            <a:r>
              <a:rPr lang="en-US" baseline="0" dirty="0" smtClean="0"/>
              <a:t> is how they differ from empirical judgments</a:t>
            </a:r>
          </a:p>
          <a:p>
            <a:pPr marL="171450" indent="-171450">
              <a:buFont typeface="Arial"/>
              <a:buChar char="•"/>
            </a:pPr>
            <a:r>
              <a:rPr lang="en-US" baseline="0" dirty="0" smtClean="0"/>
              <a:t>Not simply mere sensuous gratification, as in the pleasure of sensation or of eating and drinking. It arises from the perceptual representation of a thing. </a:t>
            </a:r>
          </a:p>
          <a:p>
            <a:pPr marL="171450" indent="-171450">
              <a:buFont typeface="Arial"/>
              <a:buChar char="•"/>
            </a:pPr>
            <a:r>
              <a:rPr lang="en-US" baseline="0" dirty="0" smtClean="0"/>
              <a:t>Disinterest differs from morality in that regard.</a:t>
            </a:r>
          </a:p>
          <a:p>
            <a:pPr marL="171450" indent="-171450">
              <a:buFont typeface="Arial"/>
              <a:buChar char="•"/>
            </a:pPr>
            <a:r>
              <a:rPr lang="en-US" baseline="0" dirty="0" smtClean="0"/>
              <a:t>Some </a:t>
            </a:r>
            <a:r>
              <a:rPr lang="en-US" b="1" baseline="0" dirty="0" smtClean="0"/>
              <a:t>responses </a:t>
            </a:r>
            <a:r>
              <a:rPr lang="en-US" b="0" baseline="0" dirty="0" smtClean="0"/>
              <a:t>are better or worse than others.</a:t>
            </a:r>
            <a:endParaRPr lang="en-US" baseline="0"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3</a:t>
            </a:fld>
            <a:endParaRPr lang="en-US"/>
          </a:p>
        </p:txBody>
      </p:sp>
    </p:spTree>
    <p:extLst>
      <p:ext uri="{BB962C8B-B14F-4D97-AF65-F5344CB8AC3E}">
        <p14:creationId xmlns:p14="http://schemas.microsoft.com/office/powerpoint/2010/main" val="3876652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effectLst/>
            </a:endParaRPr>
          </a:p>
        </p:txBody>
      </p:sp>
      <p:sp>
        <p:nvSpPr>
          <p:cNvPr id="4" name="Slide Number Placeholder 3"/>
          <p:cNvSpPr>
            <a:spLocks noGrp="1"/>
          </p:cNvSpPr>
          <p:nvPr>
            <p:ph type="sldNum" sz="quarter" idx="10"/>
          </p:nvPr>
        </p:nvSpPr>
        <p:spPr/>
        <p:txBody>
          <a:bodyPr/>
          <a:lstStyle/>
          <a:p>
            <a:fld id="{A750A182-F080-BA40-A1F2-AB9B5BAA0E59}" type="slidenum">
              <a:rPr lang="en-US" smtClean="0"/>
              <a:t>5</a:t>
            </a:fld>
            <a:endParaRPr lang="en-US"/>
          </a:p>
        </p:txBody>
      </p:sp>
    </p:spTree>
    <p:extLst>
      <p:ext uri="{BB962C8B-B14F-4D97-AF65-F5344CB8AC3E}">
        <p14:creationId xmlns:p14="http://schemas.microsoft.com/office/powerpoint/2010/main" val="4229214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The</a:t>
            </a:r>
            <a:r>
              <a:rPr lang="en-US" baseline="0" dirty="0" smtClean="0"/>
              <a:t> term “determined” is ambiguous between these two endeavors, so be careful.</a:t>
            </a: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6</a:t>
            </a:fld>
            <a:endParaRPr lang="en-US"/>
          </a:p>
        </p:txBody>
      </p:sp>
    </p:spTree>
    <p:extLst>
      <p:ext uri="{BB962C8B-B14F-4D97-AF65-F5344CB8AC3E}">
        <p14:creationId xmlns:p14="http://schemas.microsoft.com/office/powerpoint/2010/main" val="1327632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9</a:t>
            </a:fld>
            <a:endParaRPr lang="en-US"/>
          </a:p>
        </p:txBody>
      </p:sp>
    </p:spTree>
    <p:extLst>
      <p:ext uri="{BB962C8B-B14F-4D97-AF65-F5344CB8AC3E}">
        <p14:creationId xmlns:p14="http://schemas.microsoft.com/office/powerpoint/2010/main" val="4133679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10</a:t>
            </a:fld>
            <a:endParaRPr lang="en-US"/>
          </a:p>
        </p:txBody>
      </p:sp>
    </p:spTree>
    <p:extLst>
      <p:ext uri="{BB962C8B-B14F-4D97-AF65-F5344CB8AC3E}">
        <p14:creationId xmlns:p14="http://schemas.microsoft.com/office/powerpoint/2010/main" val="2608153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13</a:t>
            </a:fld>
            <a:endParaRPr lang="en-US"/>
          </a:p>
        </p:txBody>
      </p:sp>
    </p:spTree>
    <p:extLst>
      <p:ext uri="{BB962C8B-B14F-4D97-AF65-F5344CB8AC3E}">
        <p14:creationId xmlns:p14="http://schemas.microsoft.com/office/powerpoint/2010/main" val="1255293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“Thus</a:t>
            </a:r>
            <a:r>
              <a:rPr lang="en-US" baseline="0" dirty="0" smtClean="0"/>
              <a:t> </a:t>
            </a:r>
            <a:r>
              <a:rPr lang="en-US" dirty="0" smtClean="0"/>
              <a:t>whether or not a piece of music was written in the eighteenth century is irrelevant to whether it belongs to the category of classical sonatas” (339</a:t>
            </a:r>
            <a:r>
              <a:rPr lang="en-US" dirty="0" smtClean="0"/>
              <a:t>).</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“A category will not count as ‘perceptually distinguishable’ in my sense if in order to determine perceptually whether something belongs to it, it is necessary (in some or all cases) to determine which categories it is correctly perceived in partly or wholly on the basis of non-perceptual considerations” (339</a:t>
            </a:r>
            <a:r>
              <a:rPr lang="en-US" dirty="0" smtClean="0"/>
              <a:t>).</a:t>
            </a:r>
            <a:endParaRPr lang="en-US" dirty="0" smtClean="0"/>
          </a:p>
        </p:txBody>
      </p:sp>
      <p:sp>
        <p:nvSpPr>
          <p:cNvPr id="4" name="Slide Number Placeholder 3"/>
          <p:cNvSpPr>
            <a:spLocks noGrp="1"/>
          </p:cNvSpPr>
          <p:nvPr>
            <p:ph type="sldNum" sz="quarter" idx="10"/>
          </p:nvPr>
        </p:nvSpPr>
        <p:spPr/>
        <p:txBody>
          <a:bodyPr/>
          <a:lstStyle/>
          <a:p>
            <a:fld id="{A750A182-F080-BA40-A1F2-AB9B5BAA0E59}" type="slidenum">
              <a:rPr lang="en-US" smtClean="0"/>
              <a:t>15</a:t>
            </a:fld>
            <a:endParaRPr lang="en-US"/>
          </a:p>
        </p:txBody>
      </p:sp>
    </p:spTree>
    <p:extLst>
      <p:ext uri="{BB962C8B-B14F-4D97-AF65-F5344CB8AC3E}">
        <p14:creationId xmlns:p14="http://schemas.microsoft.com/office/powerpoint/2010/main" val="233470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Sunday, October 13, 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Sunday, October 13, 19</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Sunday, October 13, 19</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Sunday, October 13, 19</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Sunday, October 13, 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Sunday, October 13, 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Sunday, October 13, 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microsoft.com/office/2007/relationships/hdphoto" Target="../media/hdphoto2.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207322_1909786176939_2653208_n.jpg"/>
          <p:cNvPicPr>
            <a:picLocks noChangeAspect="1"/>
          </p:cNvPicPr>
          <p:nvPr/>
        </p:nvPicPr>
        <p:blipFill>
          <a:blip r:embed="rId3">
            <a:alphaModFix amt="34000"/>
            <a:extLst>
              <a:ext uri="{28A0092B-C50C-407E-A947-70E740481C1C}">
                <a14:useLocalDpi xmlns:a14="http://schemas.microsoft.com/office/drawing/2010/main" val="0"/>
              </a:ext>
            </a:extLst>
          </a:blip>
          <a:srcRect l="-6250" r="-6250"/>
          <a:stretch>
            <a:fillRect/>
          </a:stretch>
        </p:blipFill>
        <p:spPr>
          <a:xfrm>
            <a:off x="-1696944" y="1"/>
            <a:ext cx="11572875" cy="6857999"/>
          </a:xfrm>
          <a:prstGeom prst="rect">
            <a:avLst/>
          </a:prstGeom>
        </p:spPr>
      </p:pic>
      <p:sp>
        <p:nvSpPr>
          <p:cNvPr id="2" name="Title 1"/>
          <p:cNvSpPr>
            <a:spLocks noGrp="1"/>
          </p:cNvSpPr>
          <p:nvPr>
            <p:ph type="title"/>
          </p:nvPr>
        </p:nvSpPr>
        <p:spPr/>
        <p:txBody>
          <a:bodyPr>
            <a:normAutofit/>
          </a:bodyPr>
          <a:lstStyle/>
          <a:p>
            <a:r>
              <a:rPr lang="en-US" sz="4400" dirty="0" smtClean="0"/>
              <a:t>BACKGROUND: </a:t>
            </a:r>
            <a:br>
              <a:rPr lang="en-US" sz="4400" dirty="0" smtClean="0"/>
            </a:br>
            <a:r>
              <a:rPr lang="en-US" sz="4400" dirty="0" smtClean="0"/>
              <a:t>AESTHETICS &amp; FORMALISM</a:t>
            </a:r>
            <a:endParaRPr lang="en-US" sz="4400" dirty="0"/>
          </a:p>
        </p:txBody>
      </p:sp>
      <p:sp>
        <p:nvSpPr>
          <p:cNvPr id="3" name="Text Placeholder 2"/>
          <p:cNvSpPr>
            <a:spLocks noGrp="1"/>
          </p:cNvSpPr>
          <p:nvPr>
            <p:ph type="body" idx="1"/>
          </p:nvPr>
        </p:nvSpPr>
        <p:spPr/>
        <p:txBody>
          <a:bodyPr/>
          <a:lstStyle/>
          <a:p>
            <a:r>
              <a:rPr lang="en-US" dirty="0"/>
              <a:t>PHL 317K</a:t>
            </a:r>
          </a:p>
          <a:p>
            <a:r>
              <a:rPr lang="en-US" dirty="0"/>
              <a:t>Fall 2017</a:t>
            </a:r>
          </a:p>
          <a:p>
            <a:endParaRPr lang="en-US" dirty="0"/>
          </a:p>
        </p:txBody>
      </p:sp>
    </p:spTree>
    <p:extLst>
      <p:ext uri="{BB962C8B-B14F-4D97-AF65-F5344CB8AC3E}">
        <p14:creationId xmlns:p14="http://schemas.microsoft.com/office/powerpoint/2010/main" val="11597865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TARGET</a:t>
            </a:r>
            <a:endParaRPr lang="en-US" dirty="0"/>
          </a:p>
        </p:txBody>
      </p:sp>
      <p:sp>
        <p:nvSpPr>
          <p:cNvPr id="3" name="Content Placeholder 2"/>
          <p:cNvSpPr>
            <a:spLocks noGrp="1"/>
          </p:cNvSpPr>
          <p:nvPr>
            <p:ph idx="1"/>
          </p:nvPr>
        </p:nvSpPr>
        <p:spPr/>
        <p:txBody>
          <a:bodyPr>
            <a:normAutofit fontScale="92500" lnSpcReduction="10000"/>
          </a:bodyPr>
          <a:lstStyle/>
          <a:p>
            <a:pPr lvl="1" indent="-457200">
              <a:buFont typeface="+mj-lt"/>
              <a:buAutoNum type="arabicParenR"/>
            </a:pPr>
            <a:r>
              <a:rPr lang="en-US" sz="2400" dirty="0" smtClean="0"/>
              <a:t>If the aesthetic properties of a work are wholly determined by the formal properties of a work, then “[c]ircumstances connected with a work’s origin . . . have no essential bearing on an assessment of its aesthetic nature—for example, who created the work, how, and when; the artist’s intentions and expectations concerning it, his philosophical views, psychological state, and love life; the artistic traditions and intellectual atmosphere of his society” (334).</a:t>
            </a:r>
          </a:p>
          <a:p>
            <a:pPr lvl="1" indent="-457200">
              <a:buFont typeface="+mj-lt"/>
              <a:buAutoNum type="arabicParenR"/>
            </a:pPr>
            <a:r>
              <a:rPr lang="en-US" sz="2400" dirty="0" smtClean="0"/>
              <a:t>According to Walton, the second claim is false: “[F]acts about the origins of works of art have an </a:t>
            </a:r>
            <a:r>
              <a:rPr lang="en-US" sz="2400" i="1" dirty="0" smtClean="0"/>
              <a:t>essential </a:t>
            </a:r>
            <a:r>
              <a:rPr lang="en-US" sz="2400" dirty="0" smtClean="0"/>
              <a:t>role in criticism, that aesthetic judgments rest on them in an absolutely fundamental way” (337).</a:t>
            </a:r>
          </a:p>
          <a:p>
            <a:pPr lvl="1" indent="-457200">
              <a:buFont typeface="+mj-lt"/>
              <a:buAutoNum type="arabicParenR"/>
            </a:pPr>
            <a:r>
              <a:rPr lang="en-US" sz="2400" dirty="0" smtClean="0"/>
              <a:t>If that is right, then the formalist thesis about aesthetic properties is false.</a:t>
            </a:r>
            <a:endParaRPr lang="en-US" dirty="0"/>
          </a:p>
        </p:txBody>
      </p:sp>
    </p:spTree>
    <p:extLst>
      <p:ext uri="{BB962C8B-B14F-4D97-AF65-F5344CB8AC3E}">
        <p14:creationId xmlns:p14="http://schemas.microsoft.com/office/powerpoint/2010/main" val="33608826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WALTON’S STRATEGY</a:t>
            </a:r>
            <a:endParaRPr lang="en-US" dirty="0"/>
          </a:p>
        </p:txBody>
      </p:sp>
      <p:sp>
        <p:nvSpPr>
          <p:cNvPr id="3" name="Content Placeholder 2"/>
          <p:cNvSpPr>
            <a:spLocks noGrp="1"/>
          </p:cNvSpPr>
          <p:nvPr>
            <p:ph idx="1"/>
          </p:nvPr>
        </p:nvSpPr>
        <p:spPr/>
        <p:txBody>
          <a:bodyPr/>
          <a:lstStyle/>
          <a:p>
            <a:r>
              <a:rPr lang="en-US" dirty="0" smtClean="0"/>
              <a:t>Establish a </a:t>
            </a:r>
            <a:r>
              <a:rPr lang="en-US" b="1" dirty="0">
                <a:solidFill>
                  <a:srgbClr val="0000FF"/>
                </a:solidFill>
              </a:rPr>
              <a:t>psychological thesis </a:t>
            </a:r>
            <a:r>
              <a:rPr lang="en-US" dirty="0" smtClean="0"/>
              <a:t>about aesthetic judgment.</a:t>
            </a:r>
          </a:p>
          <a:p>
            <a:r>
              <a:rPr lang="en-US" dirty="0" smtClean="0"/>
              <a:t>Argue for a </a:t>
            </a:r>
            <a:r>
              <a:rPr lang="en-US" b="1" dirty="0">
                <a:solidFill>
                  <a:srgbClr val="0000FF"/>
                </a:solidFill>
              </a:rPr>
              <a:t>philosophical thesis </a:t>
            </a:r>
            <a:r>
              <a:rPr lang="en-US" dirty="0" smtClean="0"/>
              <a:t>on the basis of that psychological thesis. </a:t>
            </a:r>
            <a:endParaRPr lang="en-US" dirty="0"/>
          </a:p>
        </p:txBody>
      </p:sp>
    </p:spTree>
    <p:extLst>
      <p:ext uri="{BB962C8B-B14F-4D97-AF65-F5344CB8AC3E}">
        <p14:creationId xmlns:p14="http://schemas.microsoft.com/office/powerpoint/2010/main" val="298483347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SEEING-AS</a:t>
            </a:r>
            <a:endParaRPr lang="en-US" dirty="0"/>
          </a:p>
        </p:txBody>
      </p:sp>
      <p:pic>
        <p:nvPicPr>
          <p:cNvPr id="5" name="Picture 4" descr="duck-rabbi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751" y="1524000"/>
            <a:ext cx="6794499" cy="5095874"/>
          </a:xfrm>
          <a:prstGeom prst="rect">
            <a:avLst/>
          </a:prstGeom>
        </p:spPr>
      </p:pic>
    </p:spTree>
    <p:extLst>
      <p:ext uri="{BB962C8B-B14F-4D97-AF65-F5344CB8AC3E}">
        <p14:creationId xmlns:p14="http://schemas.microsoft.com/office/powerpoint/2010/main" val="386513181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SEEING-AS</a:t>
            </a:r>
            <a:endParaRPr lang="en-US" dirty="0"/>
          </a:p>
        </p:txBody>
      </p:sp>
      <p:sp>
        <p:nvSpPr>
          <p:cNvPr id="5" name="TextBox 4"/>
          <p:cNvSpPr txBox="1"/>
          <p:nvPr/>
        </p:nvSpPr>
        <p:spPr>
          <a:xfrm>
            <a:off x="680429" y="2522082"/>
            <a:ext cx="430355" cy="646331"/>
          </a:xfrm>
          <a:prstGeom prst="rect">
            <a:avLst/>
          </a:prstGeom>
          <a:noFill/>
        </p:spPr>
        <p:txBody>
          <a:bodyPr wrap="square" rtlCol="0">
            <a:spAutoFit/>
          </a:bodyPr>
          <a:lstStyle/>
          <a:p>
            <a:r>
              <a:rPr lang="en-US" sz="3600" b="1" dirty="0" smtClean="0"/>
              <a:t>A</a:t>
            </a:r>
            <a:endParaRPr lang="en-US" sz="3600" b="1" dirty="0"/>
          </a:p>
        </p:txBody>
      </p:sp>
      <p:sp>
        <p:nvSpPr>
          <p:cNvPr id="6" name="TextBox 5"/>
          <p:cNvSpPr txBox="1"/>
          <p:nvPr/>
        </p:nvSpPr>
        <p:spPr>
          <a:xfrm>
            <a:off x="680429" y="3716536"/>
            <a:ext cx="430355" cy="646331"/>
          </a:xfrm>
          <a:prstGeom prst="rect">
            <a:avLst/>
          </a:prstGeom>
          <a:noFill/>
        </p:spPr>
        <p:txBody>
          <a:bodyPr wrap="square" rtlCol="0">
            <a:spAutoFit/>
          </a:bodyPr>
          <a:lstStyle/>
          <a:p>
            <a:r>
              <a:rPr lang="en-US" sz="3600" b="1" dirty="0" smtClean="0"/>
              <a:t>B</a:t>
            </a:r>
            <a:endParaRPr lang="en-US" sz="3600" b="1" dirty="0"/>
          </a:p>
        </p:txBody>
      </p:sp>
      <p:pic>
        <p:nvPicPr>
          <p:cNvPr id="3" name="Picture 2" descr="Muller_Lyer_illusion_label.png"/>
          <p:cNvPicPr>
            <a:picLocks noChangeAspect="1"/>
          </p:cNvPicPr>
          <p:nvPr/>
        </p:nvPicPr>
        <p:blipFill rotWithShape="1">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t="12686" b="54076"/>
          <a:stretch/>
        </p:blipFill>
        <p:spPr>
          <a:xfrm>
            <a:off x="1602184" y="2166321"/>
            <a:ext cx="5939632" cy="2726393"/>
          </a:xfrm>
          <a:prstGeom prst="rect">
            <a:avLst/>
          </a:prstGeom>
        </p:spPr>
      </p:pic>
    </p:spTree>
    <p:extLst>
      <p:ext uri="{BB962C8B-B14F-4D97-AF65-F5344CB8AC3E}">
        <p14:creationId xmlns:p14="http://schemas.microsoft.com/office/powerpoint/2010/main" val="401488739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SEEING-AS</a:t>
            </a:r>
            <a:endParaRPr lang="en-US" dirty="0"/>
          </a:p>
        </p:txBody>
      </p:sp>
      <p:sp>
        <p:nvSpPr>
          <p:cNvPr id="5" name="TextBox 4"/>
          <p:cNvSpPr txBox="1"/>
          <p:nvPr/>
        </p:nvSpPr>
        <p:spPr>
          <a:xfrm>
            <a:off x="680429" y="2517544"/>
            <a:ext cx="430355" cy="646331"/>
          </a:xfrm>
          <a:prstGeom prst="rect">
            <a:avLst/>
          </a:prstGeom>
          <a:noFill/>
        </p:spPr>
        <p:txBody>
          <a:bodyPr wrap="square" rtlCol="0">
            <a:spAutoFit/>
          </a:bodyPr>
          <a:lstStyle/>
          <a:p>
            <a:r>
              <a:rPr lang="en-US" sz="3600" b="1" dirty="0" smtClean="0"/>
              <a:t>A</a:t>
            </a:r>
            <a:endParaRPr lang="en-US" sz="3600" b="1" dirty="0"/>
          </a:p>
        </p:txBody>
      </p:sp>
      <p:sp>
        <p:nvSpPr>
          <p:cNvPr id="6" name="TextBox 5"/>
          <p:cNvSpPr txBox="1"/>
          <p:nvPr/>
        </p:nvSpPr>
        <p:spPr>
          <a:xfrm>
            <a:off x="680429" y="3711998"/>
            <a:ext cx="430355" cy="646331"/>
          </a:xfrm>
          <a:prstGeom prst="rect">
            <a:avLst/>
          </a:prstGeom>
          <a:noFill/>
        </p:spPr>
        <p:txBody>
          <a:bodyPr wrap="square" rtlCol="0">
            <a:spAutoFit/>
          </a:bodyPr>
          <a:lstStyle/>
          <a:p>
            <a:r>
              <a:rPr lang="en-US" sz="3600" b="1" dirty="0" smtClean="0"/>
              <a:t>B</a:t>
            </a:r>
            <a:endParaRPr lang="en-US" sz="3600" b="1" dirty="0"/>
          </a:p>
        </p:txBody>
      </p:sp>
      <p:pic>
        <p:nvPicPr>
          <p:cNvPr id="3" name="Picture 2" descr="Muller_Lyer_illusion_label.png"/>
          <p:cNvPicPr>
            <a:picLocks noChangeAspect="1"/>
          </p:cNvPicPr>
          <p:nvPr/>
        </p:nvPicPr>
        <p:blipFill rotWithShape="1">
          <a:blip r:embed="rId2">
            <a:extLst>
              <a:ext uri="{BEBA8EAE-BF5A-486C-A8C5-ECC9F3942E4B}">
                <a14:imgProps xmlns:a14="http://schemas.microsoft.com/office/drawing/2010/main">
                  <a14:imgLayer r:embed="rId3">
                    <a14:imgEffect>
                      <a14:sharpenSoften amount="89000"/>
                    </a14:imgEffect>
                  </a14:imgLayer>
                </a14:imgProps>
              </a:ext>
              <a:ext uri="{28A0092B-C50C-407E-A947-70E740481C1C}">
                <a14:useLocalDpi xmlns:a14="http://schemas.microsoft.com/office/drawing/2010/main" val="0"/>
              </a:ext>
            </a:extLst>
          </a:blip>
          <a:srcRect t="46366"/>
          <a:stretch/>
        </p:blipFill>
        <p:spPr>
          <a:xfrm>
            <a:off x="1602184" y="1792027"/>
            <a:ext cx="5939632" cy="4399272"/>
          </a:xfrm>
          <a:prstGeom prst="rect">
            <a:avLst/>
          </a:prstGeom>
        </p:spPr>
      </p:pic>
    </p:spTree>
    <p:extLst>
      <p:ext uri="{BB962C8B-B14F-4D97-AF65-F5344CB8AC3E}">
        <p14:creationId xmlns:p14="http://schemas.microsoft.com/office/powerpoint/2010/main" val="206743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CATEGORIES OF ART</a:t>
            </a:r>
            <a:endParaRPr lang="en-US" dirty="0"/>
          </a:p>
        </p:txBody>
      </p:sp>
      <p:sp>
        <p:nvSpPr>
          <p:cNvPr id="3" name="Content Placeholder 2"/>
          <p:cNvSpPr>
            <a:spLocks noGrp="1"/>
          </p:cNvSpPr>
          <p:nvPr>
            <p:ph idx="1"/>
          </p:nvPr>
        </p:nvSpPr>
        <p:spPr/>
        <p:txBody>
          <a:bodyPr/>
          <a:lstStyle/>
          <a:p>
            <a:r>
              <a:rPr lang="en-US" b="1" dirty="0">
                <a:solidFill>
                  <a:srgbClr val="0000FF"/>
                </a:solidFill>
              </a:rPr>
              <a:t>Categories of </a:t>
            </a:r>
            <a:r>
              <a:rPr lang="en-US" b="1" dirty="0" smtClean="0">
                <a:solidFill>
                  <a:srgbClr val="0000FF"/>
                </a:solidFill>
              </a:rPr>
              <a:t>art</a:t>
            </a:r>
            <a:r>
              <a:rPr lang="en-US" dirty="0" smtClean="0"/>
              <a:t> include media, genre, styles, forms, and so on.</a:t>
            </a:r>
          </a:p>
          <a:p>
            <a:r>
              <a:rPr lang="en-US" dirty="0" smtClean="0"/>
              <a:t>Examples include paintings, cubist paintings, Gothic architecture, classical sonatas, paintings in the style </a:t>
            </a:r>
            <a:r>
              <a:rPr lang="en-US" dirty="0"/>
              <a:t>of Cézanne</a:t>
            </a:r>
            <a:r>
              <a:rPr lang="en-US" dirty="0" smtClean="0"/>
              <a:t>, and music in the style of late Beethoven.</a:t>
            </a:r>
          </a:p>
          <a:p>
            <a:r>
              <a:rPr lang="en-US" dirty="0"/>
              <a:t>Category membership </a:t>
            </a:r>
            <a:r>
              <a:rPr lang="en-US" dirty="0" smtClean="0"/>
              <a:t>is determined solely by features that can be perceived in a work when it is experienced in the normal manner.</a:t>
            </a:r>
          </a:p>
          <a:p>
            <a:r>
              <a:rPr lang="en-US" dirty="0" smtClean="0"/>
              <a:t>Such features can be </a:t>
            </a:r>
            <a:r>
              <a:rPr lang="en-US" b="1" dirty="0">
                <a:solidFill>
                  <a:srgbClr val="0000FF"/>
                </a:solidFill>
              </a:rPr>
              <a:t>standard</a:t>
            </a:r>
            <a:r>
              <a:rPr lang="en-US" dirty="0" smtClean="0"/>
              <a:t>, </a:t>
            </a:r>
            <a:r>
              <a:rPr lang="en-US" b="1" dirty="0">
                <a:solidFill>
                  <a:srgbClr val="0000FF"/>
                </a:solidFill>
              </a:rPr>
              <a:t>variable</a:t>
            </a:r>
            <a:r>
              <a:rPr lang="en-US" dirty="0" smtClean="0"/>
              <a:t>, or </a:t>
            </a:r>
            <a:r>
              <a:rPr lang="en-US" b="1" dirty="0">
                <a:solidFill>
                  <a:srgbClr val="0000FF"/>
                </a:solidFill>
              </a:rPr>
              <a:t>contra-standard</a:t>
            </a:r>
            <a:r>
              <a:rPr lang="en-US" dirty="0" smtClean="0"/>
              <a:t>.</a:t>
            </a:r>
            <a:endParaRPr lang="en-US" b="1" dirty="0">
              <a:solidFill>
                <a:srgbClr val="0000FF"/>
              </a:solidFill>
            </a:endParaRPr>
          </a:p>
        </p:txBody>
      </p:sp>
    </p:spTree>
    <p:extLst>
      <p:ext uri="{BB962C8B-B14F-4D97-AF65-F5344CB8AC3E}">
        <p14:creationId xmlns:p14="http://schemas.microsoft.com/office/powerpoint/2010/main" val="632805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STANDARD, VARIABLE, AND </a:t>
            </a:r>
            <a:br>
              <a:rPr lang="en-US" dirty="0" smtClean="0"/>
            </a:br>
            <a:r>
              <a:rPr lang="en-US" dirty="0" smtClean="0"/>
              <a:t>CONTRA-STANDARD</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solidFill>
                  <a:srgbClr val="0000FF"/>
                </a:solidFill>
              </a:rPr>
              <a:t>Standard: </a:t>
            </a:r>
          </a:p>
          <a:p>
            <a:pPr lvl="1">
              <a:buFontTx/>
              <a:buChar char="-"/>
            </a:pPr>
            <a:r>
              <a:rPr lang="en-US" dirty="0" smtClean="0"/>
              <a:t>A feature F is </a:t>
            </a:r>
            <a:r>
              <a:rPr lang="en-US" b="1" dirty="0"/>
              <a:t>standard</a:t>
            </a:r>
            <a:r>
              <a:rPr lang="en-US" dirty="0"/>
              <a:t> </a:t>
            </a:r>
            <a:r>
              <a:rPr lang="en-US" b="1" dirty="0"/>
              <a:t>with respect to a </a:t>
            </a:r>
            <a:r>
              <a:rPr lang="en-US" b="1" dirty="0" smtClean="0"/>
              <a:t>category C </a:t>
            </a:r>
            <a:r>
              <a:rPr lang="en-US" dirty="0" smtClean="0"/>
              <a:t>if and only if F </a:t>
            </a:r>
            <a:r>
              <a:rPr lang="en-US" dirty="0"/>
              <a:t>is among those </a:t>
            </a:r>
            <a:r>
              <a:rPr lang="en-US" dirty="0" smtClean="0"/>
              <a:t>features in </a:t>
            </a:r>
            <a:r>
              <a:rPr lang="en-US" dirty="0"/>
              <a:t>virtue of which works in </a:t>
            </a:r>
            <a:r>
              <a:rPr lang="en-US" dirty="0" smtClean="0"/>
              <a:t>C belong </a:t>
            </a:r>
            <a:r>
              <a:rPr lang="en-US" dirty="0"/>
              <a:t>to </a:t>
            </a:r>
            <a:r>
              <a:rPr lang="en-US" dirty="0" smtClean="0"/>
              <a:t>C.</a:t>
            </a:r>
          </a:p>
          <a:p>
            <a:pPr lvl="1">
              <a:buFontTx/>
              <a:buChar char="-"/>
            </a:pPr>
            <a:r>
              <a:rPr lang="en-US" dirty="0" smtClean="0"/>
              <a:t>A feature F is </a:t>
            </a:r>
            <a:r>
              <a:rPr lang="en-US" b="1" dirty="0" smtClean="0"/>
              <a:t>standard</a:t>
            </a:r>
            <a:r>
              <a:rPr lang="en-US" dirty="0" smtClean="0"/>
              <a:t> </a:t>
            </a:r>
            <a:r>
              <a:rPr lang="en-US" b="1" dirty="0" smtClean="0"/>
              <a:t>for a person on a particular occasion </a:t>
            </a:r>
            <a:r>
              <a:rPr lang="en-US" dirty="0" smtClean="0"/>
              <a:t>if and only if it is standard relative to </a:t>
            </a:r>
            <a:r>
              <a:rPr lang="en-US" b="1" dirty="0" smtClean="0"/>
              <a:t>some</a:t>
            </a:r>
            <a:r>
              <a:rPr lang="en-US" dirty="0" smtClean="0"/>
              <a:t> category in which (s)he perceives it and not contra-standard relative to any category in which (s)he perceives it.</a:t>
            </a:r>
          </a:p>
          <a:p>
            <a:r>
              <a:rPr lang="en-US" b="1" dirty="0" smtClean="0">
                <a:solidFill>
                  <a:srgbClr val="0000FF"/>
                </a:solidFill>
              </a:rPr>
              <a:t>Variable: </a:t>
            </a:r>
          </a:p>
          <a:p>
            <a:pPr lvl="1">
              <a:buFontTx/>
              <a:buChar char="-"/>
            </a:pPr>
            <a:r>
              <a:rPr lang="en-US" dirty="0" smtClean="0"/>
              <a:t>A </a:t>
            </a:r>
            <a:r>
              <a:rPr lang="en-US" dirty="0"/>
              <a:t>feature F is </a:t>
            </a:r>
            <a:r>
              <a:rPr lang="en-US" b="1" dirty="0" smtClean="0"/>
              <a:t>variable with respect to </a:t>
            </a:r>
            <a:r>
              <a:rPr lang="en-US" b="1" dirty="0"/>
              <a:t>a category C </a:t>
            </a:r>
            <a:r>
              <a:rPr lang="en-US" dirty="0" smtClean="0"/>
              <a:t>if and only if F has nothing to do with works belonging to C; F is irrelevant to whether a work belongs to C.</a:t>
            </a:r>
          </a:p>
          <a:p>
            <a:pPr lvl="1">
              <a:buFontTx/>
              <a:buChar char="-"/>
            </a:pPr>
            <a:r>
              <a:rPr lang="en-US" dirty="0" smtClean="0"/>
              <a:t>A feature F is </a:t>
            </a:r>
            <a:r>
              <a:rPr lang="en-US" b="1" dirty="0" smtClean="0"/>
              <a:t>variable for a person on an occasion </a:t>
            </a:r>
            <a:r>
              <a:rPr lang="en-US" dirty="0" smtClean="0"/>
              <a:t>if and only if it is variable relative to </a:t>
            </a:r>
            <a:r>
              <a:rPr lang="en-US" b="1" dirty="0" smtClean="0"/>
              <a:t>all</a:t>
            </a:r>
            <a:r>
              <a:rPr lang="en-US" dirty="0" smtClean="0"/>
              <a:t> of the categories in which (s)he perceives it.</a:t>
            </a:r>
          </a:p>
          <a:p>
            <a:r>
              <a:rPr lang="en-US" b="1" dirty="0" smtClean="0">
                <a:solidFill>
                  <a:srgbClr val="0000FF"/>
                </a:solidFill>
              </a:rPr>
              <a:t>Contra-standard: </a:t>
            </a:r>
          </a:p>
          <a:p>
            <a:pPr lvl="1">
              <a:buFontTx/>
              <a:buChar char="-"/>
            </a:pPr>
            <a:r>
              <a:rPr lang="en-US" dirty="0" smtClean="0"/>
              <a:t>A feature F is </a:t>
            </a:r>
            <a:r>
              <a:rPr lang="en-US" b="1" dirty="0" smtClean="0"/>
              <a:t>contra-standard with respect to a category C </a:t>
            </a:r>
            <a:r>
              <a:rPr lang="en-US" dirty="0" smtClean="0"/>
              <a:t>if and only if the presence of F tends to disqualify works as belonging to C.</a:t>
            </a:r>
          </a:p>
          <a:p>
            <a:pPr lvl="1">
              <a:buFontTx/>
              <a:buChar char="-"/>
            </a:pPr>
            <a:r>
              <a:rPr lang="en-US" dirty="0" smtClean="0"/>
              <a:t>A feature is </a:t>
            </a:r>
            <a:r>
              <a:rPr lang="en-US" b="1" dirty="0" smtClean="0"/>
              <a:t>contra-standard for a person on an occasion </a:t>
            </a:r>
            <a:r>
              <a:rPr lang="en-US" dirty="0" smtClean="0"/>
              <a:t>if and only if it is contra-standard relative to </a:t>
            </a:r>
            <a:r>
              <a:rPr lang="en-US" b="1" dirty="0" smtClean="0"/>
              <a:t>any</a:t>
            </a:r>
            <a:r>
              <a:rPr lang="en-US" dirty="0" smtClean="0"/>
              <a:t> of the categories in which (s)he perceives it.</a:t>
            </a:r>
          </a:p>
          <a:p>
            <a:endParaRPr lang="en-US" dirty="0"/>
          </a:p>
        </p:txBody>
      </p:sp>
    </p:spTree>
    <p:extLst>
      <p:ext uri="{BB962C8B-B14F-4D97-AF65-F5344CB8AC3E}">
        <p14:creationId xmlns:p14="http://schemas.microsoft.com/office/powerpoint/2010/main" val="18089995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STANDARD, VARIABLE, AND </a:t>
            </a:r>
            <a:br>
              <a:rPr lang="en-US" dirty="0"/>
            </a:br>
            <a:r>
              <a:rPr lang="en-US" dirty="0"/>
              <a:t>CONTRA-STANDARD</a:t>
            </a:r>
          </a:p>
        </p:txBody>
      </p:sp>
      <p:pic>
        <p:nvPicPr>
          <p:cNvPr id="5" name="Picture 4" descr="Movie_Trailer_Feautred-1000x57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3145" y="3826764"/>
            <a:ext cx="4990733" cy="2874662"/>
          </a:xfrm>
          <a:prstGeom prst="rect">
            <a:avLst/>
          </a:prstGeom>
        </p:spPr>
      </p:pic>
      <p:pic>
        <p:nvPicPr>
          <p:cNvPr id="7" name="Picture 6" descr="9e51943c15066dad6d7523103ad0e75d.jpg"/>
          <p:cNvPicPr>
            <a:picLocks noChangeAspect="1"/>
          </p:cNvPicPr>
          <p:nvPr/>
        </p:nvPicPr>
        <p:blipFill rotWithShape="1">
          <a:blip r:embed="rId3">
            <a:extLst>
              <a:ext uri="{28A0092B-C50C-407E-A947-70E740481C1C}">
                <a14:useLocalDpi xmlns:a14="http://schemas.microsoft.com/office/drawing/2010/main" val="0"/>
              </a:ext>
            </a:extLst>
          </a:blip>
          <a:srcRect t="4930"/>
          <a:stretch/>
        </p:blipFill>
        <p:spPr>
          <a:xfrm>
            <a:off x="5285021" y="3826764"/>
            <a:ext cx="2431160" cy="1740697"/>
          </a:xfrm>
          <a:prstGeom prst="rect">
            <a:avLst/>
          </a:prstGeom>
        </p:spPr>
      </p:pic>
      <p:cxnSp>
        <p:nvCxnSpPr>
          <p:cNvPr id="4" name="Straight Arrow Connector 3"/>
          <p:cNvCxnSpPr/>
          <p:nvPr/>
        </p:nvCxnSpPr>
        <p:spPr>
          <a:xfrm flipH="1" flipV="1">
            <a:off x="4003145" y="2941232"/>
            <a:ext cx="2212605" cy="12032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57200" y="1841605"/>
            <a:ext cx="3545945" cy="3970318"/>
          </a:xfrm>
          <a:prstGeom prst="rect">
            <a:avLst/>
          </a:prstGeom>
          <a:noFill/>
        </p:spPr>
        <p:txBody>
          <a:bodyPr wrap="square" rtlCol="0">
            <a:spAutoFit/>
          </a:bodyPr>
          <a:lstStyle/>
          <a:p>
            <a:r>
              <a:rPr lang="en-US" b="1" dirty="0" smtClean="0"/>
              <a:t>CINEMA</a:t>
            </a:r>
            <a:endParaRPr lang="en-US" dirty="0" smtClean="0"/>
          </a:p>
          <a:p>
            <a:r>
              <a:rPr lang="en-US" u="sng" dirty="0" smtClean="0"/>
              <a:t>Standard:</a:t>
            </a:r>
            <a:r>
              <a:rPr lang="en-US" dirty="0" smtClean="0"/>
              <a:t> flat projection surface, moving subjects, etc.</a:t>
            </a:r>
          </a:p>
          <a:p>
            <a:r>
              <a:rPr lang="en-US" u="sng" dirty="0" smtClean="0"/>
              <a:t>Variable:</a:t>
            </a:r>
            <a:r>
              <a:rPr lang="en-US" dirty="0" smtClean="0"/>
              <a:t> format (digital/film), etc.</a:t>
            </a:r>
          </a:p>
          <a:p>
            <a:r>
              <a:rPr lang="en-US" u="sng" dirty="0" smtClean="0"/>
              <a:t>Contra-standard:</a:t>
            </a:r>
            <a:r>
              <a:rPr lang="en-US" dirty="0" smtClean="0"/>
              <a:t> uneven projection surface, motionless subjects, etc.</a:t>
            </a:r>
            <a:endParaRPr lang="en-US" u="sng" dirty="0" smtClean="0"/>
          </a:p>
          <a:p>
            <a:endParaRPr lang="en-US" u="sng" dirty="0"/>
          </a:p>
          <a:p>
            <a:r>
              <a:rPr lang="en-US" b="1" dirty="0" smtClean="0"/>
              <a:t>FILM NOIR</a:t>
            </a:r>
            <a:endParaRPr lang="en-US" dirty="0" smtClean="0"/>
          </a:p>
          <a:p>
            <a:r>
              <a:rPr lang="en-US" u="sng" dirty="0" smtClean="0"/>
              <a:t>Standard:</a:t>
            </a:r>
            <a:r>
              <a:rPr lang="en-US" dirty="0" smtClean="0"/>
              <a:t> B&amp;W, canted angles, etc.</a:t>
            </a:r>
          </a:p>
          <a:p>
            <a:r>
              <a:rPr lang="en-US" u="sng" dirty="0" smtClean="0"/>
              <a:t>Variable:</a:t>
            </a:r>
            <a:r>
              <a:rPr lang="en-US" dirty="0" smtClean="0"/>
              <a:t> format (digital/film), etc.</a:t>
            </a:r>
          </a:p>
          <a:p>
            <a:r>
              <a:rPr lang="en-US" u="sng" dirty="0" smtClean="0"/>
              <a:t>Contra-standard:</a:t>
            </a:r>
            <a:r>
              <a:rPr lang="en-US" dirty="0" smtClean="0"/>
              <a:t> color, etc.</a:t>
            </a:r>
            <a:endParaRPr lang="en-US" b="1" u="sng" dirty="0" smtClean="0"/>
          </a:p>
          <a:p>
            <a:endParaRPr lang="en-US" dirty="0"/>
          </a:p>
        </p:txBody>
      </p:sp>
      <p:sp>
        <p:nvSpPr>
          <p:cNvPr id="18" name="Cloud Callout 17"/>
          <p:cNvSpPr/>
          <p:nvPr/>
        </p:nvSpPr>
        <p:spPr>
          <a:xfrm>
            <a:off x="7585627" y="4027482"/>
            <a:ext cx="1558373" cy="1372864"/>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 CINEMA</a:t>
            </a:r>
          </a:p>
          <a:p>
            <a:pPr algn="ctr"/>
            <a:r>
              <a:rPr lang="en-US" sz="1400" dirty="0" smtClean="0"/>
              <a:t>- NOIR</a:t>
            </a:r>
            <a:endParaRPr lang="en-US" sz="1400" dirty="0"/>
          </a:p>
        </p:txBody>
      </p:sp>
      <p:cxnSp>
        <p:nvCxnSpPr>
          <p:cNvPr id="20" name="Straight Arrow Connector 19"/>
          <p:cNvCxnSpPr/>
          <p:nvPr/>
        </p:nvCxnSpPr>
        <p:spPr>
          <a:xfrm flipH="1">
            <a:off x="3742816" y="4261444"/>
            <a:ext cx="2472934" cy="6350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36420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STANDARD, VARIABLE, AND </a:t>
            </a:r>
            <a:br>
              <a:rPr lang="en-US" dirty="0"/>
            </a:br>
            <a:r>
              <a:rPr lang="en-US" dirty="0"/>
              <a:t>CONTRA-STANDARD</a:t>
            </a:r>
          </a:p>
        </p:txBody>
      </p:sp>
      <p:pic>
        <p:nvPicPr>
          <p:cNvPr id="5" name="Picture 4" descr="Movie_Trailer_Feautred-1000x57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3145" y="3826764"/>
            <a:ext cx="4990733" cy="2874662"/>
          </a:xfrm>
          <a:prstGeom prst="rect">
            <a:avLst/>
          </a:prstGeom>
        </p:spPr>
      </p:pic>
      <p:pic>
        <p:nvPicPr>
          <p:cNvPr id="3" name="Picture 2" descr="blood-simple-1200-1200-675-675-crop-0000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2497" y="3826764"/>
            <a:ext cx="3092473" cy="1739516"/>
          </a:xfrm>
          <a:prstGeom prst="rect">
            <a:avLst/>
          </a:prstGeom>
        </p:spPr>
      </p:pic>
      <p:sp>
        <p:nvSpPr>
          <p:cNvPr id="10" name="TextBox 9"/>
          <p:cNvSpPr txBox="1"/>
          <p:nvPr/>
        </p:nvSpPr>
        <p:spPr>
          <a:xfrm>
            <a:off x="457200" y="1841605"/>
            <a:ext cx="3545945" cy="3970318"/>
          </a:xfrm>
          <a:prstGeom prst="rect">
            <a:avLst/>
          </a:prstGeom>
          <a:noFill/>
        </p:spPr>
        <p:txBody>
          <a:bodyPr wrap="square" rtlCol="0">
            <a:spAutoFit/>
          </a:bodyPr>
          <a:lstStyle/>
          <a:p>
            <a:r>
              <a:rPr lang="en-US" b="1" dirty="0" smtClean="0"/>
              <a:t>CINEMA</a:t>
            </a:r>
            <a:endParaRPr lang="en-US" dirty="0" smtClean="0"/>
          </a:p>
          <a:p>
            <a:r>
              <a:rPr lang="en-US" u="sng" dirty="0" smtClean="0"/>
              <a:t>Standard:</a:t>
            </a:r>
            <a:r>
              <a:rPr lang="en-US" dirty="0" smtClean="0"/>
              <a:t> flat projection surface, moving subjects, etc.</a:t>
            </a:r>
          </a:p>
          <a:p>
            <a:r>
              <a:rPr lang="en-US" u="sng" dirty="0" smtClean="0"/>
              <a:t>Variable:</a:t>
            </a:r>
            <a:r>
              <a:rPr lang="en-US" dirty="0" smtClean="0"/>
              <a:t> format (digital/film), etc.</a:t>
            </a:r>
          </a:p>
          <a:p>
            <a:r>
              <a:rPr lang="en-US" u="sng" dirty="0" smtClean="0"/>
              <a:t>Contra-standard:</a:t>
            </a:r>
            <a:r>
              <a:rPr lang="en-US" dirty="0" smtClean="0"/>
              <a:t> uneven projection surface, motionless subjects, etc.</a:t>
            </a:r>
            <a:endParaRPr lang="en-US" u="sng" dirty="0" smtClean="0"/>
          </a:p>
          <a:p>
            <a:endParaRPr lang="en-US" u="sng" dirty="0"/>
          </a:p>
          <a:p>
            <a:r>
              <a:rPr lang="en-US" b="1" dirty="0" smtClean="0"/>
              <a:t>FILM NOIR</a:t>
            </a:r>
            <a:endParaRPr lang="en-US" dirty="0" smtClean="0"/>
          </a:p>
          <a:p>
            <a:r>
              <a:rPr lang="en-US" u="sng" dirty="0" smtClean="0"/>
              <a:t>Standard:</a:t>
            </a:r>
            <a:r>
              <a:rPr lang="en-US" dirty="0" smtClean="0"/>
              <a:t> B&amp;W, canted angles, etc.</a:t>
            </a:r>
          </a:p>
          <a:p>
            <a:r>
              <a:rPr lang="en-US" u="sng" dirty="0" smtClean="0"/>
              <a:t>Variable:</a:t>
            </a:r>
            <a:r>
              <a:rPr lang="en-US" dirty="0" smtClean="0"/>
              <a:t> format (digital/film), etc.</a:t>
            </a:r>
          </a:p>
          <a:p>
            <a:r>
              <a:rPr lang="en-US" u="sng" dirty="0" smtClean="0"/>
              <a:t>Contra-standard:</a:t>
            </a:r>
            <a:r>
              <a:rPr lang="en-US" dirty="0" smtClean="0"/>
              <a:t> </a:t>
            </a:r>
            <a:r>
              <a:rPr lang="en-US" b="1" dirty="0">
                <a:solidFill>
                  <a:srgbClr val="0000FF"/>
                </a:solidFill>
              </a:rPr>
              <a:t>color</a:t>
            </a:r>
            <a:r>
              <a:rPr lang="en-US" dirty="0" smtClean="0"/>
              <a:t>, etc.</a:t>
            </a:r>
            <a:endParaRPr lang="en-US" b="1" u="sng" dirty="0" smtClean="0"/>
          </a:p>
          <a:p>
            <a:endParaRPr lang="en-US" dirty="0"/>
          </a:p>
        </p:txBody>
      </p:sp>
      <p:sp>
        <p:nvSpPr>
          <p:cNvPr id="18" name="Cloud Callout 17"/>
          <p:cNvSpPr/>
          <p:nvPr/>
        </p:nvSpPr>
        <p:spPr>
          <a:xfrm>
            <a:off x="7585627" y="4027482"/>
            <a:ext cx="1558373" cy="1372864"/>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 CINEMA</a:t>
            </a:r>
          </a:p>
          <a:p>
            <a:pPr algn="ctr"/>
            <a:r>
              <a:rPr lang="en-US" sz="1400" dirty="0" smtClean="0"/>
              <a:t>- NOIR</a:t>
            </a:r>
            <a:endParaRPr lang="en-US" sz="1400" dirty="0"/>
          </a:p>
        </p:txBody>
      </p:sp>
      <p:cxnSp>
        <p:nvCxnSpPr>
          <p:cNvPr id="20" name="Straight Arrow Connector 19"/>
          <p:cNvCxnSpPr/>
          <p:nvPr/>
        </p:nvCxnSpPr>
        <p:spPr>
          <a:xfrm flipH="1">
            <a:off x="3742816" y="4261444"/>
            <a:ext cx="2472934" cy="6350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897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CATEGORY-SEEING</a:t>
            </a:r>
            <a:endParaRPr lang="en-US" dirty="0"/>
          </a:p>
        </p:txBody>
      </p:sp>
      <p:sp>
        <p:nvSpPr>
          <p:cNvPr id="3" name="Content Placeholder 2"/>
          <p:cNvSpPr>
            <a:spLocks noGrp="1"/>
          </p:cNvSpPr>
          <p:nvPr>
            <p:ph idx="1"/>
          </p:nvPr>
        </p:nvSpPr>
        <p:spPr/>
        <p:txBody>
          <a:bodyPr/>
          <a:lstStyle/>
          <a:p>
            <a:r>
              <a:rPr lang="en-US" dirty="0" smtClean="0"/>
              <a:t>We are familiar with other works of the same category.</a:t>
            </a:r>
          </a:p>
          <a:p>
            <a:r>
              <a:rPr lang="en-US" dirty="0" smtClean="0"/>
              <a:t>We have been influenced by critics to note certain similarities between works. </a:t>
            </a:r>
          </a:p>
          <a:p>
            <a:r>
              <a:rPr lang="en-US" dirty="0" smtClean="0"/>
              <a:t>We have been introduced to a work within a certain context. </a:t>
            </a:r>
            <a:endParaRPr lang="en-US" dirty="0"/>
          </a:p>
        </p:txBody>
      </p:sp>
    </p:spTree>
    <p:extLst>
      <p:ext uri="{BB962C8B-B14F-4D97-AF65-F5344CB8AC3E}">
        <p14:creationId xmlns:p14="http://schemas.microsoft.com/office/powerpoint/2010/main" val="19651613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AESTHETIC</a:t>
            </a:r>
            <a:endParaRPr lang="en-US" dirty="0"/>
          </a:p>
        </p:txBody>
      </p:sp>
      <p:sp>
        <p:nvSpPr>
          <p:cNvPr id="3" name="Content Placeholder 2"/>
          <p:cNvSpPr>
            <a:spLocks noGrp="1"/>
          </p:cNvSpPr>
          <p:nvPr>
            <p:ph idx="1"/>
          </p:nvPr>
        </p:nvSpPr>
        <p:spPr/>
        <p:txBody>
          <a:bodyPr/>
          <a:lstStyle/>
          <a:p>
            <a:r>
              <a:rPr lang="en-US" dirty="0" smtClean="0"/>
              <a:t>The concept of the </a:t>
            </a:r>
            <a:r>
              <a:rPr lang="en-US" b="1" dirty="0" smtClean="0">
                <a:solidFill>
                  <a:srgbClr val="0000FF"/>
                </a:solidFill>
              </a:rPr>
              <a:t>aesthetic </a:t>
            </a:r>
            <a:r>
              <a:rPr lang="en-US" dirty="0" smtClean="0"/>
              <a:t>descends from the </a:t>
            </a:r>
            <a:r>
              <a:rPr lang="en-US" b="1" dirty="0">
                <a:solidFill>
                  <a:srgbClr val="0000FF"/>
                </a:solidFill>
              </a:rPr>
              <a:t>concept of </a:t>
            </a:r>
            <a:r>
              <a:rPr lang="en-US" b="1" dirty="0" smtClean="0">
                <a:solidFill>
                  <a:srgbClr val="0000FF"/>
                </a:solidFill>
              </a:rPr>
              <a:t>taste</a:t>
            </a:r>
            <a:r>
              <a:rPr lang="en-US" dirty="0" smtClean="0"/>
              <a:t>.</a:t>
            </a:r>
          </a:p>
          <a:p>
            <a:r>
              <a:rPr lang="en-US" dirty="0" smtClean="0"/>
              <a:t>The eighteenth</a:t>
            </a:r>
            <a:r>
              <a:rPr lang="en-US" dirty="0"/>
              <a:t>-century theory </a:t>
            </a:r>
            <a:r>
              <a:rPr lang="en-US" dirty="0" smtClean="0"/>
              <a:t>of taste was a reaction to </a:t>
            </a:r>
            <a:r>
              <a:rPr lang="en-US" b="1" dirty="0">
                <a:solidFill>
                  <a:srgbClr val="0000FF"/>
                </a:solidFill>
              </a:rPr>
              <a:t>rationalism</a:t>
            </a:r>
            <a:r>
              <a:rPr lang="en-US" dirty="0" smtClean="0"/>
              <a:t>.</a:t>
            </a:r>
          </a:p>
          <a:p>
            <a:r>
              <a:rPr lang="en-US" dirty="0" smtClean="0"/>
              <a:t>The debate focused mainly on </a:t>
            </a:r>
            <a:r>
              <a:rPr lang="en-US" b="1" dirty="0">
                <a:solidFill>
                  <a:srgbClr val="0000FF"/>
                </a:solidFill>
              </a:rPr>
              <a:t>beauty</a:t>
            </a:r>
            <a:r>
              <a:rPr lang="en-US" dirty="0" smtClean="0"/>
              <a:t> and </a:t>
            </a:r>
            <a:r>
              <a:rPr lang="en-US" b="1" dirty="0">
                <a:solidFill>
                  <a:srgbClr val="0000FF"/>
                </a:solidFill>
              </a:rPr>
              <a:t>ugliness</a:t>
            </a:r>
            <a:r>
              <a:rPr lang="en-US" dirty="0" smtClean="0"/>
              <a:t>. </a:t>
            </a:r>
          </a:p>
          <a:p>
            <a:endParaRPr lang="en-US" dirty="0"/>
          </a:p>
        </p:txBody>
      </p:sp>
    </p:spTree>
    <p:extLst>
      <p:ext uri="{BB962C8B-B14F-4D97-AF65-F5344CB8AC3E}">
        <p14:creationId xmlns:p14="http://schemas.microsoft.com/office/powerpoint/2010/main" val="278282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AESTHETIC</a:t>
            </a:r>
            <a:endParaRPr lang="en-US" dirty="0"/>
          </a:p>
        </p:txBody>
      </p:sp>
      <p:sp>
        <p:nvSpPr>
          <p:cNvPr id="3" name="Content Placeholder 2"/>
          <p:cNvSpPr>
            <a:spLocks noGrp="1"/>
          </p:cNvSpPr>
          <p:nvPr>
            <p:ph idx="1"/>
          </p:nvPr>
        </p:nvSpPr>
        <p:spPr>
          <a:xfrm>
            <a:off x="457199" y="1600200"/>
            <a:ext cx="6206566" cy="4876800"/>
          </a:xfrm>
        </p:spPr>
        <p:txBody>
          <a:bodyPr/>
          <a:lstStyle/>
          <a:p>
            <a:r>
              <a:rPr lang="en-US" b="1" dirty="0" smtClean="0">
                <a:solidFill>
                  <a:srgbClr val="0000FF"/>
                </a:solidFill>
              </a:rPr>
              <a:t>Subjectivity: </a:t>
            </a:r>
            <a:r>
              <a:rPr lang="en-US" dirty="0" smtClean="0"/>
              <a:t>judgments of taste are immediate and based on feelings of pleasure or displeasure.</a:t>
            </a:r>
          </a:p>
          <a:p>
            <a:r>
              <a:rPr lang="en-US" b="1" dirty="0">
                <a:solidFill>
                  <a:srgbClr val="0000FF"/>
                </a:solidFill>
              </a:rPr>
              <a:t>Disinterest: </a:t>
            </a:r>
            <a:r>
              <a:rPr lang="en-US" dirty="0" smtClean="0"/>
              <a:t>they are neither based in nor result in desire.</a:t>
            </a:r>
          </a:p>
          <a:p>
            <a:r>
              <a:rPr lang="en-US" b="1" dirty="0">
                <a:solidFill>
                  <a:srgbClr val="0000FF"/>
                </a:solidFill>
              </a:rPr>
              <a:t>Normativity: </a:t>
            </a:r>
            <a:r>
              <a:rPr lang="en-US" dirty="0" smtClean="0"/>
              <a:t>they claim “universal validity” in that we take them to </a:t>
            </a:r>
            <a:r>
              <a:rPr lang="en-US" b="1" dirty="0" smtClean="0"/>
              <a:t>demand </a:t>
            </a:r>
            <a:r>
              <a:rPr lang="en-US" dirty="0" smtClean="0"/>
              <a:t>or </a:t>
            </a:r>
            <a:r>
              <a:rPr lang="en-US" b="1" dirty="0" smtClean="0"/>
              <a:t>require </a:t>
            </a:r>
            <a:r>
              <a:rPr lang="en-US" dirty="0" smtClean="0"/>
              <a:t>agreement from others. Some of them are </a:t>
            </a:r>
            <a:r>
              <a:rPr lang="en-US" b="1" dirty="0" smtClean="0"/>
              <a:t>correct/incorrect </a:t>
            </a:r>
            <a:r>
              <a:rPr lang="en-US" dirty="0" smtClean="0"/>
              <a:t>or </a:t>
            </a:r>
            <a:r>
              <a:rPr lang="en-US" b="1" dirty="0" smtClean="0"/>
              <a:t>better/worse </a:t>
            </a:r>
            <a:r>
              <a:rPr lang="en-US" dirty="0" smtClean="0"/>
              <a:t>than others.</a:t>
            </a:r>
            <a:endParaRPr lang="en-US" b="1" dirty="0">
              <a:solidFill>
                <a:srgbClr val="0000FF"/>
              </a:solidFill>
            </a:endParaRPr>
          </a:p>
        </p:txBody>
      </p:sp>
      <p:pic>
        <p:nvPicPr>
          <p:cNvPr id="4" name="Picture 3" descr="459px-Kant_gemaelde_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7769" y="1600201"/>
            <a:ext cx="2162732" cy="2822388"/>
          </a:xfrm>
          <a:prstGeom prst="rect">
            <a:avLst/>
          </a:prstGeom>
        </p:spPr>
      </p:pic>
      <p:sp>
        <p:nvSpPr>
          <p:cNvPr id="5" name="TextBox 4"/>
          <p:cNvSpPr txBox="1"/>
          <p:nvPr/>
        </p:nvSpPr>
        <p:spPr>
          <a:xfrm>
            <a:off x="6787769" y="4435004"/>
            <a:ext cx="2162732" cy="369332"/>
          </a:xfrm>
          <a:prstGeom prst="rect">
            <a:avLst/>
          </a:prstGeom>
          <a:noFill/>
        </p:spPr>
        <p:txBody>
          <a:bodyPr wrap="square" rtlCol="0">
            <a:spAutoFit/>
          </a:bodyPr>
          <a:lstStyle/>
          <a:p>
            <a:pPr algn="ctr"/>
            <a:r>
              <a:rPr lang="en-US" dirty="0" smtClean="0"/>
              <a:t>Immanuel Kant</a:t>
            </a:r>
            <a:endParaRPr lang="en-US" dirty="0"/>
          </a:p>
        </p:txBody>
      </p:sp>
    </p:spTree>
    <p:extLst>
      <p:ext uri="{BB962C8B-B14F-4D97-AF65-F5344CB8AC3E}">
        <p14:creationId xmlns:p14="http://schemas.microsoft.com/office/powerpoint/2010/main" val="12182633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AESTHETIC</a:t>
            </a:r>
            <a:endParaRPr lang="en-US" dirty="0"/>
          </a:p>
        </p:txBody>
      </p:sp>
      <p:sp>
        <p:nvSpPr>
          <p:cNvPr id="3" name="Content Placeholder 2"/>
          <p:cNvSpPr>
            <a:spLocks noGrp="1"/>
          </p:cNvSpPr>
          <p:nvPr>
            <p:ph idx="1"/>
          </p:nvPr>
        </p:nvSpPr>
        <p:spPr/>
        <p:txBody>
          <a:bodyPr>
            <a:normAutofit/>
          </a:bodyPr>
          <a:lstStyle/>
          <a:p>
            <a:r>
              <a:rPr lang="en-US" dirty="0" smtClean="0"/>
              <a:t>An </a:t>
            </a:r>
            <a:r>
              <a:rPr lang="en-US" b="1" dirty="0">
                <a:solidFill>
                  <a:srgbClr val="0000FF"/>
                </a:solidFill>
              </a:rPr>
              <a:t>a</a:t>
            </a:r>
            <a:r>
              <a:rPr lang="en-US" b="1" dirty="0" smtClean="0">
                <a:solidFill>
                  <a:srgbClr val="0000FF"/>
                </a:solidFill>
              </a:rPr>
              <a:t>esthetic judgment </a:t>
            </a:r>
            <a:r>
              <a:rPr lang="en-US" dirty="0" smtClean="0"/>
              <a:t>is the attribution of an aesthetic property—such as beauty—to an object or scene.</a:t>
            </a:r>
            <a:endParaRPr lang="en-US" b="1" dirty="0" smtClean="0">
              <a:solidFill>
                <a:srgbClr val="0000FF"/>
              </a:solidFill>
            </a:endParaRPr>
          </a:p>
          <a:p>
            <a:r>
              <a:rPr lang="en-US" dirty="0" smtClean="0"/>
              <a:t>But what about </a:t>
            </a:r>
            <a:r>
              <a:rPr lang="en-US" b="1" dirty="0" smtClean="0"/>
              <a:t>daintiness</a:t>
            </a:r>
            <a:r>
              <a:rPr lang="en-US" dirty="0" smtClean="0"/>
              <a:t>, </a:t>
            </a:r>
            <a:r>
              <a:rPr lang="en-US" b="1" dirty="0" smtClean="0"/>
              <a:t>dumpiness</a:t>
            </a:r>
            <a:r>
              <a:rPr lang="en-US" dirty="0" smtClean="0"/>
              <a:t>, </a:t>
            </a:r>
            <a:r>
              <a:rPr lang="en-US" b="1" dirty="0" smtClean="0"/>
              <a:t>delicacy</a:t>
            </a:r>
            <a:r>
              <a:rPr lang="en-US" dirty="0" smtClean="0"/>
              <a:t>, and </a:t>
            </a:r>
            <a:r>
              <a:rPr lang="en-US" b="1" dirty="0" smtClean="0"/>
              <a:t>elegance</a:t>
            </a:r>
            <a:r>
              <a:rPr lang="en-US" dirty="0" smtClean="0"/>
              <a:t>? Or “the sense of </a:t>
            </a:r>
            <a:r>
              <a:rPr lang="en-US" b="1" dirty="0" smtClean="0"/>
              <a:t>mystery</a:t>
            </a:r>
            <a:r>
              <a:rPr lang="en-US" dirty="0" smtClean="0"/>
              <a:t> and</a:t>
            </a:r>
            <a:r>
              <a:rPr lang="en-US" b="1" dirty="0" smtClean="0"/>
              <a:t> tension </a:t>
            </a:r>
            <a:r>
              <a:rPr lang="en-US" dirty="0" smtClean="0"/>
              <a:t>of a painting . . . the </a:t>
            </a:r>
            <a:r>
              <a:rPr lang="en-US" b="1" dirty="0" smtClean="0"/>
              <a:t>energy</a:t>
            </a:r>
            <a:r>
              <a:rPr lang="en-US" dirty="0" smtClean="0"/>
              <a:t>, </a:t>
            </a:r>
            <a:r>
              <a:rPr lang="en-US" b="1" dirty="0" smtClean="0"/>
              <a:t>exuberance</a:t>
            </a:r>
            <a:r>
              <a:rPr lang="en-US" dirty="0" smtClean="0"/>
              <a:t>, and </a:t>
            </a:r>
            <a:r>
              <a:rPr lang="en-US" b="1" dirty="0" smtClean="0"/>
              <a:t>coherence</a:t>
            </a:r>
            <a:r>
              <a:rPr lang="en-US" dirty="0" smtClean="0"/>
              <a:t> of a sonata . . . the </a:t>
            </a:r>
            <a:r>
              <a:rPr lang="en-US" b="1" dirty="0" smtClean="0"/>
              <a:t>balance </a:t>
            </a:r>
            <a:r>
              <a:rPr lang="en-US" dirty="0" smtClean="0"/>
              <a:t>and </a:t>
            </a:r>
            <a:r>
              <a:rPr lang="en-US" b="1" dirty="0" smtClean="0"/>
              <a:t>serenity</a:t>
            </a:r>
            <a:r>
              <a:rPr lang="en-US" dirty="0" smtClean="0"/>
              <a:t> of a Gothic cathedral” (335)?</a:t>
            </a:r>
          </a:p>
          <a:p>
            <a:r>
              <a:rPr lang="en-US" dirty="0" smtClean="0"/>
              <a:t>We might view these as </a:t>
            </a:r>
            <a:r>
              <a:rPr lang="en-US" b="1" dirty="0" smtClean="0">
                <a:solidFill>
                  <a:srgbClr val="0000FF"/>
                </a:solidFill>
              </a:rPr>
              <a:t>ways</a:t>
            </a:r>
            <a:r>
              <a:rPr lang="en-US" b="1" dirty="0" smtClean="0"/>
              <a:t> </a:t>
            </a:r>
            <a:r>
              <a:rPr lang="en-US" b="1" dirty="0">
                <a:solidFill>
                  <a:srgbClr val="0000FF"/>
                </a:solidFill>
              </a:rPr>
              <a:t>of being beautiful or ugly</a:t>
            </a:r>
            <a:r>
              <a:rPr lang="en-US" dirty="0" smtClean="0"/>
              <a:t>.</a:t>
            </a:r>
            <a:endParaRPr lang="en-US" dirty="0"/>
          </a:p>
          <a:p>
            <a:r>
              <a:rPr lang="en-US" dirty="0"/>
              <a:t>Should we add </a:t>
            </a:r>
            <a:r>
              <a:rPr lang="en-US" b="1" dirty="0"/>
              <a:t>representational </a:t>
            </a:r>
            <a:r>
              <a:rPr lang="en-US" dirty="0"/>
              <a:t>properties to this </a:t>
            </a:r>
            <a:r>
              <a:rPr lang="en-US" dirty="0" smtClean="0"/>
              <a:t>list? What </a:t>
            </a:r>
            <a:r>
              <a:rPr lang="en-US" dirty="0"/>
              <a:t>about </a:t>
            </a:r>
            <a:r>
              <a:rPr lang="en-US" b="1" dirty="0" smtClean="0"/>
              <a:t>originality</a:t>
            </a:r>
            <a:r>
              <a:rPr lang="en-US" dirty="0"/>
              <a:t>? </a:t>
            </a:r>
          </a:p>
          <a:p>
            <a:endParaRPr lang="en-US" dirty="0"/>
          </a:p>
        </p:txBody>
      </p:sp>
    </p:spTree>
    <p:extLst>
      <p:ext uri="{BB962C8B-B14F-4D97-AF65-F5344CB8AC3E}">
        <p14:creationId xmlns:p14="http://schemas.microsoft.com/office/powerpoint/2010/main" val="10754141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AESTHETIC</a:t>
            </a:r>
            <a:endParaRPr lang="en-US" dirty="0"/>
          </a:p>
        </p:txBody>
      </p:sp>
      <p:pic>
        <p:nvPicPr>
          <p:cNvPr id="4" name="Picture 3" descr="cri_00000022941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587813"/>
            <a:ext cx="3561976" cy="3561976"/>
          </a:xfrm>
          <a:prstGeom prst="rect">
            <a:avLst/>
          </a:prstGeom>
        </p:spPr>
      </p:pic>
      <p:pic>
        <p:nvPicPr>
          <p:cNvPr id="6" name="Picture 5" descr="cri_00000022941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4824" y="2587813"/>
            <a:ext cx="3561976" cy="3561976"/>
          </a:xfrm>
          <a:prstGeom prst="rect">
            <a:avLst/>
          </a:prstGeom>
        </p:spPr>
      </p:pic>
      <p:sp>
        <p:nvSpPr>
          <p:cNvPr id="7" name="TextBox 6"/>
          <p:cNvSpPr txBox="1"/>
          <p:nvPr/>
        </p:nvSpPr>
        <p:spPr>
          <a:xfrm>
            <a:off x="457200" y="6149789"/>
            <a:ext cx="3561976" cy="646331"/>
          </a:xfrm>
          <a:prstGeom prst="rect">
            <a:avLst/>
          </a:prstGeom>
          <a:noFill/>
        </p:spPr>
        <p:txBody>
          <a:bodyPr wrap="square" rtlCol="0">
            <a:spAutoFit/>
          </a:bodyPr>
          <a:lstStyle/>
          <a:p>
            <a:pPr algn="ctr"/>
            <a:r>
              <a:rPr lang="en-US" i="1" dirty="0" err="1"/>
              <a:t>Brillo</a:t>
            </a:r>
            <a:r>
              <a:rPr lang="en-US" i="1" dirty="0"/>
              <a:t> Box (Soap Pads</a:t>
            </a:r>
            <a:r>
              <a:rPr lang="en-US" i="1" dirty="0" smtClean="0"/>
              <a:t>) </a:t>
            </a:r>
          </a:p>
          <a:p>
            <a:pPr algn="ctr"/>
            <a:r>
              <a:rPr lang="en-US" dirty="0" smtClean="0"/>
              <a:t>– Andy Warhol</a:t>
            </a:r>
            <a:endParaRPr lang="en-US" i="1" dirty="0"/>
          </a:p>
        </p:txBody>
      </p:sp>
      <p:sp>
        <p:nvSpPr>
          <p:cNvPr id="8" name="TextBox 7"/>
          <p:cNvSpPr txBox="1"/>
          <p:nvPr/>
        </p:nvSpPr>
        <p:spPr>
          <a:xfrm>
            <a:off x="5124824" y="6172486"/>
            <a:ext cx="3561976" cy="369332"/>
          </a:xfrm>
          <a:prstGeom prst="rect">
            <a:avLst/>
          </a:prstGeom>
          <a:noFill/>
        </p:spPr>
        <p:txBody>
          <a:bodyPr wrap="square" rtlCol="0">
            <a:spAutoFit/>
          </a:bodyPr>
          <a:lstStyle/>
          <a:p>
            <a:pPr algn="ctr"/>
            <a:r>
              <a:rPr lang="en-US" dirty="0" smtClean="0"/>
              <a:t>Household cleaning supply</a:t>
            </a:r>
            <a:endParaRPr lang="en-US" dirty="0"/>
          </a:p>
        </p:txBody>
      </p:sp>
      <p:cxnSp>
        <p:nvCxnSpPr>
          <p:cNvPr id="12" name="Straight Arrow Connector 11"/>
          <p:cNvCxnSpPr/>
          <p:nvPr/>
        </p:nvCxnSpPr>
        <p:spPr>
          <a:xfrm flipH="1">
            <a:off x="2091766" y="2076824"/>
            <a:ext cx="2181410" cy="4034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17" idx="2"/>
          </p:cNvCxnSpPr>
          <p:nvPr/>
        </p:nvCxnSpPr>
        <p:spPr>
          <a:xfrm>
            <a:off x="4542118" y="2081022"/>
            <a:ext cx="2121646" cy="4034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048000" y="1711690"/>
            <a:ext cx="2988236" cy="369332"/>
          </a:xfrm>
          <a:prstGeom prst="rect">
            <a:avLst/>
          </a:prstGeom>
          <a:noFill/>
        </p:spPr>
        <p:txBody>
          <a:bodyPr wrap="square" rtlCol="0">
            <a:spAutoFit/>
          </a:bodyPr>
          <a:lstStyle/>
          <a:p>
            <a:r>
              <a:rPr lang="en-US" b="1" cap="small" dirty="0"/>
              <a:t>v</a:t>
            </a:r>
            <a:r>
              <a:rPr lang="en-US" b="1" cap="small" dirty="0" smtClean="0"/>
              <a:t>isually indistinguishable</a:t>
            </a:r>
            <a:endParaRPr lang="en-US" b="1" cap="small" dirty="0"/>
          </a:p>
        </p:txBody>
      </p:sp>
    </p:spTree>
    <p:extLst>
      <p:ext uri="{BB962C8B-B14F-4D97-AF65-F5344CB8AC3E}">
        <p14:creationId xmlns:p14="http://schemas.microsoft.com/office/powerpoint/2010/main" val="27151620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AESTHETIC DETERMINATION</a:t>
            </a:r>
            <a:endParaRPr lang="en-US" sz="3800" dirty="0"/>
          </a:p>
        </p:txBody>
      </p:sp>
      <p:sp>
        <p:nvSpPr>
          <p:cNvPr id="3" name="Content Placeholder 2"/>
          <p:cNvSpPr>
            <a:spLocks noGrp="1"/>
          </p:cNvSpPr>
          <p:nvPr>
            <p:ph idx="1"/>
          </p:nvPr>
        </p:nvSpPr>
        <p:spPr/>
        <p:txBody>
          <a:bodyPr/>
          <a:lstStyle/>
          <a:p>
            <a:r>
              <a:rPr lang="en-US" b="1" dirty="0" smtClean="0">
                <a:solidFill>
                  <a:srgbClr val="0000FF"/>
                </a:solidFill>
              </a:rPr>
              <a:t>Metaphysics:</a:t>
            </a:r>
            <a:r>
              <a:rPr lang="en-US" dirty="0">
                <a:solidFill>
                  <a:srgbClr val="0000FF"/>
                </a:solidFill>
              </a:rPr>
              <a:t> </a:t>
            </a:r>
            <a:r>
              <a:rPr lang="en-US" dirty="0" smtClean="0"/>
              <a:t>What is it to </a:t>
            </a:r>
            <a:r>
              <a:rPr lang="en-US" b="1" dirty="0" smtClean="0"/>
              <a:t>be</a:t>
            </a:r>
            <a:r>
              <a:rPr lang="en-US" dirty="0" smtClean="0"/>
              <a:t> (some particular thing)? What is more </a:t>
            </a:r>
            <a:r>
              <a:rPr lang="en-US" b="1" dirty="0" smtClean="0"/>
              <a:t>fundamental</a:t>
            </a:r>
            <a:r>
              <a:rPr lang="en-US" dirty="0" smtClean="0"/>
              <a:t> than what? </a:t>
            </a:r>
          </a:p>
          <a:p>
            <a:r>
              <a:rPr lang="en-US" b="1" dirty="0" smtClean="0">
                <a:solidFill>
                  <a:srgbClr val="0000FF"/>
                </a:solidFill>
              </a:rPr>
              <a:t>Epistemology:</a:t>
            </a:r>
            <a:r>
              <a:rPr lang="en-US" dirty="0" smtClean="0">
                <a:solidFill>
                  <a:srgbClr val="0000FF"/>
                </a:solidFill>
              </a:rPr>
              <a:t> </a:t>
            </a:r>
            <a:r>
              <a:rPr lang="en-US" dirty="0" smtClean="0"/>
              <a:t>What puts us in a position to </a:t>
            </a:r>
            <a:r>
              <a:rPr lang="en-US" b="1" dirty="0" smtClean="0"/>
              <a:t>know</a:t>
            </a:r>
            <a:r>
              <a:rPr lang="en-US" dirty="0" smtClean="0"/>
              <a:t>, or have</a:t>
            </a:r>
            <a:r>
              <a:rPr lang="en-US" b="1" dirty="0" smtClean="0"/>
              <a:t> justification </a:t>
            </a:r>
            <a:r>
              <a:rPr lang="en-US" dirty="0" smtClean="0"/>
              <a:t>to believe, that something is the case? </a:t>
            </a:r>
            <a:endParaRPr lang="en-US" dirty="0" smtClean="0">
              <a:solidFill>
                <a:srgbClr val="0000FF"/>
              </a:solidFill>
            </a:endParaRPr>
          </a:p>
        </p:txBody>
      </p:sp>
    </p:spTree>
    <p:extLst>
      <p:ext uri="{BB962C8B-B14F-4D97-AF65-F5344CB8AC3E}">
        <p14:creationId xmlns:p14="http://schemas.microsoft.com/office/powerpoint/2010/main" val="91846632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00px-Organization_levels_mouse.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6896" y="1952625"/>
            <a:ext cx="6488592" cy="4905375"/>
          </a:xfrm>
          <a:prstGeom prst="rect">
            <a:avLst/>
          </a:prstGeom>
        </p:spPr>
      </p:pic>
      <p:sp>
        <p:nvSpPr>
          <p:cNvPr id="4" name="Curved Down Arrow 3"/>
          <p:cNvSpPr/>
          <p:nvPr/>
        </p:nvSpPr>
        <p:spPr>
          <a:xfrm rot="17799790">
            <a:off x="1711075" y="4451539"/>
            <a:ext cx="1285875" cy="79375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Curved Down Arrow 5"/>
          <p:cNvSpPr/>
          <p:nvPr/>
        </p:nvSpPr>
        <p:spPr>
          <a:xfrm rot="18409054">
            <a:off x="2646967" y="2946338"/>
            <a:ext cx="1285875" cy="79375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 name="Curved Down Arrow 6"/>
          <p:cNvSpPr/>
          <p:nvPr/>
        </p:nvSpPr>
        <p:spPr>
          <a:xfrm rot="19406358">
            <a:off x="4529345" y="1812824"/>
            <a:ext cx="1605053" cy="79375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 name="Curved Down Arrow 12"/>
          <p:cNvSpPr/>
          <p:nvPr/>
        </p:nvSpPr>
        <p:spPr>
          <a:xfrm rot="5400000">
            <a:off x="6691358" y="3693026"/>
            <a:ext cx="1628976" cy="573483"/>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p:txBody>
          <a:bodyPr>
            <a:normAutofit/>
          </a:bodyPr>
          <a:lstStyle/>
          <a:p>
            <a:r>
              <a:rPr lang="en-US" dirty="0" smtClean="0"/>
              <a:t>AESTHETIC DETERMINATION</a:t>
            </a:r>
            <a:endParaRPr lang="en-US" dirty="0"/>
          </a:p>
        </p:txBody>
      </p:sp>
      <p:sp>
        <p:nvSpPr>
          <p:cNvPr id="8" name="TextBox 7"/>
          <p:cNvSpPr txBox="1"/>
          <p:nvPr/>
        </p:nvSpPr>
        <p:spPr>
          <a:xfrm>
            <a:off x="422269" y="1595619"/>
            <a:ext cx="3570646" cy="1200328"/>
          </a:xfrm>
          <a:prstGeom prst="rect">
            <a:avLst/>
          </a:prstGeom>
          <a:noFill/>
        </p:spPr>
        <p:txBody>
          <a:bodyPr wrap="square" rtlCol="0">
            <a:spAutoFit/>
          </a:bodyPr>
          <a:lstStyle/>
          <a:p>
            <a:r>
              <a:rPr lang="en-US" sz="2400" dirty="0" smtClean="0"/>
              <a:t>“determines”</a:t>
            </a:r>
          </a:p>
          <a:p>
            <a:r>
              <a:rPr lang="en-US" sz="2400" dirty="0"/>
              <a:t>“in virtue of</a:t>
            </a:r>
            <a:r>
              <a:rPr lang="en-US" sz="2400" dirty="0" smtClean="0"/>
              <a:t>”</a:t>
            </a:r>
          </a:p>
          <a:p>
            <a:r>
              <a:rPr lang="en-US" sz="2400" dirty="0" smtClean="0"/>
              <a:t>“makes it the case that”</a:t>
            </a:r>
          </a:p>
        </p:txBody>
      </p:sp>
    </p:spTree>
    <p:extLst>
      <p:ext uri="{BB962C8B-B14F-4D97-AF65-F5344CB8AC3E}">
        <p14:creationId xmlns:p14="http://schemas.microsoft.com/office/powerpoint/2010/main" val="30867495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FORMALISM</a:t>
            </a:r>
            <a:endParaRPr lang="en-US" dirty="0"/>
          </a:p>
        </p:txBody>
      </p:sp>
      <p:sp>
        <p:nvSpPr>
          <p:cNvPr id="3" name="Content Placeholder 2"/>
          <p:cNvSpPr>
            <a:spLocks noGrp="1"/>
          </p:cNvSpPr>
          <p:nvPr>
            <p:ph idx="1"/>
          </p:nvPr>
        </p:nvSpPr>
        <p:spPr/>
        <p:txBody>
          <a:bodyPr/>
          <a:lstStyle/>
          <a:p>
            <a:r>
              <a:rPr lang="en-US" dirty="0" smtClean="0"/>
              <a:t>The aesthetic properties of a work of art are </a:t>
            </a:r>
            <a:r>
              <a:rPr lang="en-US" b="1" dirty="0" smtClean="0"/>
              <a:t>wholly determined </a:t>
            </a:r>
            <a:r>
              <a:rPr lang="en-US" dirty="0" smtClean="0"/>
              <a:t>by the </a:t>
            </a:r>
            <a:r>
              <a:rPr lang="en-US" b="1" dirty="0" smtClean="0"/>
              <a:t>formal properties </a:t>
            </a:r>
            <a:r>
              <a:rPr lang="en-US" dirty="0" smtClean="0"/>
              <a:t>of that work.</a:t>
            </a:r>
          </a:p>
          <a:p>
            <a:r>
              <a:rPr lang="en-US" dirty="0" smtClean="0"/>
              <a:t>Formal properties are (in principle) graspable by sight or hearing alone. </a:t>
            </a:r>
          </a:p>
          <a:p>
            <a:pPr marL="171450" indent="-171450">
              <a:buFont typeface="Arial"/>
              <a:buChar char="•"/>
            </a:pPr>
            <a:r>
              <a:rPr lang="en-US" dirty="0" smtClean="0"/>
              <a:t>In the visual arts, they are connected to the arrangements </a:t>
            </a:r>
            <a:r>
              <a:rPr lang="en-US" dirty="0"/>
              <a:t>of lines, colors, shapes, volumes, vectors</a:t>
            </a:r>
            <a:r>
              <a:rPr lang="en-US" dirty="0" smtClean="0"/>
              <a:t>, space, and so on.</a:t>
            </a:r>
          </a:p>
        </p:txBody>
      </p:sp>
    </p:spTree>
    <p:extLst>
      <p:ext uri="{BB962C8B-B14F-4D97-AF65-F5344CB8AC3E}">
        <p14:creationId xmlns:p14="http://schemas.microsoft.com/office/powerpoint/2010/main" val="27172096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Kendal-Walton-2.png"/>
          <p:cNvPicPr>
            <a:picLocks noChangeAspect="1"/>
          </p:cNvPicPr>
          <p:nvPr/>
        </p:nvPicPr>
        <p:blipFill rotWithShape="1">
          <a:blip r:embed="rId3" cstate="print">
            <a:alphaModFix amt="40000"/>
            <a:extLst>
              <a:ext uri="{28A0092B-C50C-407E-A947-70E740481C1C}">
                <a14:useLocalDpi xmlns:a14="http://schemas.microsoft.com/office/drawing/2010/main" val="0"/>
              </a:ext>
            </a:extLst>
          </a:blip>
          <a:srcRect l="2509" r="13814"/>
          <a:stretch/>
        </p:blipFill>
        <p:spPr>
          <a:xfrm>
            <a:off x="-1422894" y="-58254"/>
            <a:ext cx="6016625" cy="7080250"/>
          </a:xfrm>
          <a:prstGeom prst="rect">
            <a:avLst/>
          </a:prstGeom>
        </p:spPr>
      </p:pic>
      <p:sp>
        <p:nvSpPr>
          <p:cNvPr id="2" name="Title 1"/>
          <p:cNvSpPr>
            <a:spLocks noGrp="1"/>
          </p:cNvSpPr>
          <p:nvPr>
            <p:ph type="title"/>
          </p:nvPr>
        </p:nvSpPr>
        <p:spPr/>
        <p:txBody>
          <a:bodyPr>
            <a:normAutofit/>
          </a:bodyPr>
          <a:lstStyle/>
          <a:p>
            <a:r>
              <a:rPr lang="en-US" sz="4400" dirty="0" smtClean="0"/>
              <a:t>“Categories of art”</a:t>
            </a:r>
            <a:endParaRPr lang="en-US" sz="4400" dirty="0"/>
          </a:p>
        </p:txBody>
      </p:sp>
      <p:sp>
        <p:nvSpPr>
          <p:cNvPr id="3" name="Text Placeholder 2"/>
          <p:cNvSpPr>
            <a:spLocks noGrp="1"/>
          </p:cNvSpPr>
          <p:nvPr>
            <p:ph type="body" idx="1"/>
          </p:nvPr>
        </p:nvSpPr>
        <p:spPr/>
        <p:txBody>
          <a:bodyPr/>
          <a:lstStyle/>
          <a:p>
            <a:endParaRPr lang="en-US" dirty="0"/>
          </a:p>
        </p:txBody>
      </p:sp>
      <p:pic>
        <p:nvPicPr>
          <p:cNvPr id="5" name="Picture 4" descr="DE00050_14.jpg"/>
          <p:cNvPicPr>
            <a:picLocks noChangeAspect="1"/>
          </p:cNvPicPr>
          <p:nvPr/>
        </p:nvPicPr>
        <p:blipFill rotWithShape="1">
          <a:blip r:embed="rId4">
            <a:alphaModFix amt="40000"/>
            <a:extLst>
              <a:ext uri="{28A0092B-C50C-407E-A947-70E740481C1C}">
                <a14:useLocalDpi xmlns:a14="http://schemas.microsoft.com/office/drawing/2010/main" val="0"/>
              </a:ext>
            </a:extLst>
          </a:blip>
          <a:srcRect l="69554" r="1"/>
          <a:stretch/>
        </p:blipFill>
        <p:spPr>
          <a:xfrm>
            <a:off x="4593731" y="-58254"/>
            <a:ext cx="4782342" cy="7112000"/>
          </a:xfrm>
          <a:prstGeom prst="rect">
            <a:avLst/>
          </a:prstGeom>
        </p:spPr>
      </p:pic>
    </p:spTree>
    <p:extLst>
      <p:ext uri="{BB962C8B-B14F-4D97-AF65-F5344CB8AC3E}">
        <p14:creationId xmlns:p14="http://schemas.microsoft.com/office/powerpoint/2010/main" val="201375216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16937</TotalTime>
  <Words>1249</Words>
  <Application>Microsoft Macintosh PowerPoint</Application>
  <PresentationFormat>On-screen Show (4:3)</PresentationFormat>
  <Paragraphs>109</Paragraphs>
  <Slides>19</Slides>
  <Notes>10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Clarity</vt:lpstr>
      <vt:lpstr>BACKGROUND:  AESTHETICS &amp; FORMALISM</vt:lpstr>
      <vt:lpstr>THE AESTHETIC</vt:lpstr>
      <vt:lpstr>THE AESTHETIC</vt:lpstr>
      <vt:lpstr>THE AESTHETIC</vt:lpstr>
      <vt:lpstr>THE AESTHETIC</vt:lpstr>
      <vt:lpstr>AESTHETIC DETERMINATION</vt:lpstr>
      <vt:lpstr>AESTHETIC DETERMINATION</vt:lpstr>
      <vt:lpstr>FORMALISM</vt:lpstr>
      <vt:lpstr>“Categories of art”</vt:lpstr>
      <vt:lpstr>THE TARGET</vt:lpstr>
      <vt:lpstr>WALTON’S STRATEGY</vt:lpstr>
      <vt:lpstr>SEEING-AS</vt:lpstr>
      <vt:lpstr>SEEING-AS</vt:lpstr>
      <vt:lpstr>SEEING-AS</vt:lpstr>
      <vt:lpstr>CATEGORIES OF ART</vt:lpstr>
      <vt:lpstr>STANDARD, VARIABLE, AND  CONTRA-STANDARD</vt:lpstr>
      <vt:lpstr>STANDARD, VARIABLE, AND  CONTRA-STANDARD</vt:lpstr>
      <vt:lpstr>STANDARD, VARIABLE, AND  CONTRA-STANDARD</vt:lpstr>
      <vt:lpstr>CAUSES OF CATEGORY-SEEING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 Bleson</dc:creator>
  <cp:lastModifiedBy>Zach Bleson</cp:lastModifiedBy>
  <cp:revision>647</cp:revision>
  <cp:lastPrinted>2017-09-22T05:00:07Z</cp:lastPrinted>
  <dcterms:created xsi:type="dcterms:W3CDTF">2016-04-06T08:49:02Z</dcterms:created>
  <dcterms:modified xsi:type="dcterms:W3CDTF">2019-10-13T07:19:41Z</dcterms:modified>
</cp:coreProperties>
</file>