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6"/>
  </p:notesMasterIdLst>
  <p:sldIdLst>
    <p:sldId id="535" r:id="rId2"/>
    <p:sldId id="507" r:id="rId3"/>
    <p:sldId id="506" r:id="rId4"/>
    <p:sldId id="517" r:id="rId5"/>
    <p:sldId id="518" r:id="rId6"/>
    <p:sldId id="519" r:id="rId7"/>
    <p:sldId id="514" r:id="rId8"/>
    <p:sldId id="524" r:id="rId9"/>
    <p:sldId id="547" r:id="rId10"/>
    <p:sldId id="526" r:id="rId11"/>
    <p:sldId id="528" r:id="rId12"/>
    <p:sldId id="529" r:id="rId13"/>
    <p:sldId id="550" r:id="rId14"/>
    <p:sldId id="530" r:id="rId15"/>
    <p:sldId id="546" r:id="rId16"/>
    <p:sldId id="548" r:id="rId17"/>
    <p:sldId id="549" r:id="rId18"/>
    <p:sldId id="532" r:id="rId19"/>
    <p:sldId id="542" r:id="rId20"/>
    <p:sldId id="543" r:id="rId21"/>
    <p:sldId id="553" r:id="rId22"/>
    <p:sldId id="544" r:id="rId23"/>
    <p:sldId id="551" r:id="rId24"/>
    <p:sldId id="54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92" autoAdjust="0"/>
    <p:restoredTop sz="69556" autoAdjust="0"/>
  </p:normalViewPr>
  <p:slideViewPr>
    <p:cSldViewPr snapToGrid="0" snapToObjects="1">
      <p:cViewPr>
        <p:scale>
          <a:sx n="85" d="100"/>
          <a:sy n="85" d="100"/>
        </p:scale>
        <p:origin x="-152" y="1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6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25C21-09F6-8747-A488-1AA892EEEB6D}" type="datetimeFigureOut">
              <a:rPr lang="en-US" smtClean="0"/>
              <a:t>10/13/19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0A182-F080-BA40-A1F2-AB9B5BAA0E59}" type="slidenum">
              <a:rPr lang="en-US" smtClean="0"/>
              <a:t>‹#›</a:t>
            </a:fld>
            <a:endParaRPr lang="en-US"/>
          </a:p>
        </p:txBody>
      </p:sp>
    </p:spTree>
    <p:extLst>
      <p:ext uri="{BB962C8B-B14F-4D97-AF65-F5344CB8AC3E}">
        <p14:creationId xmlns:p14="http://schemas.microsoft.com/office/powerpoint/2010/main" val="1356423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0" baseline="0" dirty="0" smtClean="0"/>
              <a:t>Wolves in the Throne Room: https://</a:t>
            </a:r>
            <a:r>
              <a:rPr lang="en-US" i="0" baseline="0" dirty="0" err="1" smtClean="0"/>
              <a:t>www.youtube.com</a:t>
            </a:r>
            <a:r>
              <a:rPr lang="en-US" i="0" baseline="0" dirty="0" smtClean="0"/>
              <a:t>/</a:t>
            </a:r>
            <a:r>
              <a:rPr lang="en-US" i="0" baseline="0" dirty="0" err="1" smtClean="0"/>
              <a:t>watch?v</a:t>
            </a:r>
            <a:r>
              <a:rPr lang="en-US" i="0" baseline="0" dirty="0" smtClean="0"/>
              <a:t>=8GDK0tcnlk0&amp;t=9m21s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0" baseline="0" dirty="0" err="1" smtClean="0"/>
              <a:t>Gorguts</a:t>
            </a:r>
            <a:r>
              <a:rPr lang="en-US" i="0" baseline="0" dirty="0" smtClean="0"/>
              <a:t>: https://</a:t>
            </a:r>
            <a:r>
              <a:rPr lang="en-US" i="0" baseline="0" dirty="0" err="1" smtClean="0"/>
              <a:t>www.youtube.com</a:t>
            </a:r>
            <a:r>
              <a:rPr lang="en-US" i="0" baseline="0" dirty="0" smtClean="0"/>
              <a:t>/</a:t>
            </a:r>
            <a:r>
              <a:rPr lang="en-US" i="0" baseline="0" dirty="0" err="1" smtClean="0"/>
              <a:t>watch?v</a:t>
            </a:r>
            <a:r>
              <a:rPr lang="en-US" i="0" baseline="0" dirty="0" smtClean="0"/>
              <a:t>=</a:t>
            </a:r>
            <a:r>
              <a:rPr lang="en-US" i="0" baseline="0" dirty="0" err="1" smtClean="0"/>
              <a:t>ZCNOeOzMzNo</a:t>
            </a:r>
            <a:endParaRPr lang="en-US" i="0"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0" dirty="0" smtClean="0"/>
              <a:t>Wagner: https://</a:t>
            </a:r>
            <a:r>
              <a:rPr lang="en-US" i="0" dirty="0" err="1" smtClean="0"/>
              <a:t>www.youtube.com</a:t>
            </a:r>
            <a:r>
              <a:rPr lang="en-US" i="0" dirty="0" smtClean="0"/>
              <a:t>/</a:t>
            </a:r>
            <a:r>
              <a:rPr lang="en-US" i="0" dirty="0" err="1" smtClean="0"/>
              <a:t>watch?v</a:t>
            </a:r>
            <a:r>
              <a:rPr lang="en-US" i="0" dirty="0" smtClean="0"/>
              <a:t>=Ty80gJfKDlE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0" dirty="0" smtClean="0"/>
              <a:t>Schoenberg:</a:t>
            </a:r>
            <a:r>
              <a:rPr lang="en-US" i="0" baseline="0" dirty="0" smtClean="0"/>
              <a:t> https://</a:t>
            </a:r>
            <a:r>
              <a:rPr lang="en-US" i="0" baseline="0" dirty="0" err="1" smtClean="0"/>
              <a:t>www.youtube.com</a:t>
            </a:r>
            <a:r>
              <a:rPr lang="en-US" i="0" baseline="0" dirty="0" smtClean="0"/>
              <a:t>/</a:t>
            </a:r>
            <a:r>
              <a:rPr lang="en-US" i="0" baseline="0" dirty="0" err="1" smtClean="0"/>
              <a:t>watch?v</a:t>
            </a:r>
            <a:r>
              <a:rPr lang="en-US" i="0" baseline="0" dirty="0" smtClean="0"/>
              <a:t>=2lFZf69B2gQ</a:t>
            </a:r>
            <a:endParaRPr lang="en-US" i="0" dirty="0" smtClean="0"/>
          </a:p>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a:t>
            </a:fld>
            <a:endParaRPr lang="en-US"/>
          </a:p>
        </p:txBody>
      </p:sp>
    </p:spTree>
    <p:extLst>
      <p:ext uri="{BB962C8B-B14F-4D97-AF65-F5344CB8AC3E}">
        <p14:creationId xmlns:p14="http://schemas.microsoft.com/office/powerpoint/2010/main" val="4133679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a:t>
            </a:r>
            <a:r>
              <a:rPr lang="en-US" baseline="0" dirty="0" smtClean="0"/>
              <a:t> term “determined” is ambiguous between these two endeavors, so be careful.</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15</a:t>
            </a:fld>
            <a:endParaRPr lang="en-US"/>
          </a:p>
        </p:txBody>
      </p:sp>
    </p:spTree>
    <p:extLst>
      <p:ext uri="{BB962C8B-B14F-4D97-AF65-F5344CB8AC3E}">
        <p14:creationId xmlns:p14="http://schemas.microsoft.com/office/powerpoint/2010/main" val="1327632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It cannot be correct to perceive Rembrandt's ‘Titus Reading’ as a kinetic sculpture, if this is possible, just because that work has too few of the features which make kinetic sculptures kinetic sculptures” (357).</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16</a:t>
            </a:fld>
            <a:endParaRPr lang="en-US"/>
          </a:p>
        </p:txBody>
      </p:sp>
    </p:spTree>
    <p:extLst>
      <p:ext uri="{BB962C8B-B14F-4D97-AF65-F5344CB8AC3E}">
        <p14:creationId xmlns:p14="http://schemas.microsoft.com/office/powerpoint/2010/main" val="4241639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It cannot be correct to perceive Rembrandt's ‘Titus Reading’ as a kinetic sculpture, if this is possible, just because that work has too few of the features which make kinetic sculptures kinetic sculptures” (357).</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17</a:t>
            </a:fld>
            <a:endParaRPr lang="en-US"/>
          </a:p>
        </p:txBody>
      </p:sp>
    </p:spTree>
    <p:extLst>
      <p:ext uri="{BB962C8B-B14F-4D97-AF65-F5344CB8AC3E}">
        <p14:creationId xmlns:p14="http://schemas.microsoft.com/office/powerpoint/2010/main" val="4241639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Resemblance</a:t>
            </a:r>
            <a:r>
              <a:rPr lang="en-US" baseline="0" dirty="0" smtClean="0"/>
              <a:t> as a </a:t>
            </a:r>
            <a:r>
              <a:rPr lang="en-US" b="1" baseline="0" dirty="0" smtClean="0"/>
              <a:t>necessary condition</a:t>
            </a:r>
            <a:r>
              <a:rPr lang="en-US" b="0" baseline="0" dirty="0" smtClean="0"/>
              <a:t> for depiction.</a:t>
            </a:r>
          </a:p>
          <a:p>
            <a:pPr marL="171450" indent="-171450">
              <a:buFont typeface="Arial"/>
              <a:buChar char="•"/>
            </a:pPr>
            <a:r>
              <a:rPr lang="en-US" b="0" baseline="0" dirty="0" smtClean="0"/>
              <a:t>Resemblance not as perceptual indistinguishability </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a:t>
            </a:fld>
            <a:endParaRPr lang="en-US"/>
          </a:p>
        </p:txBody>
      </p:sp>
    </p:spTree>
    <p:extLst>
      <p:ext uri="{BB962C8B-B14F-4D97-AF65-F5344CB8AC3E}">
        <p14:creationId xmlns:p14="http://schemas.microsoft.com/office/powerpoint/2010/main" val="2787398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“Melville Jean Herskovits was an American anthropologist who firmly established African and African-American studies in American academia. He is known for exploring the cultural continuity from African cultures as expressed in African-American communities.” - https://</a:t>
            </a:r>
            <a:r>
              <a:rPr lang="en-US" dirty="0" err="1" smtClean="0"/>
              <a:t>en.wikipedia.org</a:t>
            </a:r>
            <a:r>
              <a:rPr lang="en-US" dirty="0" smtClean="0"/>
              <a:t>/wiki/</a:t>
            </a:r>
            <a:r>
              <a:rPr lang="en-US" dirty="0" err="1" smtClean="0"/>
              <a:t>Melville_J._Herskovits</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3</a:t>
            </a:fld>
            <a:endParaRPr lang="en-US"/>
          </a:p>
        </p:txBody>
      </p:sp>
    </p:spTree>
    <p:extLst>
      <p:ext uri="{BB962C8B-B14F-4D97-AF65-F5344CB8AC3E}">
        <p14:creationId xmlns:p14="http://schemas.microsoft.com/office/powerpoint/2010/main" val="325036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4</a:t>
            </a:fld>
            <a:endParaRPr lang="en-US"/>
          </a:p>
        </p:txBody>
      </p:sp>
    </p:spTree>
    <p:extLst>
      <p:ext uri="{BB962C8B-B14F-4D97-AF65-F5344CB8AC3E}">
        <p14:creationId xmlns:p14="http://schemas.microsoft.com/office/powerpoint/2010/main" val="76395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“This Man Jumped Out of a Plane With No Parachute,” http://</a:t>
            </a:r>
            <a:r>
              <a:rPr lang="en-US" dirty="0" err="1" smtClean="0"/>
              <a:t>www.nationalgeographic.com</a:t>
            </a:r>
            <a:r>
              <a:rPr lang="en-US" dirty="0" smtClean="0"/>
              <a:t>/adventure/features/skydiver-</a:t>
            </a:r>
            <a:r>
              <a:rPr lang="en-US" dirty="0" err="1" smtClean="0"/>
              <a:t>luke</a:t>
            </a:r>
            <a:r>
              <a:rPr lang="en-US" dirty="0" smtClean="0"/>
              <a:t>-</a:t>
            </a:r>
            <a:r>
              <a:rPr lang="en-US" dirty="0" err="1" smtClean="0"/>
              <a:t>aikins</a:t>
            </a:r>
            <a:r>
              <a:rPr lang="en-US" dirty="0" smtClean="0"/>
              <a:t>-</a:t>
            </a:r>
            <a:r>
              <a:rPr lang="en-US" dirty="0" err="1" smtClean="0"/>
              <a:t>freefalls</a:t>
            </a:r>
            <a:r>
              <a:rPr lang="en-US" dirty="0" smtClean="0"/>
              <a:t>-without-parachute/</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5</a:t>
            </a:fld>
            <a:endParaRPr lang="en-US"/>
          </a:p>
        </p:txBody>
      </p:sp>
    </p:spTree>
    <p:extLst>
      <p:ext uri="{BB962C8B-B14F-4D97-AF65-F5344CB8AC3E}">
        <p14:creationId xmlns:p14="http://schemas.microsoft.com/office/powerpoint/2010/main" val="1559342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“An accurate depiction of a cruel, dramatic situation, Guernica was created to be part of the Spanish Pavilion at the International Exposition in Paris in 1937. Pablo Picasso’s motivation for painting the scene in this great work was the news of the German aerial bombing of the Basque town whose name the piece bears, which the artist had seen in the dramatic photographs published in various periodicals, including the French newspaper </a:t>
            </a:r>
            <a:r>
              <a:rPr lang="en-US" dirty="0" err="1" smtClean="0"/>
              <a:t>L'Humanité</a:t>
            </a:r>
            <a:r>
              <a:rPr lang="en-US" dirty="0" smtClean="0"/>
              <a:t>. Despite that, neither the studies nor the finished picture contain a single allusion to a specific event, constituting instead a generic plea against the barbarity and terror of war”</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http://</a:t>
            </a:r>
            <a:r>
              <a:rPr lang="en-US" dirty="0" err="1" smtClean="0"/>
              <a:t>www.museoreinasofia.es</a:t>
            </a:r>
            <a:r>
              <a:rPr lang="en-US" dirty="0" smtClean="0"/>
              <a:t>/en/collection/artwork/</a:t>
            </a:r>
            <a:r>
              <a:rPr lang="en-US" dirty="0" err="1" smtClean="0"/>
              <a:t>guernica</a:t>
            </a: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7</a:t>
            </a:fld>
            <a:endParaRPr lang="en-US"/>
          </a:p>
        </p:txBody>
      </p:sp>
    </p:spTree>
    <p:extLst>
      <p:ext uri="{BB962C8B-B14F-4D97-AF65-F5344CB8AC3E}">
        <p14:creationId xmlns:p14="http://schemas.microsoft.com/office/powerpoint/2010/main" val="1763728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“I</a:t>
            </a:r>
            <a:r>
              <a:rPr lang="en-US" sz="1200" kern="1200" dirty="0" smtClean="0">
                <a:solidFill>
                  <a:schemeClr val="tx1"/>
                </a:solidFill>
                <a:effectLst/>
                <a:latin typeface="+mn-lt"/>
                <a:ea typeface="+mn-ea"/>
                <a:cs typeface="+mn-cs"/>
              </a:rPr>
              <a:t>t seems violent, dynamic, vital, disturbing to us. But I imagine it would strike them as cold, stark, lifeless, or serene and restful, or perhaps bland, dull, boring—but in any case not violent, dynamic, and vital” (347).</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8</a:t>
            </a:fld>
            <a:endParaRPr lang="en-US"/>
          </a:p>
        </p:txBody>
      </p:sp>
    </p:spTree>
    <p:extLst>
      <p:ext uri="{BB962C8B-B14F-4D97-AF65-F5344CB8AC3E}">
        <p14:creationId xmlns:p14="http://schemas.microsoft.com/office/powerpoint/2010/main" val="1763728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9</a:t>
            </a:fld>
            <a:endParaRPr lang="en-US"/>
          </a:p>
        </p:txBody>
      </p:sp>
    </p:spTree>
    <p:extLst>
      <p:ext uri="{BB962C8B-B14F-4D97-AF65-F5344CB8AC3E}">
        <p14:creationId xmlns:p14="http://schemas.microsoft.com/office/powerpoint/2010/main" val="2966878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Play</a:t>
            </a:r>
            <a:r>
              <a:rPr lang="en-US" baseline="0" dirty="0" smtClean="0"/>
              <a:t> Wagner. </a:t>
            </a:r>
          </a:p>
          <a:p>
            <a:pPr marL="171450" indent="-171450">
              <a:buFont typeface="Arial"/>
              <a:buChar char="•"/>
            </a:pPr>
            <a:r>
              <a:rPr lang="en-US" baseline="0" dirty="0" smtClean="0"/>
              <a:t>Play Schoenberg.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“The technique is a means of ensuring that all 12 notes of the chromatic scale are sounded as often as one another in a piece of music while preventing the emphasis of any one note through the use of tone rows, orderings of the 12 pitch classes” - https://</a:t>
            </a:r>
            <a:r>
              <a:rPr lang="en-US" dirty="0" err="1" smtClean="0"/>
              <a:t>en.wikipedia.org</a:t>
            </a:r>
            <a:r>
              <a:rPr lang="en-US" dirty="0" smtClean="0"/>
              <a:t>/wiki/Twelve-</a:t>
            </a:r>
            <a:r>
              <a:rPr lang="en-US" dirty="0" err="1" smtClean="0"/>
              <a:t>tone_technique</a:t>
            </a: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10</a:t>
            </a:fld>
            <a:endParaRPr lang="en-US"/>
          </a:p>
        </p:txBody>
      </p:sp>
    </p:spTree>
    <p:extLst>
      <p:ext uri="{BB962C8B-B14F-4D97-AF65-F5344CB8AC3E}">
        <p14:creationId xmlns:p14="http://schemas.microsoft.com/office/powerpoint/2010/main" val="4041246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Sunday, October 13, 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Sunday, October 13, 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Sunday, October 13, 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Sunday, October 13, 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“Categories of art”</a:t>
            </a:r>
            <a:endParaRPr lang="en-US" sz="4400" dirty="0"/>
          </a:p>
        </p:txBody>
      </p:sp>
      <p:sp>
        <p:nvSpPr>
          <p:cNvPr id="3" name="Text Placeholder 2"/>
          <p:cNvSpPr>
            <a:spLocks noGrp="1"/>
          </p:cNvSpPr>
          <p:nvPr>
            <p:ph type="body" idx="1"/>
          </p:nvPr>
        </p:nvSpPr>
        <p:spPr/>
        <p:txBody>
          <a:bodyPr/>
          <a:lstStyle/>
          <a:p>
            <a:r>
              <a:rPr lang="en-US" dirty="0"/>
              <a:t>PHL 317K</a:t>
            </a:r>
          </a:p>
          <a:p>
            <a:r>
              <a:rPr lang="en-US" dirty="0"/>
              <a:t>Fall 2017</a:t>
            </a:r>
          </a:p>
          <a:p>
            <a:endParaRPr lang="en-US" dirty="0"/>
          </a:p>
        </p:txBody>
      </p:sp>
      <p:pic>
        <p:nvPicPr>
          <p:cNvPr id="4" name="Picture 3" descr="10-Kendal-Walton-2.png"/>
          <p:cNvPicPr>
            <a:picLocks noChangeAspect="1"/>
          </p:cNvPicPr>
          <p:nvPr/>
        </p:nvPicPr>
        <p:blipFill rotWithShape="1">
          <a:blip r:embed="rId3" cstate="print">
            <a:alphaModFix amt="40000"/>
            <a:extLst>
              <a:ext uri="{28A0092B-C50C-407E-A947-70E740481C1C}">
                <a14:useLocalDpi xmlns:a14="http://schemas.microsoft.com/office/drawing/2010/main" val="0"/>
              </a:ext>
            </a:extLst>
          </a:blip>
          <a:srcRect l="2509" r="13814"/>
          <a:stretch/>
        </p:blipFill>
        <p:spPr>
          <a:xfrm>
            <a:off x="-1422894" y="-58254"/>
            <a:ext cx="6016625" cy="7080250"/>
          </a:xfrm>
          <a:prstGeom prst="rect">
            <a:avLst/>
          </a:prstGeom>
        </p:spPr>
      </p:pic>
      <p:pic>
        <p:nvPicPr>
          <p:cNvPr id="5" name="Picture 4" descr="DE00050_14.jpg"/>
          <p:cNvPicPr>
            <a:picLocks noChangeAspect="1"/>
          </p:cNvPicPr>
          <p:nvPr/>
        </p:nvPicPr>
        <p:blipFill rotWithShape="1">
          <a:blip r:embed="rId4">
            <a:alphaModFix amt="40000"/>
            <a:extLst>
              <a:ext uri="{28A0092B-C50C-407E-A947-70E740481C1C}">
                <a14:useLocalDpi xmlns:a14="http://schemas.microsoft.com/office/drawing/2010/main" val="0"/>
              </a:ext>
            </a:extLst>
          </a:blip>
          <a:srcRect l="69554" r="1"/>
          <a:stretch/>
        </p:blipFill>
        <p:spPr>
          <a:xfrm>
            <a:off x="4593731" y="-58254"/>
            <a:ext cx="4782342" cy="7112000"/>
          </a:xfrm>
          <a:prstGeom prst="rect">
            <a:avLst/>
          </a:prstGeom>
        </p:spPr>
      </p:pic>
    </p:spTree>
    <p:extLst>
      <p:ext uri="{BB962C8B-B14F-4D97-AF65-F5344CB8AC3E}">
        <p14:creationId xmlns:p14="http://schemas.microsoft.com/office/powerpoint/2010/main" val="14305949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EXHIBIT F: CONTRA-STANDARDNESS</a:t>
            </a:r>
            <a:endParaRPr lang="en-US" dirty="0"/>
          </a:p>
        </p:txBody>
      </p:sp>
      <p:sp>
        <p:nvSpPr>
          <p:cNvPr id="3" name="Content Placeholder 2"/>
          <p:cNvSpPr>
            <a:spLocks noGrp="1"/>
          </p:cNvSpPr>
          <p:nvPr>
            <p:ph idx="1"/>
          </p:nvPr>
        </p:nvSpPr>
        <p:spPr/>
        <p:txBody>
          <a:bodyPr/>
          <a:lstStyle/>
          <a:p>
            <a:r>
              <a:rPr lang="en-US" dirty="0" smtClean="0"/>
              <a:t>Features that are contra-standard for us may contribute to the </a:t>
            </a:r>
            <a:r>
              <a:rPr lang="en-US" b="1" dirty="0" smtClean="0"/>
              <a:t>shockingness </a:t>
            </a:r>
            <a:r>
              <a:rPr lang="en-US" dirty="0" smtClean="0"/>
              <a:t>of a work.</a:t>
            </a:r>
          </a:p>
          <a:p>
            <a:r>
              <a:rPr lang="en-US" dirty="0" smtClean="0"/>
              <a:t>If we are exposed to a number of works that have features that are contra-standard for us, we might adjust our categories to accommodate those features, so that they become standard for us.</a:t>
            </a:r>
          </a:p>
        </p:txBody>
      </p:sp>
    </p:spTree>
    <p:extLst>
      <p:ext uri="{BB962C8B-B14F-4D97-AF65-F5344CB8AC3E}">
        <p14:creationId xmlns:p14="http://schemas.microsoft.com/office/powerpoint/2010/main" val="927283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UPSHOT</a:t>
            </a:r>
            <a:endParaRPr lang="en-US" dirty="0"/>
          </a:p>
        </p:txBody>
      </p:sp>
      <p:pic>
        <p:nvPicPr>
          <p:cNvPr id="4" name="Picture 3" descr="pstur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70" y="1631054"/>
            <a:ext cx="7724661" cy="5040205"/>
          </a:xfrm>
          <a:prstGeom prst="rect">
            <a:avLst/>
          </a:prstGeom>
        </p:spPr>
      </p:pic>
    </p:spTree>
    <p:extLst>
      <p:ext uri="{BB962C8B-B14F-4D97-AF65-F5344CB8AC3E}">
        <p14:creationId xmlns:p14="http://schemas.microsoft.com/office/powerpoint/2010/main" val="33168188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UPSHOT</a:t>
            </a:r>
            <a:endParaRPr lang="en-US" dirty="0"/>
          </a:p>
        </p:txBody>
      </p:sp>
      <p:sp>
        <p:nvSpPr>
          <p:cNvPr id="3" name="Content Placeholder 2"/>
          <p:cNvSpPr>
            <a:spLocks noGrp="1"/>
          </p:cNvSpPr>
          <p:nvPr>
            <p:ph idx="1"/>
          </p:nvPr>
        </p:nvSpPr>
        <p:spPr/>
        <p:txBody>
          <a:bodyPr/>
          <a:lstStyle/>
          <a:p>
            <a:r>
              <a:rPr lang="en-US" dirty="0" smtClean="0"/>
              <a:t>The predicate “is tall” appears to be a one-place predicate.</a:t>
            </a:r>
          </a:p>
          <a:p>
            <a:r>
              <a:rPr lang="en-US" dirty="0"/>
              <a:t>B</a:t>
            </a:r>
            <a:r>
              <a:rPr lang="en-US" dirty="0" smtClean="0"/>
              <a:t>ut the </a:t>
            </a:r>
            <a:r>
              <a:rPr lang="en-US" b="1" dirty="0" smtClean="0">
                <a:solidFill>
                  <a:srgbClr val="0000FF"/>
                </a:solidFill>
              </a:rPr>
              <a:t>logical </a:t>
            </a:r>
            <a:r>
              <a:rPr lang="en-US" b="1" dirty="0">
                <a:solidFill>
                  <a:srgbClr val="0000FF"/>
                </a:solidFill>
              </a:rPr>
              <a:t>form </a:t>
            </a:r>
            <a:r>
              <a:rPr lang="en-US" dirty="0" smtClean="0"/>
              <a:t>of tallness attributions is relational.</a:t>
            </a:r>
          </a:p>
          <a:p>
            <a:r>
              <a:rPr lang="en-US" dirty="0" smtClean="0"/>
              <a:t>When we say that “x is tall,” what we </a:t>
            </a:r>
            <a:r>
              <a:rPr lang="en-US" b="1" dirty="0" smtClean="0"/>
              <a:t>really</a:t>
            </a:r>
            <a:r>
              <a:rPr lang="en-US" dirty="0" smtClean="0"/>
              <a:t> mean is that “x is </a:t>
            </a:r>
            <a:r>
              <a:rPr lang="en-US" b="1" dirty="0" smtClean="0"/>
              <a:t>tall for a C</a:t>
            </a:r>
            <a:r>
              <a:rPr lang="en-US" dirty="0" smtClean="0"/>
              <a:t>.” </a:t>
            </a:r>
          </a:p>
        </p:txBody>
      </p:sp>
    </p:spTree>
    <p:extLst>
      <p:ext uri="{BB962C8B-B14F-4D97-AF65-F5344CB8AC3E}">
        <p14:creationId xmlns:p14="http://schemas.microsoft.com/office/powerpoint/2010/main" val="9853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2</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Walton maintains that all aesthetic judgments are just like attributions of tallness. </a:t>
            </a:r>
          </a:p>
          <a:p>
            <a:pPr marL="731520" lvl="1" indent="-457200">
              <a:buFont typeface="+mj-lt"/>
              <a:buAutoNum type="alphaUcPeriod"/>
            </a:pPr>
            <a:r>
              <a:rPr lang="en-US" dirty="0" smtClean="0"/>
              <a:t>True</a:t>
            </a:r>
          </a:p>
          <a:p>
            <a:pPr marL="731520" lvl="1" indent="-457200">
              <a:buFont typeface="+mj-lt"/>
              <a:buAutoNum type="alphaUcPeriod"/>
            </a:pPr>
            <a:r>
              <a:rPr lang="en-US" dirty="0" smtClean="0"/>
              <a:t>False</a:t>
            </a:r>
            <a:endParaRPr lang="en-US" dirty="0"/>
          </a:p>
        </p:txBody>
      </p:sp>
      <p:pic>
        <p:nvPicPr>
          <p:cNvPr id="4" name="Picture 3" descr="Screen Shot 2018-03-02 at 6.25.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 y="3815603"/>
            <a:ext cx="8928100" cy="1841500"/>
          </a:xfrm>
          <a:prstGeom prst="rect">
            <a:avLst/>
          </a:prstGeom>
        </p:spPr>
      </p:pic>
    </p:spTree>
    <p:extLst>
      <p:ext uri="{BB962C8B-B14F-4D97-AF65-F5344CB8AC3E}">
        <p14:creationId xmlns:p14="http://schemas.microsoft.com/office/powerpoint/2010/main" val="4237603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UPSHOT</a:t>
            </a:r>
            <a:endParaRPr lang="en-US" dirty="0"/>
          </a:p>
        </p:txBody>
      </p:sp>
      <p:sp>
        <p:nvSpPr>
          <p:cNvPr id="3" name="Content Placeholder 2"/>
          <p:cNvSpPr>
            <a:spLocks noGrp="1"/>
          </p:cNvSpPr>
          <p:nvPr>
            <p:ph idx="1"/>
          </p:nvPr>
        </p:nvSpPr>
        <p:spPr/>
        <p:txBody>
          <a:bodyPr/>
          <a:lstStyle/>
          <a:p>
            <a:r>
              <a:rPr lang="en-US" dirty="0" smtClean="0"/>
              <a:t>Aesthetic judgments are often </a:t>
            </a:r>
            <a:r>
              <a:rPr lang="en-US" b="1" dirty="0" smtClean="0"/>
              <a:t>mistaken</a:t>
            </a:r>
            <a:r>
              <a:rPr lang="en-US" dirty="0" smtClean="0"/>
              <a:t> in a way that attributions of tallness are not. </a:t>
            </a:r>
          </a:p>
          <a:p>
            <a:r>
              <a:rPr lang="en-US" dirty="0" smtClean="0"/>
              <a:t>But what </a:t>
            </a:r>
            <a:r>
              <a:rPr lang="en-US" b="1" dirty="0" smtClean="0"/>
              <a:t>explains </a:t>
            </a:r>
            <a:r>
              <a:rPr lang="en-US" dirty="0" smtClean="0"/>
              <a:t>that? </a:t>
            </a:r>
            <a:endParaRPr lang="en-US" dirty="0"/>
          </a:p>
        </p:txBody>
      </p:sp>
    </p:spTree>
    <p:extLst>
      <p:ext uri="{BB962C8B-B14F-4D97-AF65-F5344CB8AC3E}">
        <p14:creationId xmlns:p14="http://schemas.microsoft.com/office/powerpoint/2010/main" val="2846780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UPSHOT</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0000FF"/>
                </a:solidFill>
              </a:rPr>
              <a:t>Metaphysics:</a:t>
            </a:r>
            <a:r>
              <a:rPr lang="en-US" dirty="0">
                <a:solidFill>
                  <a:srgbClr val="0000FF"/>
                </a:solidFill>
              </a:rPr>
              <a:t> </a:t>
            </a:r>
            <a:endParaRPr lang="en-US" dirty="0" smtClean="0">
              <a:solidFill>
                <a:srgbClr val="0000FF"/>
              </a:solidFill>
            </a:endParaRPr>
          </a:p>
          <a:p>
            <a:r>
              <a:rPr lang="en-US" dirty="0" smtClean="0"/>
              <a:t>What </a:t>
            </a:r>
            <a:r>
              <a:rPr lang="en-US" b="1" dirty="0" smtClean="0"/>
              <a:t>metaphysically determines </a:t>
            </a:r>
            <a:r>
              <a:rPr lang="en-US" dirty="0" smtClean="0"/>
              <a:t>the aesthetic properties of a work? </a:t>
            </a:r>
          </a:p>
          <a:p>
            <a:r>
              <a:rPr lang="en-US" dirty="0" smtClean="0"/>
              <a:t>What </a:t>
            </a:r>
            <a:r>
              <a:rPr lang="en-US" b="1" dirty="0" smtClean="0"/>
              <a:t>makes it the case </a:t>
            </a:r>
            <a:r>
              <a:rPr lang="en-US" dirty="0" smtClean="0"/>
              <a:t>that a work has the aesthetic properties that it does? </a:t>
            </a:r>
          </a:p>
          <a:p>
            <a:pPr marL="0" indent="0">
              <a:buNone/>
            </a:pPr>
            <a:r>
              <a:rPr lang="en-US" b="1" dirty="0" smtClean="0">
                <a:solidFill>
                  <a:srgbClr val="0000FF"/>
                </a:solidFill>
              </a:rPr>
              <a:t>Epistemology:</a:t>
            </a:r>
            <a:r>
              <a:rPr lang="en-US" dirty="0" smtClean="0">
                <a:solidFill>
                  <a:srgbClr val="0000FF"/>
                </a:solidFill>
              </a:rPr>
              <a:t> </a:t>
            </a:r>
          </a:p>
          <a:p>
            <a:r>
              <a:rPr lang="en-US" dirty="0" smtClean="0"/>
              <a:t>How can </a:t>
            </a:r>
            <a:r>
              <a:rPr lang="en-US" b="1" dirty="0" smtClean="0"/>
              <a:t>we </a:t>
            </a:r>
            <a:r>
              <a:rPr lang="en-US" dirty="0" smtClean="0"/>
              <a:t>determine (come to know) which aesthetic properties a work really has? </a:t>
            </a:r>
          </a:p>
          <a:p>
            <a:r>
              <a:rPr lang="en-US" dirty="0" smtClean="0"/>
              <a:t>Which kinds of considerations give us </a:t>
            </a:r>
            <a:r>
              <a:rPr lang="en-US" b="1" dirty="0" smtClean="0"/>
              <a:t>justification to believe </a:t>
            </a:r>
            <a:r>
              <a:rPr lang="en-US" dirty="0" smtClean="0"/>
              <a:t>that a work has certain aesthetic properties?</a:t>
            </a:r>
            <a:endParaRPr lang="en-US" dirty="0" smtClean="0">
              <a:solidFill>
                <a:srgbClr val="0000FF"/>
              </a:solidFill>
            </a:endParaRPr>
          </a:p>
        </p:txBody>
      </p:sp>
    </p:spTree>
    <p:extLst>
      <p:ext uri="{BB962C8B-B14F-4D97-AF65-F5344CB8AC3E}">
        <p14:creationId xmlns:p14="http://schemas.microsoft.com/office/powerpoint/2010/main" val="26551826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UPSHOT</a:t>
            </a:r>
            <a:endParaRPr lang="en-US" dirty="0"/>
          </a:p>
        </p:txBody>
      </p:sp>
      <p:sp>
        <p:nvSpPr>
          <p:cNvPr id="3" name="Content Placeholder 2"/>
          <p:cNvSpPr>
            <a:spLocks noGrp="1"/>
          </p:cNvSpPr>
          <p:nvPr>
            <p:ph idx="1"/>
          </p:nvPr>
        </p:nvSpPr>
        <p:spPr/>
        <p:txBody>
          <a:bodyPr/>
          <a:lstStyle/>
          <a:p>
            <a:pPr marL="514350" indent="-514350">
              <a:buFont typeface="+mj-lt"/>
              <a:buAutoNum type="romanLcPeriod"/>
            </a:pPr>
            <a:r>
              <a:rPr lang="en-US" dirty="0"/>
              <a:t>The presence in W of a relatively large number of features standard with respect to C. </a:t>
            </a:r>
            <a:endParaRPr lang="en-US" dirty="0" smtClean="0"/>
          </a:p>
          <a:p>
            <a:pPr marL="514350" indent="-514350">
              <a:buFont typeface="+mj-lt"/>
              <a:buAutoNum type="romanLcPeriod"/>
            </a:pPr>
            <a:r>
              <a:rPr lang="en-US" dirty="0" smtClean="0"/>
              <a:t>The </a:t>
            </a:r>
            <a:r>
              <a:rPr lang="en-US" dirty="0"/>
              <a:t>fact, if it is one, that W is better, or more interesting or pleasing aesthetically, or more worth experiencing when perceived in C than it is when perceived in alternative ways. </a:t>
            </a:r>
          </a:p>
          <a:p>
            <a:pPr marL="514350" indent="-514350">
              <a:buFont typeface="+mj-lt"/>
              <a:buAutoNum type="romanLcPeriod"/>
            </a:pPr>
            <a:r>
              <a:rPr lang="en-US" dirty="0"/>
              <a:t>The fact, if it is one, that the artist who produced W intended or expected it to be perceived in C, or thought of it as a C. </a:t>
            </a:r>
          </a:p>
          <a:p>
            <a:pPr marL="514350" indent="-514350">
              <a:buFont typeface="+mj-lt"/>
              <a:buAutoNum type="romanLcPeriod"/>
            </a:pPr>
            <a:r>
              <a:rPr lang="en-US" dirty="0" smtClean="0"/>
              <a:t>The </a:t>
            </a:r>
            <a:r>
              <a:rPr lang="en-US" dirty="0"/>
              <a:t>fact, if it is one, that C is well established in and recognized by the society in which W was produced. </a:t>
            </a:r>
          </a:p>
          <a:p>
            <a:pPr marL="514350" indent="-514350">
              <a:buFont typeface="+mj-lt"/>
              <a:buAutoNum type="romanLcPeriod"/>
            </a:pPr>
            <a:endParaRPr lang="en-US" dirty="0"/>
          </a:p>
          <a:p>
            <a:pPr marL="514350" indent="-514350">
              <a:buFont typeface="+mj-lt"/>
              <a:buAutoNum type="romanLcPeriod"/>
            </a:pPr>
            <a:endParaRPr lang="en-US" dirty="0"/>
          </a:p>
        </p:txBody>
      </p:sp>
    </p:spTree>
    <p:extLst>
      <p:ext uri="{BB962C8B-B14F-4D97-AF65-F5344CB8AC3E}">
        <p14:creationId xmlns:p14="http://schemas.microsoft.com/office/powerpoint/2010/main" val="29547693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UPSHOT</a:t>
            </a:r>
            <a:endParaRPr lang="en-US" dirty="0"/>
          </a:p>
        </p:txBody>
      </p:sp>
      <p:sp>
        <p:nvSpPr>
          <p:cNvPr id="3" name="Content Placeholder 2"/>
          <p:cNvSpPr>
            <a:spLocks noGrp="1"/>
          </p:cNvSpPr>
          <p:nvPr>
            <p:ph idx="1"/>
          </p:nvPr>
        </p:nvSpPr>
        <p:spPr/>
        <p:txBody>
          <a:bodyPr/>
          <a:lstStyle/>
          <a:p>
            <a:pPr marL="514350" indent="-514350">
              <a:buFont typeface="+mj-lt"/>
              <a:buAutoNum type="romanLcPeriod"/>
            </a:pPr>
            <a:r>
              <a:rPr lang="en-US" dirty="0"/>
              <a:t>The presence in W of a relatively large number of features standard with respect to C. </a:t>
            </a:r>
            <a:endParaRPr lang="en-US" dirty="0" smtClean="0"/>
          </a:p>
          <a:p>
            <a:pPr marL="514350" indent="-514350">
              <a:buFont typeface="+mj-lt"/>
              <a:buAutoNum type="romanLcPeriod"/>
            </a:pPr>
            <a:r>
              <a:rPr lang="en-US" dirty="0" smtClean="0"/>
              <a:t>The </a:t>
            </a:r>
            <a:r>
              <a:rPr lang="en-US" dirty="0"/>
              <a:t>fact, if it is one, that W is better, or more interesting or pleasing aesthetically, or more worth experiencing when perceived in C than it is when perceived in alternative ways. </a:t>
            </a:r>
          </a:p>
          <a:p>
            <a:pPr marL="514350" indent="-514350">
              <a:buFont typeface="+mj-lt"/>
              <a:buAutoNum type="romanLcPeriod"/>
            </a:pPr>
            <a:r>
              <a:rPr lang="en-US" u="sng" dirty="0"/>
              <a:t>The fact, if it is one, that the artist who produced W intended or expected it to be perceived in C, or thought of it as a C. </a:t>
            </a:r>
          </a:p>
          <a:p>
            <a:pPr marL="514350" indent="-514350">
              <a:buFont typeface="+mj-lt"/>
              <a:buAutoNum type="romanLcPeriod"/>
            </a:pPr>
            <a:r>
              <a:rPr lang="en-US" u="sng" dirty="0" smtClean="0"/>
              <a:t>The </a:t>
            </a:r>
            <a:r>
              <a:rPr lang="en-US" u="sng" dirty="0"/>
              <a:t>fact, if it is one, that C is well established in and recognized by the society in which W was produced. </a:t>
            </a:r>
          </a:p>
          <a:p>
            <a:pPr marL="514350" indent="-514350">
              <a:buFont typeface="+mj-lt"/>
              <a:buAutoNum type="romanLcPeriod"/>
            </a:pPr>
            <a:endParaRPr lang="en-US" dirty="0"/>
          </a:p>
          <a:p>
            <a:pPr marL="514350" indent="-514350">
              <a:buFont typeface="+mj-lt"/>
              <a:buAutoNum type="romanLcPeriod"/>
            </a:pPr>
            <a:endParaRPr lang="en-US" dirty="0"/>
          </a:p>
        </p:txBody>
      </p:sp>
    </p:spTree>
    <p:extLst>
      <p:ext uri="{BB962C8B-B14F-4D97-AF65-F5344CB8AC3E}">
        <p14:creationId xmlns:p14="http://schemas.microsoft.com/office/powerpoint/2010/main" val="380362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00px-Organization_levels_mouse.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896" y="1952625"/>
            <a:ext cx="6488592" cy="4905375"/>
          </a:xfrm>
          <a:prstGeom prst="rect">
            <a:avLst/>
          </a:prstGeom>
        </p:spPr>
      </p:pic>
      <p:sp>
        <p:nvSpPr>
          <p:cNvPr id="4" name="Curved Down Arrow 3"/>
          <p:cNvSpPr/>
          <p:nvPr/>
        </p:nvSpPr>
        <p:spPr>
          <a:xfrm rot="17799790">
            <a:off x="1711075" y="4451539"/>
            <a:ext cx="1285875" cy="79375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Curved Down Arrow 5"/>
          <p:cNvSpPr/>
          <p:nvPr/>
        </p:nvSpPr>
        <p:spPr>
          <a:xfrm rot="18409054">
            <a:off x="2646967" y="2946338"/>
            <a:ext cx="1285875" cy="79375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Curved Down Arrow 6"/>
          <p:cNvSpPr/>
          <p:nvPr/>
        </p:nvSpPr>
        <p:spPr>
          <a:xfrm rot="19406358">
            <a:off x="4529345" y="1812824"/>
            <a:ext cx="1605053" cy="79375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Curved Down Arrow 12"/>
          <p:cNvSpPr/>
          <p:nvPr/>
        </p:nvSpPr>
        <p:spPr>
          <a:xfrm rot="5400000">
            <a:off x="6691358" y="3693026"/>
            <a:ext cx="1628976" cy="573483"/>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lstStyle/>
          <a:p>
            <a:r>
              <a:rPr lang="en-US" dirty="0" smtClean="0"/>
              <a:t>UPSHOT</a:t>
            </a:r>
            <a:endParaRPr lang="en-US" dirty="0"/>
          </a:p>
        </p:txBody>
      </p:sp>
      <p:sp>
        <p:nvSpPr>
          <p:cNvPr id="8" name="TextBox 7"/>
          <p:cNvSpPr txBox="1"/>
          <p:nvPr/>
        </p:nvSpPr>
        <p:spPr>
          <a:xfrm>
            <a:off x="422269" y="1595619"/>
            <a:ext cx="3570646" cy="1200328"/>
          </a:xfrm>
          <a:prstGeom prst="rect">
            <a:avLst/>
          </a:prstGeom>
          <a:noFill/>
        </p:spPr>
        <p:txBody>
          <a:bodyPr wrap="square" rtlCol="0">
            <a:spAutoFit/>
          </a:bodyPr>
          <a:lstStyle/>
          <a:p>
            <a:r>
              <a:rPr lang="en-US" sz="2400" dirty="0" smtClean="0"/>
              <a:t>“determines”</a:t>
            </a:r>
          </a:p>
          <a:p>
            <a:r>
              <a:rPr lang="en-US" sz="2400" dirty="0"/>
              <a:t>“in virtue of</a:t>
            </a:r>
            <a:r>
              <a:rPr lang="en-US" sz="2400" dirty="0" smtClean="0"/>
              <a:t>”</a:t>
            </a:r>
          </a:p>
          <a:p>
            <a:r>
              <a:rPr lang="en-US" sz="2400" dirty="0" smtClean="0"/>
              <a:t>“makes it the case that”</a:t>
            </a:r>
          </a:p>
        </p:txBody>
      </p:sp>
    </p:spTree>
    <p:extLst>
      <p:ext uri="{BB962C8B-B14F-4D97-AF65-F5344CB8AC3E}">
        <p14:creationId xmlns:p14="http://schemas.microsoft.com/office/powerpoint/2010/main" val="15378988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UPSHOT</a:t>
            </a:r>
            <a:endParaRPr lang="en-US" dirty="0"/>
          </a:p>
        </p:txBody>
      </p:sp>
      <p:pic>
        <p:nvPicPr>
          <p:cNvPr id="8" name="Picture 7" descr="Brain-ima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15912"/>
            <a:ext cx="3025434" cy="2016213"/>
          </a:xfrm>
          <a:prstGeom prst="rect">
            <a:avLst/>
          </a:prstGeom>
        </p:spPr>
      </p:pic>
      <p:pic>
        <p:nvPicPr>
          <p:cNvPr id="10" name="Picture 9" descr="DE00050_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936" y="2789390"/>
            <a:ext cx="3230864" cy="1462793"/>
          </a:xfrm>
          <a:prstGeom prst="rect">
            <a:avLst/>
          </a:prstGeom>
        </p:spPr>
      </p:pic>
      <p:sp>
        <p:nvSpPr>
          <p:cNvPr id="11" name="Cloud Callout 10"/>
          <p:cNvSpPr/>
          <p:nvPr/>
        </p:nvSpPr>
        <p:spPr>
          <a:xfrm>
            <a:off x="2465169" y="1692065"/>
            <a:ext cx="2054306" cy="1097325"/>
          </a:xfrm>
          <a:prstGeom prst="cloudCallout">
            <a:avLst>
              <a:gd name="adj1" fmla="val -30288"/>
              <a:gd name="adj2" fmla="val 7067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“Guernica” is dynamic.</a:t>
            </a:r>
            <a:endParaRPr lang="en-US" dirty="0"/>
          </a:p>
        </p:txBody>
      </p:sp>
      <p:cxnSp>
        <p:nvCxnSpPr>
          <p:cNvPr id="15" name="Straight Arrow Connector 14"/>
          <p:cNvCxnSpPr/>
          <p:nvPr/>
        </p:nvCxnSpPr>
        <p:spPr>
          <a:xfrm flipV="1">
            <a:off x="7040670" y="2292170"/>
            <a:ext cx="0" cy="3804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471066" y="1903588"/>
            <a:ext cx="1139207" cy="369332"/>
          </a:xfrm>
          <a:prstGeom prst="rect">
            <a:avLst/>
          </a:prstGeom>
          <a:noFill/>
        </p:spPr>
        <p:txBody>
          <a:bodyPr wrap="square" rtlCol="0">
            <a:spAutoFit/>
          </a:bodyPr>
          <a:lstStyle/>
          <a:p>
            <a:r>
              <a:rPr lang="en-US" b="1" dirty="0" smtClean="0"/>
              <a:t>dynamic</a:t>
            </a:r>
            <a:endParaRPr lang="en-US" b="1" dirty="0"/>
          </a:p>
        </p:txBody>
      </p:sp>
      <p:sp>
        <p:nvSpPr>
          <p:cNvPr id="20" name="TextBox 19"/>
          <p:cNvSpPr txBox="1"/>
          <p:nvPr/>
        </p:nvSpPr>
        <p:spPr>
          <a:xfrm>
            <a:off x="514799" y="4702728"/>
            <a:ext cx="4496130" cy="369332"/>
          </a:xfrm>
          <a:prstGeom prst="rect">
            <a:avLst/>
          </a:prstGeom>
          <a:noFill/>
        </p:spPr>
        <p:txBody>
          <a:bodyPr wrap="square" rtlCol="0">
            <a:spAutoFit/>
          </a:bodyPr>
          <a:lstStyle/>
          <a:p>
            <a:r>
              <a:rPr lang="en-US" b="1" dirty="0" smtClean="0"/>
              <a:t>Correctly perceived as a painting</a:t>
            </a:r>
            <a:endParaRPr lang="en-US" b="1" dirty="0"/>
          </a:p>
        </p:txBody>
      </p:sp>
      <p:cxnSp>
        <p:nvCxnSpPr>
          <p:cNvPr id="22" name="Straight Arrow Connector 21"/>
          <p:cNvCxnSpPr/>
          <p:nvPr/>
        </p:nvCxnSpPr>
        <p:spPr>
          <a:xfrm flipV="1">
            <a:off x="3977977" y="2292172"/>
            <a:ext cx="2789563" cy="1188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4799608" y="2110154"/>
            <a:ext cx="1512717"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1783280" y="5072063"/>
            <a:ext cx="682553" cy="916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514799" y="5988432"/>
            <a:ext cx="3156163" cy="369332"/>
          </a:xfrm>
          <a:prstGeom prst="rect">
            <a:avLst/>
          </a:prstGeom>
          <a:noFill/>
        </p:spPr>
        <p:txBody>
          <a:bodyPr wrap="square" rtlCol="0">
            <a:spAutoFit/>
          </a:bodyPr>
          <a:lstStyle/>
          <a:p>
            <a:r>
              <a:rPr lang="en-US" b="1" dirty="0" smtClean="0"/>
              <a:t>Historical considerations</a:t>
            </a:r>
            <a:endParaRPr lang="en-US" b="1" dirty="0"/>
          </a:p>
        </p:txBody>
      </p:sp>
      <p:cxnSp>
        <p:nvCxnSpPr>
          <p:cNvPr id="4" name="Straight Arrow Connector 3"/>
          <p:cNvCxnSpPr/>
          <p:nvPr/>
        </p:nvCxnSpPr>
        <p:spPr>
          <a:xfrm flipH="1" flipV="1">
            <a:off x="3647074" y="2852548"/>
            <a:ext cx="330903" cy="6283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19475" y="6002823"/>
            <a:ext cx="3904697" cy="369332"/>
          </a:xfrm>
          <a:prstGeom prst="rect">
            <a:avLst/>
          </a:prstGeom>
        </p:spPr>
        <p:txBody>
          <a:bodyPr wrap="none">
            <a:spAutoFit/>
          </a:bodyPr>
          <a:lstStyle/>
          <a:p>
            <a:r>
              <a:rPr lang="en-US" b="1" dirty="0" smtClean="0"/>
              <a:t>Non-aesthetic perceptual </a:t>
            </a:r>
            <a:r>
              <a:rPr lang="en-US" b="1" dirty="0"/>
              <a:t>features</a:t>
            </a:r>
          </a:p>
        </p:txBody>
      </p:sp>
      <p:cxnSp>
        <p:nvCxnSpPr>
          <p:cNvPr id="16" name="Straight Arrow Connector 15"/>
          <p:cNvCxnSpPr/>
          <p:nvPr/>
        </p:nvCxnSpPr>
        <p:spPr>
          <a:xfrm flipH="1" flipV="1">
            <a:off x="5398928" y="5093732"/>
            <a:ext cx="679525" cy="8947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495800" y="4724400"/>
            <a:ext cx="4496130" cy="369332"/>
          </a:xfrm>
          <a:prstGeom prst="rect">
            <a:avLst/>
          </a:prstGeom>
          <a:noFill/>
        </p:spPr>
        <p:txBody>
          <a:bodyPr wrap="square" rtlCol="0">
            <a:spAutoFit/>
          </a:bodyPr>
          <a:lstStyle/>
          <a:p>
            <a:r>
              <a:rPr lang="en-US" b="1" dirty="0" smtClean="0"/>
              <a:t>Formal features</a:t>
            </a:r>
            <a:endParaRPr lang="en-US" b="1" dirty="0"/>
          </a:p>
        </p:txBody>
      </p:sp>
      <p:cxnSp>
        <p:nvCxnSpPr>
          <p:cNvPr id="18" name="Straight Connector 17"/>
          <p:cNvCxnSpPr/>
          <p:nvPr/>
        </p:nvCxnSpPr>
        <p:spPr>
          <a:xfrm flipV="1">
            <a:off x="2602493" y="3480940"/>
            <a:ext cx="1375484" cy="12217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3977977" y="3480940"/>
            <a:ext cx="1148621" cy="12217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89004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A: REPRESENTATION</a:t>
            </a:r>
            <a:endParaRPr lang="en-US" dirty="0"/>
          </a:p>
        </p:txBody>
      </p:sp>
      <p:pic>
        <p:nvPicPr>
          <p:cNvPr id="4" name="Picture 3" descr="11329895_10205920456303113_640830518133049350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781" y="1374609"/>
            <a:ext cx="2998439" cy="5333999"/>
          </a:xfrm>
          <a:prstGeom prst="rect">
            <a:avLst/>
          </a:prstGeom>
        </p:spPr>
      </p:pic>
    </p:spTree>
    <p:extLst>
      <p:ext uri="{BB962C8B-B14F-4D97-AF65-F5344CB8AC3E}">
        <p14:creationId xmlns:p14="http://schemas.microsoft.com/office/powerpoint/2010/main" val="15580213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UPSHOT</a:t>
            </a:r>
            <a:endParaRPr lang="en-US" dirty="0"/>
          </a:p>
        </p:txBody>
      </p:sp>
      <p:pic>
        <p:nvPicPr>
          <p:cNvPr id="8" name="Picture 7" descr="Brain-ima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15912"/>
            <a:ext cx="3025434" cy="2016213"/>
          </a:xfrm>
          <a:prstGeom prst="rect">
            <a:avLst/>
          </a:prstGeom>
        </p:spPr>
      </p:pic>
      <p:pic>
        <p:nvPicPr>
          <p:cNvPr id="10" name="Picture 9" descr="DE00050_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936" y="2789390"/>
            <a:ext cx="3230864" cy="1462793"/>
          </a:xfrm>
          <a:prstGeom prst="rect">
            <a:avLst/>
          </a:prstGeom>
        </p:spPr>
      </p:pic>
      <p:cxnSp>
        <p:nvCxnSpPr>
          <p:cNvPr id="15" name="Straight Arrow Connector 14"/>
          <p:cNvCxnSpPr/>
          <p:nvPr/>
        </p:nvCxnSpPr>
        <p:spPr>
          <a:xfrm flipV="1">
            <a:off x="7040670" y="2292170"/>
            <a:ext cx="0" cy="3804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471066" y="1903588"/>
            <a:ext cx="1139207" cy="369332"/>
          </a:xfrm>
          <a:prstGeom prst="rect">
            <a:avLst/>
          </a:prstGeom>
          <a:noFill/>
        </p:spPr>
        <p:txBody>
          <a:bodyPr wrap="square" rtlCol="0">
            <a:spAutoFit/>
          </a:bodyPr>
          <a:lstStyle/>
          <a:p>
            <a:r>
              <a:rPr lang="en-US" b="1" dirty="0" smtClean="0"/>
              <a:t>dynamic</a:t>
            </a:r>
            <a:endParaRPr lang="en-US" b="1" dirty="0"/>
          </a:p>
        </p:txBody>
      </p:sp>
      <p:sp>
        <p:nvSpPr>
          <p:cNvPr id="20" name="TextBox 19"/>
          <p:cNvSpPr txBox="1"/>
          <p:nvPr/>
        </p:nvSpPr>
        <p:spPr>
          <a:xfrm>
            <a:off x="3301999" y="4432125"/>
            <a:ext cx="3659299" cy="369332"/>
          </a:xfrm>
          <a:prstGeom prst="rect">
            <a:avLst/>
          </a:prstGeom>
          <a:noFill/>
        </p:spPr>
        <p:txBody>
          <a:bodyPr wrap="square" rtlCol="0">
            <a:spAutoFit/>
          </a:bodyPr>
          <a:lstStyle/>
          <a:p>
            <a:r>
              <a:rPr lang="en-US" b="1" dirty="0" smtClean="0"/>
              <a:t>Formal features</a:t>
            </a:r>
            <a:endParaRPr lang="en-US" b="1" dirty="0"/>
          </a:p>
        </p:txBody>
      </p:sp>
      <p:cxnSp>
        <p:nvCxnSpPr>
          <p:cNvPr id="22" name="Straight Arrow Connector 21"/>
          <p:cNvCxnSpPr/>
          <p:nvPr/>
        </p:nvCxnSpPr>
        <p:spPr>
          <a:xfrm flipV="1">
            <a:off x="4100154" y="2292171"/>
            <a:ext cx="2667386" cy="21399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4799608" y="2110154"/>
            <a:ext cx="1512717"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4142330" y="4801457"/>
            <a:ext cx="0" cy="9163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339569" y="5661766"/>
            <a:ext cx="4131497" cy="369332"/>
          </a:xfrm>
          <a:prstGeom prst="rect">
            <a:avLst/>
          </a:prstGeom>
          <a:noFill/>
        </p:spPr>
        <p:txBody>
          <a:bodyPr wrap="square" rtlCol="0">
            <a:spAutoFit/>
          </a:bodyPr>
          <a:lstStyle/>
          <a:p>
            <a:r>
              <a:rPr lang="en-US" b="1" dirty="0"/>
              <a:t>Non-aesthetic perceptual features</a:t>
            </a:r>
          </a:p>
        </p:txBody>
      </p:sp>
      <p:cxnSp>
        <p:nvCxnSpPr>
          <p:cNvPr id="4" name="Straight Arrow Connector 3"/>
          <p:cNvCxnSpPr/>
          <p:nvPr/>
        </p:nvCxnSpPr>
        <p:spPr>
          <a:xfrm flipH="1" flipV="1">
            <a:off x="3647073" y="2852548"/>
            <a:ext cx="453081" cy="15795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Cloud Callout 17"/>
          <p:cNvSpPr/>
          <p:nvPr/>
        </p:nvSpPr>
        <p:spPr>
          <a:xfrm>
            <a:off x="2465169" y="1692065"/>
            <a:ext cx="2054306" cy="1097325"/>
          </a:xfrm>
          <a:prstGeom prst="cloudCallout">
            <a:avLst>
              <a:gd name="adj1" fmla="val -30288"/>
              <a:gd name="adj2" fmla="val 7067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“Guernica” is dynamic.</a:t>
            </a:r>
            <a:endParaRPr lang="en-US" dirty="0"/>
          </a:p>
        </p:txBody>
      </p:sp>
    </p:spTree>
    <p:extLst>
      <p:ext uri="{BB962C8B-B14F-4D97-AF65-F5344CB8AC3E}">
        <p14:creationId xmlns:p14="http://schemas.microsoft.com/office/powerpoint/2010/main" val="335780809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Do you agree with Walton’s thesis, that the aesthetic properties of a work are not wholly determined by features that can be perceived in the work (but instead are partly determined by historical facts as well)?</a:t>
            </a:r>
          </a:p>
          <a:p>
            <a:pPr marL="457200" indent="-457200">
              <a:buFont typeface="+mj-lt"/>
              <a:buAutoNum type="arabicPeriod"/>
            </a:pPr>
            <a:r>
              <a:rPr lang="en-US" dirty="0" smtClean="0"/>
              <a:t>Yes, I agree with Walton</a:t>
            </a:r>
          </a:p>
          <a:p>
            <a:pPr marL="457200" indent="-457200">
              <a:buFont typeface="+mj-lt"/>
              <a:buAutoNum type="alphaUcPeriod"/>
            </a:pPr>
            <a:r>
              <a:rPr lang="en-US" dirty="0" smtClean="0"/>
              <a:t>No, I disagree with Walton</a:t>
            </a:r>
            <a:endParaRPr lang="en-US" dirty="0"/>
          </a:p>
        </p:txBody>
      </p:sp>
    </p:spTree>
    <p:extLst>
      <p:ext uri="{BB962C8B-B14F-4D97-AF65-F5344CB8AC3E}">
        <p14:creationId xmlns:p14="http://schemas.microsoft.com/office/powerpoint/2010/main" val="11473858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HYPOTHESIS?</a:t>
            </a:r>
            <a:endParaRPr lang="en-US" dirty="0"/>
          </a:p>
        </p:txBody>
      </p:sp>
      <p:pic>
        <p:nvPicPr>
          <p:cNvPr id="4" name="Picture 3" descr="gLaLiC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334" y="1818357"/>
            <a:ext cx="7823332" cy="4400624"/>
          </a:xfrm>
          <a:prstGeom prst="rect">
            <a:avLst/>
          </a:prstGeom>
        </p:spPr>
      </p:pic>
    </p:spTree>
    <p:extLst>
      <p:ext uri="{BB962C8B-B14F-4D97-AF65-F5344CB8AC3E}">
        <p14:creationId xmlns:p14="http://schemas.microsoft.com/office/powerpoint/2010/main" val="15506172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b="1" dirty="0">
                <a:solidFill>
                  <a:srgbClr val="0000FF"/>
                </a:solidFill>
              </a:rPr>
              <a:t>Psychological thesis: </a:t>
            </a:r>
            <a:r>
              <a:rPr lang="en-US" dirty="0"/>
              <a:t>what we see in a work and how we judge it is influenced by what category we see that work </a:t>
            </a:r>
            <a:r>
              <a:rPr lang="en-US" b="1" dirty="0"/>
              <a:t>as</a:t>
            </a:r>
            <a:r>
              <a:rPr lang="en-US" dirty="0"/>
              <a:t> belonging to.</a:t>
            </a:r>
          </a:p>
          <a:p>
            <a:r>
              <a:rPr lang="en-US" b="1" dirty="0">
                <a:solidFill>
                  <a:srgbClr val="0000FF"/>
                </a:solidFill>
              </a:rPr>
              <a:t>Philosophical thesis: </a:t>
            </a:r>
            <a:r>
              <a:rPr lang="en-US" dirty="0"/>
              <a:t>whether </a:t>
            </a:r>
            <a:r>
              <a:rPr lang="en-US" dirty="0" smtClean="0"/>
              <a:t>an aesthetic </a:t>
            </a:r>
            <a:r>
              <a:rPr lang="en-US" dirty="0"/>
              <a:t>judgments </a:t>
            </a:r>
            <a:r>
              <a:rPr lang="en-US" dirty="0" smtClean="0"/>
              <a:t>is </a:t>
            </a:r>
            <a:r>
              <a:rPr lang="en-US" b="1" dirty="0"/>
              <a:t>correct</a:t>
            </a:r>
            <a:r>
              <a:rPr lang="en-US" dirty="0"/>
              <a:t> and which aesthetic properties a work </a:t>
            </a:r>
            <a:r>
              <a:rPr lang="en-US" b="1" dirty="0"/>
              <a:t>has</a:t>
            </a:r>
            <a:r>
              <a:rPr lang="en-US" dirty="0"/>
              <a:t> are partly determined by the fact (if it is one) that we perceive the work correctly (which is in turn determined by historical facts)</a:t>
            </a:r>
            <a:r>
              <a:rPr lang="en-US" dirty="0" smtClean="0"/>
              <a:t>.</a:t>
            </a:r>
            <a:endParaRPr lang="en-US" dirty="0"/>
          </a:p>
        </p:txBody>
      </p:sp>
    </p:spTree>
    <p:extLst>
      <p:ext uri="{BB962C8B-B14F-4D97-AF65-F5344CB8AC3E}">
        <p14:creationId xmlns:p14="http://schemas.microsoft.com/office/powerpoint/2010/main" val="13981447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If Walton’s philosophical thesis is correct, then formalism is false: the aesthetic properties of a work are </a:t>
            </a:r>
            <a:r>
              <a:rPr lang="en-US" b="1" dirty="0" smtClean="0"/>
              <a:t>not </a:t>
            </a:r>
            <a:r>
              <a:rPr lang="en-US" dirty="0" smtClean="0"/>
              <a:t>wholly determined by the formal properties of that work.</a:t>
            </a:r>
          </a:p>
          <a:p>
            <a:r>
              <a:rPr lang="en-US" dirty="0" smtClean="0"/>
              <a:t>This has interesting implications for art appreciation and criticism.</a:t>
            </a:r>
          </a:p>
        </p:txBody>
      </p:sp>
    </p:spTree>
    <p:extLst>
      <p:ext uri="{BB962C8B-B14F-4D97-AF65-F5344CB8AC3E}">
        <p14:creationId xmlns:p14="http://schemas.microsoft.com/office/powerpoint/2010/main" val="2621255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A: REPRESENTATION</a:t>
            </a:r>
          </a:p>
        </p:txBody>
      </p:sp>
      <p:sp>
        <p:nvSpPr>
          <p:cNvPr id="3" name="Content Placeholder 2"/>
          <p:cNvSpPr>
            <a:spLocks noGrp="1"/>
          </p:cNvSpPr>
          <p:nvPr>
            <p:ph idx="1"/>
          </p:nvPr>
        </p:nvSpPr>
        <p:spPr/>
        <p:txBody>
          <a:bodyPr/>
          <a:lstStyle/>
          <a:p>
            <a:r>
              <a:rPr lang="en-US" dirty="0"/>
              <a:t>“More than one ethnographer has reported the experience of showing a clear photograph of a house, a person, a familiar landscape to people living in a culture innocent of any knowledge of photography, and to have the picture held at all possible angles, or turned over for an inspection of its blank back, as the native tried to interpret this meaningless arrangement of varying shades of grey on a piece of </a:t>
            </a:r>
            <a:r>
              <a:rPr lang="en-US" dirty="0" smtClean="0"/>
              <a:t>paper” </a:t>
            </a:r>
            <a:r>
              <a:rPr lang="en-US" dirty="0"/>
              <a:t>(Herskovits 1948, 381).</a:t>
            </a:r>
          </a:p>
          <a:p>
            <a:endParaRPr lang="en-US" dirty="0"/>
          </a:p>
        </p:txBody>
      </p:sp>
    </p:spTree>
    <p:extLst>
      <p:ext uri="{BB962C8B-B14F-4D97-AF65-F5344CB8AC3E}">
        <p14:creationId xmlns:p14="http://schemas.microsoft.com/office/powerpoint/2010/main" val="8467874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A: REPRESENTATION</a:t>
            </a:r>
          </a:p>
        </p:txBody>
      </p:sp>
      <p:pic>
        <p:nvPicPr>
          <p:cNvPr id="4" name="Picture 3" descr="hb_12.2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145" y="1524000"/>
            <a:ext cx="5141710" cy="5100903"/>
          </a:xfrm>
          <a:prstGeom prst="rect">
            <a:avLst/>
          </a:prstGeom>
        </p:spPr>
      </p:pic>
    </p:spTree>
    <p:extLst>
      <p:ext uri="{BB962C8B-B14F-4D97-AF65-F5344CB8AC3E}">
        <p14:creationId xmlns:p14="http://schemas.microsoft.com/office/powerpoint/2010/main" val="3796017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A: REPRESENTATION</a:t>
            </a:r>
          </a:p>
        </p:txBody>
      </p:sp>
      <p:pic>
        <p:nvPicPr>
          <p:cNvPr id="3" name="Picture 2" descr="luke-aikins-training-body-wind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28913"/>
            <a:ext cx="8686800" cy="4886325"/>
          </a:xfrm>
          <a:prstGeom prst="rect">
            <a:avLst/>
          </a:prstGeom>
        </p:spPr>
      </p:pic>
    </p:spTree>
    <p:extLst>
      <p:ext uri="{BB962C8B-B14F-4D97-AF65-F5344CB8AC3E}">
        <p14:creationId xmlns:p14="http://schemas.microsoft.com/office/powerpoint/2010/main" val="13653676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A: REPRESENTATION</a:t>
            </a:r>
            <a:endParaRPr lang="en-US" dirty="0"/>
          </a:p>
        </p:txBody>
      </p:sp>
      <p:sp>
        <p:nvSpPr>
          <p:cNvPr id="3" name="Content Placeholder 2"/>
          <p:cNvSpPr>
            <a:spLocks noGrp="1"/>
          </p:cNvSpPr>
          <p:nvPr>
            <p:ph idx="1"/>
          </p:nvPr>
        </p:nvSpPr>
        <p:spPr/>
        <p:txBody>
          <a:bodyPr>
            <a:normAutofit/>
          </a:bodyPr>
          <a:lstStyle/>
          <a:p>
            <a:r>
              <a:rPr lang="en-US" dirty="0" smtClean="0"/>
              <a:t>Resemblance is a necessary condition on visual depiction.</a:t>
            </a:r>
          </a:p>
          <a:p>
            <a:r>
              <a:rPr lang="en-US" dirty="0" smtClean="0"/>
              <a:t>But resemblance is </a:t>
            </a:r>
            <a:r>
              <a:rPr lang="en-US" b="1" dirty="0" smtClean="0"/>
              <a:t>not </a:t>
            </a:r>
            <a:r>
              <a:rPr lang="en-US" dirty="0" smtClean="0"/>
              <a:t>to be thought of as </a:t>
            </a:r>
            <a:r>
              <a:rPr lang="en-US" b="1" dirty="0" smtClean="0"/>
              <a:t>visual indistinguishability</a:t>
            </a:r>
            <a:r>
              <a:rPr lang="en-US" dirty="0" smtClean="0"/>
              <a:t>.</a:t>
            </a:r>
          </a:p>
          <a:p>
            <a:r>
              <a:rPr lang="en-US" b="1" dirty="0" smtClean="0"/>
              <a:t>Resemblance</a:t>
            </a:r>
            <a:r>
              <a:rPr lang="en-US" dirty="0" smtClean="0"/>
              <a:t> and thus </a:t>
            </a:r>
            <a:r>
              <a:rPr lang="en-US" b="1" dirty="0" smtClean="0"/>
              <a:t>depiction</a:t>
            </a:r>
            <a:r>
              <a:rPr lang="en-US" dirty="0" smtClean="0"/>
              <a:t> depend on which properties are </a:t>
            </a:r>
            <a:r>
              <a:rPr lang="en-US" b="1" dirty="0" smtClean="0"/>
              <a:t>variable</a:t>
            </a:r>
            <a:r>
              <a:rPr lang="en-US" dirty="0" smtClean="0"/>
              <a:t> for us. </a:t>
            </a:r>
          </a:p>
          <a:p>
            <a:r>
              <a:rPr lang="en-US" dirty="0" smtClean="0"/>
              <a:t>Standard properties determine what </a:t>
            </a:r>
            <a:r>
              <a:rPr lang="en-US" b="1" dirty="0" smtClean="0"/>
              <a:t>kind </a:t>
            </a:r>
            <a:r>
              <a:rPr lang="en-US" dirty="0" smtClean="0"/>
              <a:t>of representation a work is.</a:t>
            </a:r>
          </a:p>
          <a:p>
            <a:r>
              <a:rPr lang="en-US" dirty="0" smtClean="0"/>
              <a:t>If representational properties are aesthetic properties, then our disposition to make aesthetic judgments also depends on which properties are standard or variable for us.</a:t>
            </a:r>
            <a:endParaRPr lang="en-US" dirty="0"/>
          </a:p>
        </p:txBody>
      </p:sp>
    </p:spTree>
    <p:extLst>
      <p:ext uri="{BB962C8B-B14F-4D97-AF65-F5344CB8AC3E}">
        <p14:creationId xmlns:p14="http://schemas.microsoft.com/office/powerpoint/2010/main" val="2235852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a:t>
            </a:r>
            <a:r>
              <a:rPr lang="en-US" dirty="0" smtClean="0"/>
              <a:t>B: GEURNICAS</a:t>
            </a:r>
            <a:endParaRPr lang="en-US" dirty="0"/>
          </a:p>
        </p:txBody>
      </p:sp>
      <p:pic>
        <p:nvPicPr>
          <p:cNvPr id="5" name="Picture 4" descr="DE00050_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116"/>
            <a:ext cx="9144000" cy="4140000"/>
          </a:xfrm>
          <a:prstGeom prst="rect">
            <a:avLst/>
          </a:prstGeom>
        </p:spPr>
      </p:pic>
    </p:spTree>
    <p:extLst>
      <p:ext uri="{BB962C8B-B14F-4D97-AF65-F5344CB8AC3E}">
        <p14:creationId xmlns:p14="http://schemas.microsoft.com/office/powerpoint/2010/main" val="26185706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a:t>
            </a:r>
            <a:r>
              <a:rPr lang="en-US" dirty="0" smtClean="0"/>
              <a:t>B: GEURNICAS</a:t>
            </a:r>
            <a:endParaRPr lang="en-US" dirty="0"/>
          </a:p>
        </p:txBody>
      </p:sp>
      <p:pic>
        <p:nvPicPr>
          <p:cNvPr id="3" name="Picture 2" descr="Z 20121113_004 copy.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2410309"/>
            <a:ext cx="9144000" cy="3171825"/>
          </a:xfrm>
          <a:prstGeom prst="rect">
            <a:avLst/>
          </a:prstGeom>
        </p:spPr>
      </p:pic>
    </p:spTree>
    <p:extLst>
      <p:ext uri="{BB962C8B-B14F-4D97-AF65-F5344CB8AC3E}">
        <p14:creationId xmlns:p14="http://schemas.microsoft.com/office/powerpoint/2010/main" val="15904561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EXHIBIT: ZACH GETS FIRED BECAUSE OF NOISE COMPLAINTS</a:t>
            </a:r>
            <a:endParaRPr lang="en-US" dirty="0"/>
          </a:p>
        </p:txBody>
      </p:sp>
      <p:pic>
        <p:nvPicPr>
          <p:cNvPr id="4" name="Picture 3" descr="cover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2035456"/>
            <a:ext cx="3977547" cy="3977547"/>
          </a:xfrm>
          <a:prstGeom prst="rect">
            <a:avLst/>
          </a:prstGeom>
        </p:spPr>
      </p:pic>
      <p:pic>
        <p:nvPicPr>
          <p:cNvPr id="6" name="Picture 5" descr="a2170755765_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253" y="2035456"/>
            <a:ext cx="3977547" cy="3977547"/>
          </a:xfrm>
          <a:prstGeom prst="rect">
            <a:avLst/>
          </a:prstGeom>
        </p:spPr>
      </p:pic>
      <p:sp>
        <p:nvSpPr>
          <p:cNvPr id="7" name="TextBox 6"/>
          <p:cNvSpPr txBox="1"/>
          <p:nvPr/>
        </p:nvSpPr>
        <p:spPr>
          <a:xfrm>
            <a:off x="457200" y="6013003"/>
            <a:ext cx="3977546" cy="646331"/>
          </a:xfrm>
          <a:prstGeom prst="rect">
            <a:avLst/>
          </a:prstGeom>
          <a:noFill/>
        </p:spPr>
        <p:txBody>
          <a:bodyPr wrap="square" rtlCol="0">
            <a:spAutoFit/>
          </a:bodyPr>
          <a:lstStyle/>
          <a:p>
            <a:pPr algn="ctr"/>
            <a:r>
              <a:rPr lang="en-US" i="1" dirty="0" smtClean="0"/>
              <a:t>Celestial Lineage </a:t>
            </a:r>
            <a:r>
              <a:rPr lang="en-US" dirty="0" smtClean="0"/>
              <a:t>– </a:t>
            </a:r>
          </a:p>
          <a:p>
            <a:pPr algn="ctr"/>
            <a:r>
              <a:rPr lang="en-US" dirty="0" smtClean="0"/>
              <a:t>Wolves in the Throne Room</a:t>
            </a:r>
            <a:endParaRPr lang="en-US" i="1" dirty="0"/>
          </a:p>
        </p:txBody>
      </p:sp>
      <p:sp>
        <p:nvSpPr>
          <p:cNvPr id="8" name="TextBox 7"/>
          <p:cNvSpPr txBox="1"/>
          <p:nvPr/>
        </p:nvSpPr>
        <p:spPr>
          <a:xfrm>
            <a:off x="4709254" y="6013003"/>
            <a:ext cx="3977546" cy="646331"/>
          </a:xfrm>
          <a:prstGeom prst="rect">
            <a:avLst/>
          </a:prstGeom>
          <a:noFill/>
        </p:spPr>
        <p:txBody>
          <a:bodyPr wrap="square" rtlCol="0">
            <a:spAutoFit/>
          </a:bodyPr>
          <a:lstStyle/>
          <a:p>
            <a:pPr algn="ctr"/>
            <a:r>
              <a:rPr lang="en-US" i="1" dirty="0" smtClean="0"/>
              <a:t>Colored Sands </a:t>
            </a:r>
            <a:r>
              <a:rPr lang="en-US" dirty="0" smtClean="0"/>
              <a:t>–</a:t>
            </a:r>
          </a:p>
          <a:p>
            <a:pPr algn="ctr"/>
            <a:r>
              <a:rPr lang="en-US" dirty="0" err="1" smtClean="0"/>
              <a:t>Gorguts</a:t>
            </a:r>
            <a:endParaRPr lang="en-US" dirty="0"/>
          </a:p>
        </p:txBody>
      </p:sp>
    </p:spTree>
    <p:extLst>
      <p:ext uri="{BB962C8B-B14F-4D97-AF65-F5344CB8AC3E}">
        <p14:creationId xmlns:p14="http://schemas.microsoft.com/office/powerpoint/2010/main" val="77746038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18248</TotalTime>
  <Words>1401</Words>
  <Application>Microsoft Macintosh PowerPoint</Application>
  <PresentationFormat>On-screen Show (4:3)</PresentationFormat>
  <Paragraphs>110</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Clarity</vt:lpstr>
      <vt:lpstr>“Categories of art”</vt:lpstr>
      <vt:lpstr>EXHIBIT A: REPRESENTATION</vt:lpstr>
      <vt:lpstr>EXHIBIT A: REPRESENTATION</vt:lpstr>
      <vt:lpstr>EXHIBIT A: REPRESENTATION</vt:lpstr>
      <vt:lpstr>EXHIBIT A: REPRESENTATION</vt:lpstr>
      <vt:lpstr>EXHIBIT A: REPRESENTATION</vt:lpstr>
      <vt:lpstr>EXHIBIT B: GEURNICAS</vt:lpstr>
      <vt:lpstr>EXHIBIT B: GEURNICAS</vt:lpstr>
      <vt:lpstr>EXHIBIT: ZACH GETS FIRED BECAUSE OF NOISE COMPLAINTS</vt:lpstr>
      <vt:lpstr>EXHIBIT F: CONTRA-STANDARDNESS</vt:lpstr>
      <vt:lpstr>UPSHOT</vt:lpstr>
      <vt:lpstr>UPSHOT</vt:lpstr>
      <vt:lpstr>QUIZ 2</vt:lpstr>
      <vt:lpstr>UPSHOT</vt:lpstr>
      <vt:lpstr>UPSHOT</vt:lpstr>
      <vt:lpstr>UPSHOT</vt:lpstr>
      <vt:lpstr>UPSHOT</vt:lpstr>
      <vt:lpstr>UPSHOT</vt:lpstr>
      <vt:lpstr>UPSHOT</vt:lpstr>
      <vt:lpstr>UPSHOT</vt:lpstr>
      <vt:lpstr>POLL </vt:lpstr>
      <vt:lpstr>ALTERNATIVE HYPOTHESIS?</vt:lpstr>
      <vt:lpstr>SUMMARY</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Bleson</dc:creator>
  <cp:lastModifiedBy>Zach Bleson</cp:lastModifiedBy>
  <cp:revision>657</cp:revision>
  <cp:lastPrinted>2017-09-22T05:00:07Z</cp:lastPrinted>
  <dcterms:created xsi:type="dcterms:W3CDTF">2016-04-06T08:49:02Z</dcterms:created>
  <dcterms:modified xsi:type="dcterms:W3CDTF">2019-10-13T07:20:38Z</dcterms:modified>
</cp:coreProperties>
</file>