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302" r:id="rId3"/>
    <p:sldId id="432" r:id="rId4"/>
    <p:sldId id="431" r:id="rId5"/>
    <p:sldId id="433" r:id="rId6"/>
    <p:sldId id="304" r:id="rId7"/>
    <p:sldId id="434" r:id="rId8"/>
    <p:sldId id="308" r:id="rId9"/>
    <p:sldId id="436" r:id="rId10"/>
    <p:sldId id="437" r:id="rId11"/>
    <p:sldId id="438" r:id="rId12"/>
    <p:sldId id="311" r:id="rId13"/>
    <p:sldId id="317" r:id="rId14"/>
    <p:sldId id="314" r:id="rId15"/>
    <p:sldId id="318" r:id="rId16"/>
    <p:sldId id="338" r:id="rId17"/>
    <p:sldId id="427" r:id="rId18"/>
    <p:sldId id="347" r:id="rId19"/>
    <p:sldId id="315" r:id="rId20"/>
    <p:sldId id="316" r:id="rId21"/>
    <p:sldId id="319" r:id="rId22"/>
    <p:sldId id="320" r:id="rId23"/>
    <p:sldId id="321" r:id="rId24"/>
    <p:sldId id="439" r:id="rId25"/>
    <p:sldId id="44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508" autoAdjust="0"/>
  </p:normalViewPr>
  <p:slideViewPr>
    <p:cSldViewPr snapToGrid="0" snapToObjects="1">
      <p:cViewPr>
        <p:scale>
          <a:sx n="63" d="100"/>
          <a:sy n="63" d="100"/>
        </p:scale>
        <p:origin x="-101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Needle Drop: https://</a:t>
            </a:r>
            <a:r>
              <a:rPr lang="en-US" baseline="0" dirty="0" err="1" smtClean="0"/>
              <a:t>www.youtube.com</a:t>
            </a:r>
            <a:r>
              <a:rPr lang="en-US" baseline="0" dirty="0" smtClean="0"/>
              <a:t>/</a:t>
            </a:r>
            <a:r>
              <a:rPr lang="en-US" baseline="0" dirty="0" err="1" smtClean="0"/>
              <a:t>watch?v</a:t>
            </a:r>
            <a:r>
              <a:rPr lang="en-US" baseline="0" dirty="0" smtClean="0"/>
              <a:t>=kJM08F9aQtw</a:t>
            </a:r>
            <a:endParaRPr lang="en-US" dirty="0" smtClean="0"/>
          </a:p>
          <a:p>
            <a:pPr marL="171450" indent="-171450">
              <a:buFont typeface="Arial"/>
              <a:buChar char="•"/>
            </a:pPr>
            <a:r>
              <a:rPr lang="en-US" dirty="0" smtClean="0"/>
              <a:t>Haneke interview:</a:t>
            </a:r>
            <a:r>
              <a:rPr lang="en-US" baseline="0" dirty="0" smtClean="0"/>
              <a:t> </a:t>
            </a:r>
            <a:r>
              <a:rPr lang="en-US" dirty="0" smtClean="0"/>
              <a:t>https://</a:t>
            </a:r>
            <a:r>
              <a:rPr lang="en-US" dirty="0" err="1" smtClean="0"/>
              <a:t>www.youtube.com</a:t>
            </a:r>
            <a:r>
              <a:rPr lang="en-US" dirty="0" smtClean="0"/>
              <a:t>/</a:t>
            </a:r>
            <a:r>
              <a:rPr lang="en-US" dirty="0" err="1" smtClean="0"/>
              <a:t>watch?v</a:t>
            </a:r>
            <a:r>
              <a:rPr lang="en-US" dirty="0" smtClean="0"/>
              <a:t>=Y_osgrcpes4&amp;t=2m22s</a:t>
            </a:r>
          </a:p>
          <a:p>
            <a:pPr marL="171450" indent="-171450">
              <a:buFont typeface="Arial"/>
              <a:buChar char="•"/>
            </a:pPr>
            <a:r>
              <a:rPr lang="en-US" dirty="0" smtClean="0"/>
              <a:t>Triumph</a:t>
            </a:r>
            <a:r>
              <a:rPr lang="en-US" baseline="0" dirty="0" smtClean="0"/>
              <a:t> of the Will: </a:t>
            </a:r>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cDwEnwxnGjY</a:t>
            </a:r>
            <a:endParaRPr lang="en-US" dirty="0" smtClean="0"/>
          </a:p>
          <a:p>
            <a:pPr marL="171450" indent="-171450">
              <a:buFont typeface="Arial"/>
              <a:buChar char="•"/>
            </a:pPr>
            <a:r>
              <a:rPr lang="en-US" dirty="0" smtClean="0"/>
              <a:t>Blackface:</a:t>
            </a:r>
            <a:r>
              <a:rPr lang="en-US" baseline="0" dirty="0" smtClean="0"/>
              <a:t> https://</a:t>
            </a:r>
            <a:r>
              <a:rPr lang="en-US" baseline="0" dirty="0" err="1" smtClean="0"/>
              <a:t>www.youtube.com</a:t>
            </a:r>
            <a:r>
              <a:rPr lang="en-US" baseline="0" dirty="0" smtClean="0"/>
              <a:t>/</a:t>
            </a:r>
            <a:r>
              <a:rPr lang="en-US" baseline="0" dirty="0" err="1" smtClean="0"/>
              <a:t>watch?v</a:t>
            </a:r>
            <a:r>
              <a:rPr lang="en-US" baseline="0" dirty="0" smtClean="0"/>
              <a:t>=UYCaob7MDA8</a:t>
            </a:r>
          </a:p>
          <a:p>
            <a:pPr marL="171450" indent="-171450">
              <a:buFont typeface="Arial"/>
              <a:buChar char="•"/>
            </a:pPr>
            <a:r>
              <a:rPr lang="en-US" i="1" baseline="0" dirty="0" smtClean="0"/>
              <a:t>No Country </a:t>
            </a:r>
            <a:r>
              <a:rPr lang="en-US" i="0" baseline="0" dirty="0" smtClean="0"/>
              <a:t>scene: https://</a:t>
            </a:r>
            <a:r>
              <a:rPr lang="en-US" i="0" baseline="0" dirty="0" err="1" smtClean="0"/>
              <a:t>www.youtube.com</a:t>
            </a:r>
            <a:r>
              <a:rPr lang="en-US" i="0" baseline="0" dirty="0" smtClean="0"/>
              <a:t>/</a:t>
            </a:r>
            <a:r>
              <a:rPr lang="en-US" i="0" baseline="0" dirty="0" err="1" smtClean="0"/>
              <a:t>watch?v</a:t>
            </a:r>
            <a:r>
              <a:rPr lang="en-US" i="0" baseline="0" dirty="0" smtClean="0"/>
              <a:t>=3B_rRmkbA9I</a:t>
            </a:r>
          </a:p>
          <a:p>
            <a:pPr marL="171450" indent="-171450">
              <a:buFont typeface="Arial"/>
              <a:buChar char="•"/>
            </a:pPr>
            <a:r>
              <a:rPr lang="en-US" i="1" baseline="0" dirty="0" smtClean="0"/>
              <a:t>Dexter</a:t>
            </a:r>
            <a:r>
              <a:rPr lang="en-US" i="0" baseline="0" dirty="0" smtClean="0"/>
              <a:t> scene: https://</a:t>
            </a:r>
            <a:r>
              <a:rPr lang="en-US" i="0" baseline="0" dirty="0" err="1" smtClean="0"/>
              <a:t>www.youtube.com</a:t>
            </a:r>
            <a:r>
              <a:rPr lang="en-US" i="0" baseline="0" dirty="0" smtClean="0"/>
              <a:t>/</a:t>
            </a:r>
            <a:r>
              <a:rPr lang="en-US" i="0" baseline="0" dirty="0" err="1" smtClean="0"/>
              <a:t>watch?v</a:t>
            </a:r>
            <a:r>
              <a:rPr lang="en-US" i="0" baseline="0" dirty="0" smtClean="0"/>
              <a:t>=8va7QpzKTPU</a:t>
            </a:r>
            <a:endParaRPr lang="en-US" i="1" baseline="0" dirty="0" smtClean="0"/>
          </a:p>
          <a:p>
            <a:pPr marL="171450" indent="-171450">
              <a:buFont typeface="Arial"/>
              <a:buChar char="•"/>
            </a:pPr>
            <a:r>
              <a:rPr lang="en-US" i="1" baseline="0" dirty="0" smtClean="0"/>
              <a:t>The Room - </a:t>
            </a:r>
            <a:r>
              <a:rPr lang="en-US" i="0" baseline="0" dirty="0" smtClean="0"/>
              <a:t>https</a:t>
            </a:r>
            <a:r>
              <a:rPr lang="en-US" baseline="0" dirty="0" smtClean="0"/>
              <a:t>://</a:t>
            </a:r>
            <a:r>
              <a:rPr lang="en-US" baseline="0" dirty="0" err="1" smtClean="0"/>
              <a:t>www.youtube.com</a:t>
            </a:r>
            <a:r>
              <a:rPr lang="en-US" baseline="0" dirty="0" smtClean="0"/>
              <a:t>/</a:t>
            </a:r>
            <a:r>
              <a:rPr lang="en-US" baseline="0" dirty="0" err="1" smtClean="0"/>
              <a:t>watch?v</a:t>
            </a:r>
            <a:r>
              <a:rPr lang="en-US" baseline="0" dirty="0" smtClean="0"/>
              <a:t>=k27mr6p-yhY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162137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True that it might </a:t>
            </a:r>
            <a:r>
              <a:rPr lang="en-US" b="1" i="0" dirty="0" smtClean="0"/>
              <a:t>incite </a:t>
            </a:r>
            <a:r>
              <a:rPr lang="en-US" b="0" i="0" dirty="0" smtClean="0"/>
              <a:t>people</a:t>
            </a:r>
            <a:r>
              <a:rPr lang="en-US" b="0" i="0" baseline="0" dirty="0" smtClean="0"/>
              <a:t> to hold racist views</a:t>
            </a:r>
          </a:p>
          <a:p>
            <a:pPr marL="171450" indent="-171450">
              <a:buFont typeface="Arial"/>
              <a:buChar char="•"/>
            </a:pPr>
            <a:r>
              <a:rPr lang="en-US" b="0" i="0" baseline="0" dirty="0" smtClean="0"/>
              <a:t>Not directly relevant to the issue</a:t>
            </a:r>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279668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45753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24</a:t>
            </a:fld>
            <a:endParaRPr lang="en-US"/>
          </a:p>
        </p:txBody>
      </p:sp>
    </p:spTree>
    <p:extLst>
      <p:ext uri="{BB962C8B-B14F-4D97-AF65-F5344CB8AC3E}">
        <p14:creationId xmlns:p14="http://schemas.microsoft.com/office/powerpoint/2010/main" val="256493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Psychology/sociology</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213373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That</a:t>
            </a:r>
            <a:r>
              <a:rPr lang="en-US" baseline="0" dirty="0" smtClean="0"/>
              <a:t> is how they differ from empirical judgments</a:t>
            </a:r>
          </a:p>
          <a:p>
            <a:pPr marL="171450" indent="-171450">
              <a:buFont typeface="Arial"/>
              <a:buChar char="•"/>
            </a:pPr>
            <a:r>
              <a:rPr lang="en-US" baseline="0" dirty="0" smtClean="0"/>
              <a:t>Not simply mere sensuous gratification, as in the pleasure of sensation or of eating and drinking. It arises from the perceptual representation of a thing. </a:t>
            </a:r>
          </a:p>
          <a:p>
            <a:pPr marL="171450" indent="-171450">
              <a:buFont typeface="Arial"/>
              <a:buChar char="•"/>
            </a:pPr>
            <a:r>
              <a:rPr lang="en-US" baseline="0" dirty="0" smtClean="0"/>
              <a:t>Disinterest differs from morality in that regard.</a:t>
            </a:r>
          </a:p>
          <a:p>
            <a:pPr marL="171450" indent="-171450">
              <a:buFont typeface="Arial"/>
              <a:buChar char="•"/>
            </a:pPr>
            <a:r>
              <a:rPr lang="en-US" baseline="0" dirty="0" smtClean="0"/>
              <a:t>Some </a:t>
            </a:r>
            <a:r>
              <a:rPr lang="en-US" b="1" baseline="0" dirty="0" smtClean="0"/>
              <a:t>responses </a:t>
            </a:r>
            <a:r>
              <a:rPr lang="en-US" b="0" baseline="0" dirty="0" smtClean="0"/>
              <a:t>are better or worse than others.</a:t>
            </a: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387665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effectLst/>
            </a:endParaRPr>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422921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term “determined” is ambiguous between these two endeavors, so be careful.</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132763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“insofar</a:t>
            </a:r>
            <a:r>
              <a:rPr lang="en-US" baseline="0" dirty="0" smtClean="0"/>
              <a:t> as”</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14</a:t>
            </a:fld>
            <a:endParaRPr lang="en-US"/>
          </a:p>
        </p:txBody>
      </p:sp>
    </p:spTree>
    <p:extLst>
      <p:ext uri="{BB962C8B-B14F-4D97-AF65-F5344CB8AC3E}">
        <p14:creationId xmlns:p14="http://schemas.microsoft.com/office/powerpoint/2010/main" val="186869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Mention principles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17</a:t>
            </a:fld>
            <a:endParaRPr lang="en-US"/>
          </a:p>
        </p:txBody>
      </p:sp>
    </p:spTree>
    <p:extLst>
      <p:ext uri="{BB962C8B-B14F-4D97-AF65-F5344CB8AC3E}">
        <p14:creationId xmlns:p14="http://schemas.microsoft.com/office/powerpoint/2010/main" val="250101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Mention explicit or implied author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Show clips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388977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161254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200" dirty="0" smtClean="0"/>
              <a:t>ART AND ETHICS</a:t>
            </a:r>
            <a:endParaRPr lang="en-US" sz="5200" dirty="0"/>
          </a:p>
        </p:txBody>
      </p:sp>
      <p:sp>
        <p:nvSpPr>
          <p:cNvPr id="3" name="Subtitle 2"/>
          <p:cNvSpPr>
            <a:spLocks noGrp="1"/>
          </p:cNvSpPr>
          <p:nvPr>
            <p:ph type="subTitle" idx="1"/>
          </p:nvPr>
        </p:nvSpPr>
        <p:spPr/>
        <p:txBody>
          <a:bodyPr/>
          <a:lstStyle/>
          <a:p>
            <a:endParaRPr lang="en-US" dirty="0"/>
          </a:p>
        </p:txBody>
      </p:sp>
      <p:pic>
        <p:nvPicPr>
          <p:cNvPr id="4" name="Picture 3" descr="1001full-triumph-of-the-will-screenshot.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4550" y="-176412"/>
            <a:ext cx="9168550" cy="7034412"/>
          </a:xfrm>
          <a:prstGeom prst="rect">
            <a:avLst/>
          </a:prstGeom>
        </p:spPr>
      </p:pic>
    </p:spTree>
    <p:extLst>
      <p:ext uri="{BB962C8B-B14F-4D97-AF65-F5344CB8AC3E}">
        <p14:creationId xmlns:p14="http://schemas.microsoft.com/office/powerpoint/2010/main" val="3648912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AESTHETIC</a:t>
            </a:r>
            <a:endParaRPr lang="en-US" dirty="0"/>
          </a:p>
        </p:txBody>
      </p:sp>
      <p:sp>
        <p:nvSpPr>
          <p:cNvPr id="3" name="Content Placeholder 2"/>
          <p:cNvSpPr>
            <a:spLocks noGrp="1"/>
          </p:cNvSpPr>
          <p:nvPr>
            <p:ph idx="1"/>
          </p:nvPr>
        </p:nvSpPr>
        <p:spPr/>
        <p:txBody>
          <a:bodyPr>
            <a:normAutofit/>
          </a:bodyPr>
          <a:lstStyle/>
          <a:p>
            <a:r>
              <a:rPr lang="en-US" dirty="0" smtClean="0"/>
              <a:t>An </a:t>
            </a:r>
            <a:r>
              <a:rPr lang="en-US" b="1" dirty="0">
                <a:solidFill>
                  <a:srgbClr val="0000FF"/>
                </a:solidFill>
              </a:rPr>
              <a:t>a</a:t>
            </a:r>
            <a:r>
              <a:rPr lang="en-US" b="1" dirty="0" smtClean="0">
                <a:solidFill>
                  <a:srgbClr val="0000FF"/>
                </a:solidFill>
              </a:rPr>
              <a:t>esthetic judgment </a:t>
            </a:r>
            <a:r>
              <a:rPr lang="en-US" dirty="0" smtClean="0"/>
              <a:t>is the attribution of an aesthetic property—such as beauty—to an object or scene.</a:t>
            </a:r>
            <a:endParaRPr lang="en-US" b="1" dirty="0" smtClean="0">
              <a:solidFill>
                <a:srgbClr val="0000FF"/>
              </a:solidFill>
            </a:endParaRPr>
          </a:p>
          <a:p>
            <a:r>
              <a:rPr lang="en-US" dirty="0" smtClean="0"/>
              <a:t>But what about </a:t>
            </a:r>
            <a:r>
              <a:rPr lang="en-US" b="1" dirty="0" smtClean="0"/>
              <a:t>daintiness</a:t>
            </a:r>
            <a:r>
              <a:rPr lang="en-US" dirty="0" smtClean="0"/>
              <a:t>, </a:t>
            </a:r>
            <a:r>
              <a:rPr lang="en-US" b="1" dirty="0" smtClean="0"/>
              <a:t>dumpiness</a:t>
            </a:r>
            <a:r>
              <a:rPr lang="en-US" dirty="0" smtClean="0"/>
              <a:t>, </a:t>
            </a:r>
            <a:r>
              <a:rPr lang="en-US" b="1" dirty="0" smtClean="0"/>
              <a:t>delicacy</a:t>
            </a:r>
            <a:r>
              <a:rPr lang="en-US" dirty="0" smtClean="0"/>
              <a:t>, and </a:t>
            </a:r>
            <a:r>
              <a:rPr lang="en-US" b="1" dirty="0" smtClean="0"/>
              <a:t>elegance</a:t>
            </a:r>
            <a:r>
              <a:rPr lang="en-US" dirty="0" smtClean="0"/>
              <a:t>? Or “the sense of </a:t>
            </a:r>
            <a:r>
              <a:rPr lang="en-US" b="1" dirty="0" smtClean="0"/>
              <a:t>mystery</a:t>
            </a:r>
            <a:r>
              <a:rPr lang="en-US" dirty="0" smtClean="0"/>
              <a:t> and</a:t>
            </a:r>
            <a:r>
              <a:rPr lang="en-US" b="1" dirty="0" smtClean="0"/>
              <a:t> tension </a:t>
            </a:r>
            <a:r>
              <a:rPr lang="en-US" dirty="0" smtClean="0"/>
              <a:t>of a painting . . . the </a:t>
            </a:r>
            <a:r>
              <a:rPr lang="en-US" b="1" dirty="0" smtClean="0"/>
              <a:t>energy</a:t>
            </a:r>
            <a:r>
              <a:rPr lang="en-US" dirty="0" smtClean="0"/>
              <a:t>, </a:t>
            </a:r>
            <a:r>
              <a:rPr lang="en-US" b="1" dirty="0" smtClean="0"/>
              <a:t>exuberance</a:t>
            </a:r>
            <a:r>
              <a:rPr lang="en-US" dirty="0" smtClean="0"/>
              <a:t>, and </a:t>
            </a:r>
            <a:r>
              <a:rPr lang="en-US" b="1" dirty="0" smtClean="0"/>
              <a:t>coherence</a:t>
            </a:r>
            <a:r>
              <a:rPr lang="en-US" dirty="0" smtClean="0"/>
              <a:t> of a sonata . . . the </a:t>
            </a:r>
            <a:r>
              <a:rPr lang="en-US" b="1" dirty="0" smtClean="0"/>
              <a:t>balance </a:t>
            </a:r>
            <a:r>
              <a:rPr lang="en-US" dirty="0" smtClean="0"/>
              <a:t>and </a:t>
            </a:r>
            <a:r>
              <a:rPr lang="en-US" b="1" dirty="0" smtClean="0"/>
              <a:t>serenity</a:t>
            </a:r>
            <a:r>
              <a:rPr lang="en-US" dirty="0" smtClean="0"/>
              <a:t> of a Gothic cathedral” (335)?</a:t>
            </a:r>
          </a:p>
          <a:p>
            <a:r>
              <a:rPr lang="en-US" dirty="0" smtClean="0"/>
              <a:t>We might view these as </a:t>
            </a:r>
            <a:r>
              <a:rPr lang="en-US" b="1" dirty="0" smtClean="0">
                <a:solidFill>
                  <a:srgbClr val="0000FF"/>
                </a:solidFill>
              </a:rPr>
              <a:t>ways</a:t>
            </a:r>
            <a:r>
              <a:rPr lang="en-US" b="1" dirty="0" smtClean="0"/>
              <a:t> </a:t>
            </a:r>
            <a:r>
              <a:rPr lang="en-US" b="1" dirty="0">
                <a:solidFill>
                  <a:srgbClr val="0000FF"/>
                </a:solidFill>
              </a:rPr>
              <a:t>of being beautiful or ugly</a:t>
            </a:r>
            <a:r>
              <a:rPr lang="en-US" dirty="0" smtClean="0"/>
              <a:t>.</a:t>
            </a:r>
            <a:endParaRPr lang="en-US" dirty="0"/>
          </a:p>
          <a:p>
            <a:r>
              <a:rPr lang="en-US" dirty="0"/>
              <a:t>Should we add </a:t>
            </a:r>
            <a:r>
              <a:rPr lang="en-US" b="1" dirty="0"/>
              <a:t>representational </a:t>
            </a:r>
            <a:r>
              <a:rPr lang="en-US" dirty="0"/>
              <a:t>properties to this </a:t>
            </a:r>
            <a:r>
              <a:rPr lang="en-US" dirty="0" smtClean="0"/>
              <a:t>list? What </a:t>
            </a:r>
            <a:r>
              <a:rPr lang="en-US" dirty="0"/>
              <a:t>about </a:t>
            </a:r>
            <a:r>
              <a:rPr lang="en-US" b="1" dirty="0" smtClean="0"/>
              <a:t>originality</a:t>
            </a:r>
            <a:r>
              <a:rPr lang="en-US" dirty="0"/>
              <a:t>? </a:t>
            </a:r>
          </a:p>
          <a:p>
            <a:endParaRPr lang="en-US" dirty="0"/>
          </a:p>
        </p:txBody>
      </p:sp>
    </p:spTree>
    <p:extLst>
      <p:ext uri="{BB962C8B-B14F-4D97-AF65-F5344CB8AC3E}">
        <p14:creationId xmlns:p14="http://schemas.microsoft.com/office/powerpoint/2010/main" val="32682808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AESTHETIC</a:t>
            </a:r>
            <a:endParaRPr lang="en-US" dirty="0"/>
          </a:p>
        </p:txBody>
      </p:sp>
      <p:pic>
        <p:nvPicPr>
          <p:cNvPr id="4" name="Picture 3" descr="cri_0000002294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87813"/>
            <a:ext cx="3561976" cy="3561976"/>
          </a:xfrm>
          <a:prstGeom prst="rect">
            <a:avLst/>
          </a:prstGeom>
        </p:spPr>
      </p:pic>
      <p:pic>
        <p:nvPicPr>
          <p:cNvPr id="6" name="Picture 5" descr="cri_0000002294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824" y="2587813"/>
            <a:ext cx="3561976" cy="3561976"/>
          </a:xfrm>
          <a:prstGeom prst="rect">
            <a:avLst/>
          </a:prstGeom>
        </p:spPr>
      </p:pic>
      <p:sp>
        <p:nvSpPr>
          <p:cNvPr id="7" name="TextBox 6"/>
          <p:cNvSpPr txBox="1"/>
          <p:nvPr/>
        </p:nvSpPr>
        <p:spPr>
          <a:xfrm>
            <a:off x="457200" y="6149789"/>
            <a:ext cx="3561976" cy="646331"/>
          </a:xfrm>
          <a:prstGeom prst="rect">
            <a:avLst/>
          </a:prstGeom>
          <a:noFill/>
        </p:spPr>
        <p:txBody>
          <a:bodyPr wrap="square" rtlCol="0">
            <a:spAutoFit/>
          </a:bodyPr>
          <a:lstStyle/>
          <a:p>
            <a:pPr algn="ctr"/>
            <a:r>
              <a:rPr lang="en-US" i="1" dirty="0" err="1"/>
              <a:t>Brillo</a:t>
            </a:r>
            <a:r>
              <a:rPr lang="en-US" i="1" dirty="0"/>
              <a:t> Box (Soap Pads</a:t>
            </a:r>
            <a:r>
              <a:rPr lang="en-US" i="1" dirty="0" smtClean="0"/>
              <a:t>) </a:t>
            </a:r>
          </a:p>
          <a:p>
            <a:pPr algn="ctr"/>
            <a:r>
              <a:rPr lang="en-US" dirty="0" smtClean="0"/>
              <a:t>– Andy Warhol</a:t>
            </a:r>
            <a:endParaRPr lang="en-US" i="1" dirty="0"/>
          </a:p>
        </p:txBody>
      </p:sp>
      <p:sp>
        <p:nvSpPr>
          <p:cNvPr id="8" name="TextBox 7"/>
          <p:cNvSpPr txBox="1"/>
          <p:nvPr/>
        </p:nvSpPr>
        <p:spPr>
          <a:xfrm>
            <a:off x="5124824" y="6172486"/>
            <a:ext cx="3561976" cy="369332"/>
          </a:xfrm>
          <a:prstGeom prst="rect">
            <a:avLst/>
          </a:prstGeom>
          <a:noFill/>
        </p:spPr>
        <p:txBody>
          <a:bodyPr wrap="square" rtlCol="0">
            <a:spAutoFit/>
          </a:bodyPr>
          <a:lstStyle/>
          <a:p>
            <a:pPr algn="ctr"/>
            <a:r>
              <a:rPr lang="en-US" dirty="0" smtClean="0"/>
              <a:t>Household cleaning supply</a:t>
            </a:r>
            <a:endParaRPr lang="en-US" dirty="0"/>
          </a:p>
        </p:txBody>
      </p:sp>
      <p:cxnSp>
        <p:nvCxnSpPr>
          <p:cNvPr id="12" name="Straight Arrow Connector 11"/>
          <p:cNvCxnSpPr/>
          <p:nvPr/>
        </p:nvCxnSpPr>
        <p:spPr>
          <a:xfrm flipH="1">
            <a:off x="2091766" y="2076824"/>
            <a:ext cx="2181410" cy="403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7" idx="2"/>
          </p:cNvCxnSpPr>
          <p:nvPr/>
        </p:nvCxnSpPr>
        <p:spPr>
          <a:xfrm>
            <a:off x="4542118" y="2081022"/>
            <a:ext cx="2121646" cy="403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48000" y="1711690"/>
            <a:ext cx="2988236" cy="369332"/>
          </a:xfrm>
          <a:prstGeom prst="rect">
            <a:avLst/>
          </a:prstGeom>
          <a:noFill/>
        </p:spPr>
        <p:txBody>
          <a:bodyPr wrap="square" rtlCol="0">
            <a:spAutoFit/>
          </a:bodyPr>
          <a:lstStyle/>
          <a:p>
            <a:r>
              <a:rPr lang="en-US" b="1" cap="small" dirty="0"/>
              <a:t>v</a:t>
            </a:r>
            <a:r>
              <a:rPr lang="en-US" b="1" cap="small" dirty="0" smtClean="0"/>
              <a:t>isually indistinguishable</a:t>
            </a:r>
            <a:endParaRPr lang="en-US" b="1" cap="small" dirty="0"/>
          </a:p>
        </p:txBody>
      </p:sp>
    </p:spTree>
    <p:extLst>
      <p:ext uri="{BB962C8B-B14F-4D97-AF65-F5344CB8AC3E}">
        <p14:creationId xmlns:p14="http://schemas.microsoft.com/office/powerpoint/2010/main" val="35931625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DIVISIONS OF ETHICAL INQUIRY</a:t>
            </a:r>
            <a:endParaRPr lang="en-US" sz="3800" dirty="0"/>
          </a:p>
        </p:txBody>
      </p:sp>
      <p:sp>
        <p:nvSpPr>
          <p:cNvPr id="3" name="Content Placeholder 2"/>
          <p:cNvSpPr>
            <a:spLocks noGrp="1"/>
          </p:cNvSpPr>
          <p:nvPr>
            <p:ph idx="1"/>
          </p:nvPr>
        </p:nvSpPr>
        <p:spPr/>
        <p:txBody>
          <a:bodyPr>
            <a:normAutofit/>
          </a:bodyPr>
          <a:lstStyle/>
          <a:p>
            <a:r>
              <a:rPr lang="en-US" b="1" dirty="0" smtClean="0">
                <a:solidFill>
                  <a:srgbClr val="0000FF"/>
                </a:solidFill>
              </a:rPr>
              <a:t>Metaethics:</a:t>
            </a:r>
            <a:r>
              <a:rPr lang="en-US" dirty="0" smtClean="0">
                <a:solidFill>
                  <a:srgbClr val="0000FF"/>
                </a:solidFill>
              </a:rPr>
              <a:t> </a:t>
            </a:r>
            <a:r>
              <a:rPr lang="en-US" dirty="0" smtClean="0"/>
              <a:t>What is the best account of moral thought and discourse? What is it for an action to be right or wrong, good or bad? How do such features fit into a scientific picture of the world? How can we come to know moral truths?</a:t>
            </a:r>
            <a:r>
              <a:rPr lang="en-US" dirty="0"/>
              <a:t> </a:t>
            </a:r>
            <a:endParaRPr lang="en-US" b="1" dirty="0" smtClean="0">
              <a:solidFill>
                <a:srgbClr val="0000FF"/>
              </a:solidFill>
            </a:endParaRPr>
          </a:p>
          <a:p>
            <a:r>
              <a:rPr lang="en-US" b="1" dirty="0" smtClean="0">
                <a:solidFill>
                  <a:srgbClr val="0000FF"/>
                </a:solidFill>
              </a:rPr>
              <a:t>Normative ethics:</a:t>
            </a:r>
            <a:r>
              <a:rPr lang="en-US" dirty="0" smtClean="0">
                <a:solidFill>
                  <a:srgbClr val="0000FF"/>
                </a:solidFill>
              </a:rPr>
              <a:t> </a:t>
            </a:r>
            <a:r>
              <a:rPr lang="en-US" dirty="0" smtClean="0"/>
              <a:t>If there are moral principles, what are they? If not, how can we figure out what to do on any given occasion? </a:t>
            </a:r>
          </a:p>
          <a:p>
            <a:r>
              <a:rPr lang="en-US" b="1" dirty="0" smtClean="0">
                <a:solidFill>
                  <a:srgbClr val="0000FF"/>
                </a:solidFill>
              </a:rPr>
              <a:t>Applied ethics:</a:t>
            </a:r>
            <a:r>
              <a:rPr lang="en-US" dirty="0"/>
              <a:t> </a:t>
            </a:r>
            <a:r>
              <a:rPr lang="en-US" dirty="0" smtClean="0"/>
              <a:t>Is abortion permissible? What about infanticide or euthanasia? Is it wrong to support the meat industry? Are we morally obligated to donate substantial portions of our income to charity? </a:t>
            </a:r>
            <a:endParaRPr lang="en-US" dirty="0"/>
          </a:p>
        </p:txBody>
      </p:sp>
    </p:spTree>
    <p:extLst>
      <p:ext uri="{BB962C8B-B14F-4D97-AF65-F5344CB8AC3E}">
        <p14:creationId xmlns:p14="http://schemas.microsoft.com/office/powerpoint/2010/main" val="28161691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ETHICAL INQUIRY</a:t>
            </a:r>
          </a:p>
        </p:txBody>
      </p:sp>
      <p:sp>
        <p:nvSpPr>
          <p:cNvPr id="3" name="Content Placeholder 2"/>
          <p:cNvSpPr>
            <a:spLocks noGrp="1"/>
          </p:cNvSpPr>
          <p:nvPr>
            <p:ph idx="1"/>
          </p:nvPr>
        </p:nvSpPr>
        <p:spPr/>
        <p:txBody>
          <a:bodyPr/>
          <a:lstStyle/>
          <a:p>
            <a:r>
              <a:rPr lang="en-US" dirty="0" smtClean="0"/>
              <a:t>Parties to the debate can simply assume for the sake of argument that there are good answers to the the </a:t>
            </a:r>
            <a:r>
              <a:rPr lang="en-US" b="1" dirty="0" smtClean="0"/>
              <a:t>metaethical </a:t>
            </a:r>
            <a:r>
              <a:rPr lang="en-US" dirty="0" smtClean="0"/>
              <a:t>and </a:t>
            </a:r>
            <a:r>
              <a:rPr lang="en-US" b="1" dirty="0" smtClean="0"/>
              <a:t>normative ethical </a:t>
            </a:r>
            <a:r>
              <a:rPr lang="en-US" dirty="0" smtClean="0"/>
              <a:t>questions.</a:t>
            </a:r>
          </a:p>
          <a:p>
            <a:r>
              <a:rPr lang="en-US" dirty="0"/>
              <a:t>C</a:t>
            </a:r>
            <a:r>
              <a:rPr lang="en-US" dirty="0" smtClean="0"/>
              <a:t>ertain things are good or bad, right or wrong (at least in some sense). </a:t>
            </a:r>
          </a:p>
          <a:p>
            <a:r>
              <a:rPr lang="en-US" dirty="0" smtClean="0"/>
              <a:t>Once we settle on some examples of uncontroversially immoral artworks, we can then ask how the moral features of those works relate to the aesthetic features of those works.</a:t>
            </a:r>
          </a:p>
        </p:txBody>
      </p:sp>
    </p:spTree>
    <p:extLst>
      <p:ext uri="{BB962C8B-B14F-4D97-AF65-F5344CB8AC3E}">
        <p14:creationId xmlns:p14="http://schemas.microsoft.com/office/powerpoint/2010/main" val="852851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 TANTO VS. ALL THINGS</a:t>
            </a:r>
            <a:r>
              <a:rPr lang="en-US" sz="3200" dirty="0"/>
              <a:t> </a:t>
            </a:r>
            <a:r>
              <a:rPr lang="en-US" sz="3200" dirty="0" smtClean="0"/>
              <a:t>CONSIDERED</a:t>
            </a:r>
            <a:endParaRPr lang="en-US" sz="3200" dirty="0"/>
          </a:p>
        </p:txBody>
      </p:sp>
      <p:pic>
        <p:nvPicPr>
          <p:cNvPr id="4" name="Picture 3" descr="JerrySeinfeldCostumeCosplay.jpg"/>
          <p:cNvPicPr>
            <a:picLocks noChangeAspect="1"/>
          </p:cNvPicPr>
          <p:nvPr/>
        </p:nvPicPr>
        <p:blipFill rotWithShape="1">
          <a:blip r:embed="rId3">
            <a:extLst>
              <a:ext uri="{28A0092B-C50C-407E-A947-70E740481C1C}">
                <a14:useLocalDpi xmlns:a14="http://schemas.microsoft.com/office/drawing/2010/main" val="0"/>
              </a:ext>
            </a:extLst>
          </a:blip>
          <a:srcRect l="2894" t="17493" r="3223" b="10482"/>
          <a:stretch/>
        </p:blipFill>
        <p:spPr>
          <a:xfrm>
            <a:off x="126786" y="1647488"/>
            <a:ext cx="5150804" cy="4939525"/>
          </a:xfrm>
          <a:prstGeom prst="rect">
            <a:avLst/>
          </a:prstGeom>
        </p:spPr>
      </p:pic>
      <p:sp>
        <p:nvSpPr>
          <p:cNvPr id="5" name="TextBox 4"/>
          <p:cNvSpPr txBox="1"/>
          <p:nvPr/>
        </p:nvSpPr>
        <p:spPr>
          <a:xfrm>
            <a:off x="6429683" y="1636707"/>
            <a:ext cx="1455280" cy="461665"/>
          </a:xfrm>
          <a:prstGeom prst="rect">
            <a:avLst/>
          </a:prstGeom>
          <a:noFill/>
        </p:spPr>
        <p:txBody>
          <a:bodyPr wrap="square" rtlCol="0">
            <a:spAutoFit/>
          </a:bodyPr>
          <a:lstStyle/>
          <a:p>
            <a:r>
              <a:rPr lang="en-US" sz="2400" b="1" dirty="0" smtClean="0">
                <a:solidFill>
                  <a:srgbClr val="0000FF"/>
                </a:solidFill>
              </a:rPr>
              <a:t>ACTION</a:t>
            </a:r>
            <a:endParaRPr lang="en-US" sz="2400" b="1" dirty="0">
              <a:solidFill>
                <a:srgbClr val="0000FF"/>
              </a:solidFill>
            </a:endParaRPr>
          </a:p>
        </p:txBody>
      </p:sp>
      <p:cxnSp>
        <p:nvCxnSpPr>
          <p:cNvPr id="7" name="Straight Arrow Connector 6"/>
          <p:cNvCxnSpPr/>
          <p:nvPr/>
        </p:nvCxnSpPr>
        <p:spPr>
          <a:xfrm flipH="1">
            <a:off x="6032791" y="2098372"/>
            <a:ext cx="1023105" cy="1376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440133" y="3480209"/>
            <a:ext cx="1185315" cy="646331"/>
          </a:xfrm>
          <a:prstGeom prst="rect">
            <a:avLst/>
          </a:prstGeom>
          <a:noFill/>
        </p:spPr>
        <p:txBody>
          <a:bodyPr wrap="none" rtlCol="0">
            <a:spAutoFit/>
          </a:bodyPr>
          <a:lstStyle/>
          <a:p>
            <a:pPr algn="ctr"/>
            <a:r>
              <a:rPr lang="en-US" dirty="0" smtClean="0"/>
              <a:t>Good w/</a:t>
            </a:r>
            <a:r>
              <a:rPr lang="en-US" dirty="0" err="1" smtClean="0"/>
              <a:t>rt</a:t>
            </a:r>
            <a:endParaRPr lang="en-US" dirty="0" smtClean="0"/>
          </a:p>
          <a:p>
            <a:pPr algn="ctr"/>
            <a:r>
              <a:rPr lang="en-US" dirty="0" smtClean="0"/>
              <a:t>kindness</a:t>
            </a:r>
            <a:endParaRPr lang="en-US" dirty="0"/>
          </a:p>
        </p:txBody>
      </p:sp>
      <p:cxnSp>
        <p:nvCxnSpPr>
          <p:cNvPr id="10" name="Straight Arrow Connector 9"/>
          <p:cNvCxnSpPr/>
          <p:nvPr/>
        </p:nvCxnSpPr>
        <p:spPr>
          <a:xfrm>
            <a:off x="7055896" y="2098372"/>
            <a:ext cx="0" cy="13818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89162" y="3480209"/>
            <a:ext cx="1069899" cy="646331"/>
          </a:xfrm>
          <a:prstGeom prst="rect">
            <a:avLst/>
          </a:prstGeom>
          <a:noFill/>
        </p:spPr>
        <p:txBody>
          <a:bodyPr wrap="none" rtlCol="0">
            <a:spAutoFit/>
          </a:bodyPr>
          <a:lstStyle/>
          <a:p>
            <a:pPr algn="ctr"/>
            <a:r>
              <a:rPr lang="en-US" dirty="0" smtClean="0"/>
              <a:t>bad w/r/t </a:t>
            </a:r>
          </a:p>
          <a:p>
            <a:pPr algn="ctr"/>
            <a:r>
              <a:rPr lang="en-US" dirty="0" smtClean="0"/>
              <a:t>lying</a:t>
            </a:r>
          </a:p>
        </p:txBody>
      </p:sp>
      <p:sp>
        <p:nvSpPr>
          <p:cNvPr id="17" name="TextBox 16"/>
          <p:cNvSpPr txBox="1"/>
          <p:nvPr/>
        </p:nvSpPr>
        <p:spPr>
          <a:xfrm>
            <a:off x="7659061" y="3480209"/>
            <a:ext cx="1185315" cy="646331"/>
          </a:xfrm>
          <a:prstGeom prst="rect">
            <a:avLst/>
          </a:prstGeom>
          <a:noFill/>
        </p:spPr>
        <p:txBody>
          <a:bodyPr wrap="none" rtlCol="0">
            <a:spAutoFit/>
          </a:bodyPr>
          <a:lstStyle/>
          <a:p>
            <a:pPr algn="ctr"/>
            <a:r>
              <a:rPr lang="en-US" dirty="0" smtClean="0"/>
              <a:t>Good w/</a:t>
            </a:r>
            <a:r>
              <a:rPr lang="en-US" dirty="0" err="1" smtClean="0"/>
              <a:t>rt</a:t>
            </a:r>
            <a:r>
              <a:rPr lang="en-US" dirty="0" smtClean="0"/>
              <a:t> </a:t>
            </a:r>
          </a:p>
          <a:p>
            <a:pPr algn="ctr"/>
            <a:r>
              <a:rPr lang="en-US" dirty="0" smtClean="0"/>
              <a:t>????</a:t>
            </a:r>
          </a:p>
        </p:txBody>
      </p:sp>
      <p:cxnSp>
        <p:nvCxnSpPr>
          <p:cNvPr id="18" name="Straight Arrow Connector 17"/>
          <p:cNvCxnSpPr/>
          <p:nvPr/>
        </p:nvCxnSpPr>
        <p:spPr>
          <a:xfrm>
            <a:off x="7055896" y="2111112"/>
            <a:ext cx="970186" cy="1356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457071" y="3969934"/>
            <a:ext cx="476551"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055523" y="4171488"/>
            <a:ext cx="0" cy="973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534554" y="5145478"/>
            <a:ext cx="3246667" cy="369332"/>
          </a:xfrm>
          <a:prstGeom prst="rect">
            <a:avLst/>
          </a:prstGeom>
          <a:noFill/>
        </p:spPr>
        <p:txBody>
          <a:bodyPr wrap="square" rtlCol="0">
            <a:spAutoFit/>
          </a:bodyPr>
          <a:lstStyle/>
          <a:p>
            <a:r>
              <a:rPr lang="en-US" b="1" cap="small" dirty="0" smtClean="0"/>
              <a:t>all things</a:t>
            </a:r>
            <a:r>
              <a:rPr lang="en-US" b="1" cap="small" dirty="0"/>
              <a:t> </a:t>
            </a:r>
            <a:r>
              <a:rPr lang="en-US" b="1" cap="small" dirty="0" smtClean="0"/>
              <a:t>considered good</a:t>
            </a:r>
            <a:endParaRPr lang="en-US" b="1" cap="small" dirty="0"/>
          </a:p>
        </p:txBody>
      </p:sp>
    </p:spTree>
    <p:extLst>
      <p:ext uri="{BB962C8B-B14F-4D97-AF65-F5344CB8AC3E}">
        <p14:creationId xmlns:p14="http://schemas.microsoft.com/office/powerpoint/2010/main" val="1573322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17"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 TANTO VS. ALL THINGS CONSIDERED</a:t>
            </a:r>
          </a:p>
        </p:txBody>
      </p:sp>
      <p:sp>
        <p:nvSpPr>
          <p:cNvPr id="4" name="TextBox 3"/>
          <p:cNvSpPr txBox="1"/>
          <p:nvPr/>
        </p:nvSpPr>
        <p:spPr>
          <a:xfrm>
            <a:off x="6523121" y="3681247"/>
            <a:ext cx="1455280" cy="461665"/>
          </a:xfrm>
          <a:prstGeom prst="rect">
            <a:avLst/>
          </a:prstGeom>
          <a:noFill/>
        </p:spPr>
        <p:txBody>
          <a:bodyPr wrap="square" rtlCol="0">
            <a:spAutoFit/>
          </a:bodyPr>
          <a:lstStyle/>
          <a:p>
            <a:r>
              <a:rPr lang="en-US" sz="2400" b="1" dirty="0" smtClean="0">
                <a:solidFill>
                  <a:srgbClr val="0000FF"/>
                </a:solidFill>
              </a:rPr>
              <a:t>ACTION</a:t>
            </a:r>
            <a:endParaRPr lang="en-US" sz="2400" b="1" dirty="0">
              <a:solidFill>
                <a:srgbClr val="0000FF"/>
              </a:solidFill>
            </a:endParaRPr>
          </a:p>
        </p:txBody>
      </p:sp>
      <p:cxnSp>
        <p:nvCxnSpPr>
          <p:cNvPr id="8" name="Straight Arrow Connector 7"/>
          <p:cNvCxnSpPr/>
          <p:nvPr/>
        </p:nvCxnSpPr>
        <p:spPr>
          <a:xfrm>
            <a:off x="3062111" y="2106007"/>
            <a:ext cx="3281215" cy="18992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6292" y="1736675"/>
            <a:ext cx="2577222" cy="369332"/>
          </a:xfrm>
          <a:prstGeom prst="rect">
            <a:avLst/>
          </a:prstGeom>
          <a:noFill/>
        </p:spPr>
        <p:txBody>
          <a:bodyPr wrap="square" rtlCol="0">
            <a:spAutoFit/>
          </a:bodyPr>
          <a:lstStyle/>
          <a:p>
            <a:r>
              <a:rPr lang="en-US" dirty="0" smtClean="0"/>
              <a:t>Drinking is pleasurable.</a:t>
            </a:r>
            <a:endParaRPr lang="en-US" dirty="0"/>
          </a:p>
        </p:txBody>
      </p:sp>
      <p:cxnSp>
        <p:nvCxnSpPr>
          <p:cNvPr id="10" name="Straight Arrow Connector 9"/>
          <p:cNvCxnSpPr/>
          <p:nvPr/>
        </p:nvCxnSpPr>
        <p:spPr>
          <a:xfrm>
            <a:off x="2894705" y="3342633"/>
            <a:ext cx="3448621" cy="8002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16291" y="2782415"/>
            <a:ext cx="2278414" cy="923330"/>
          </a:xfrm>
          <a:prstGeom prst="rect">
            <a:avLst/>
          </a:prstGeom>
          <a:noFill/>
        </p:spPr>
        <p:txBody>
          <a:bodyPr wrap="square" rtlCol="0">
            <a:spAutoFit/>
          </a:bodyPr>
          <a:lstStyle/>
          <a:p>
            <a:pPr algn="ctr"/>
            <a:r>
              <a:rPr lang="en-US" dirty="0" smtClean="0"/>
              <a:t>Having another drink is likely to give me a hangover.</a:t>
            </a:r>
            <a:endParaRPr lang="en-US" dirty="0"/>
          </a:p>
        </p:txBody>
      </p:sp>
      <p:sp>
        <p:nvSpPr>
          <p:cNvPr id="17" name="TextBox 16"/>
          <p:cNvSpPr txBox="1"/>
          <p:nvPr/>
        </p:nvSpPr>
        <p:spPr>
          <a:xfrm>
            <a:off x="616292" y="4142912"/>
            <a:ext cx="2278413" cy="646331"/>
          </a:xfrm>
          <a:prstGeom prst="rect">
            <a:avLst/>
          </a:prstGeom>
          <a:noFill/>
        </p:spPr>
        <p:txBody>
          <a:bodyPr wrap="square" rtlCol="0">
            <a:spAutoFit/>
          </a:bodyPr>
          <a:lstStyle/>
          <a:p>
            <a:pPr algn="ctr"/>
            <a:r>
              <a:rPr lang="en-US" dirty="0" smtClean="0"/>
              <a:t>My outline is due in two days.</a:t>
            </a:r>
            <a:endParaRPr lang="en-US" dirty="0"/>
          </a:p>
        </p:txBody>
      </p:sp>
      <p:cxnSp>
        <p:nvCxnSpPr>
          <p:cNvPr id="21" name="Straight Arrow Connector 20"/>
          <p:cNvCxnSpPr>
            <a:stCxn id="17" idx="3"/>
          </p:cNvCxnSpPr>
          <p:nvPr/>
        </p:nvCxnSpPr>
        <p:spPr>
          <a:xfrm flipV="1">
            <a:off x="2894705" y="4272030"/>
            <a:ext cx="3448621" cy="1940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523121" y="4005303"/>
            <a:ext cx="1860951" cy="590931"/>
          </a:xfrm>
          <a:prstGeom prst="rect">
            <a:avLst/>
          </a:prstGeom>
          <a:noFill/>
        </p:spPr>
        <p:txBody>
          <a:bodyPr wrap="square" rtlCol="0">
            <a:spAutoFit/>
          </a:bodyPr>
          <a:lstStyle/>
          <a:p>
            <a:r>
              <a:rPr lang="en-US" b="1" cap="small" dirty="0" smtClean="0"/>
              <a:t>all things</a:t>
            </a:r>
            <a:r>
              <a:rPr lang="en-US" b="1" cap="small" dirty="0"/>
              <a:t> </a:t>
            </a:r>
            <a:r>
              <a:rPr lang="en-US" b="1" cap="small" dirty="0" smtClean="0"/>
              <a:t>considered</a:t>
            </a:r>
            <a:endParaRPr lang="en-US" b="1" cap="small" dirty="0"/>
          </a:p>
        </p:txBody>
      </p:sp>
      <p:pic>
        <p:nvPicPr>
          <p:cNvPr id="28" name="Picture 27" descr="20130225_booze_bottles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402" y="1677911"/>
            <a:ext cx="2903491" cy="1930822"/>
          </a:xfrm>
          <a:prstGeom prst="rect">
            <a:avLst/>
          </a:prstGeom>
        </p:spPr>
      </p:pic>
      <p:sp>
        <p:nvSpPr>
          <p:cNvPr id="3" name="TextBox 2"/>
          <p:cNvSpPr txBox="1"/>
          <p:nvPr/>
        </p:nvSpPr>
        <p:spPr>
          <a:xfrm rot="1830199">
            <a:off x="3457392" y="2753386"/>
            <a:ext cx="2744819" cy="369332"/>
          </a:xfrm>
          <a:prstGeom prst="rect">
            <a:avLst/>
          </a:prstGeom>
          <a:noFill/>
        </p:spPr>
        <p:txBody>
          <a:bodyPr wrap="square" rtlCol="0">
            <a:spAutoFit/>
          </a:bodyPr>
          <a:lstStyle/>
          <a:p>
            <a:r>
              <a:rPr lang="en-US" dirty="0" smtClean="0"/>
              <a:t>counts in favor of</a:t>
            </a:r>
            <a:endParaRPr lang="en-US" dirty="0"/>
          </a:p>
        </p:txBody>
      </p:sp>
      <p:sp>
        <p:nvSpPr>
          <p:cNvPr id="14" name="TextBox 13"/>
          <p:cNvSpPr txBox="1"/>
          <p:nvPr/>
        </p:nvSpPr>
        <p:spPr>
          <a:xfrm rot="849326">
            <a:off x="3358030" y="3415118"/>
            <a:ext cx="2744819" cy="369332"/>
          </a:xfrm>
          <a:prstGeom prst="rect">
            <a:avLst/>
          </a:prstGeom>
          <a:noFill/>
        </p:spPr>
        <p:txBody>
          <a:bodyPr wrap="square" rtlCol="0">
            <a:spAutoFit/>
          </a:bodyPr>
          <a:lstStyle/>
          <a:p>
            <a:r>
              <a:rPr lang="en-US" dirty="0" smtClean="0"/>
              <a:t>counts against </a:t>
            </a:r>
            <a:endParaRPr lang="en-US" dirty="0"/>
          </a:p>
        </p:txBody>
      </p:sp>
    </p:spTree>
    <p:extLst>
      <p:ext uri="{BB962C8B-B14F-4D97-AF65-F5344CB8AC3E}">
        <p14:creationId xmlns:p14="http://schemas.microsoft.com/office/powerpoint/2010/main" val="4197630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00px-Organization_levels_mous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896" y="1952625"/>
            <a:ext cx="6488592" cy="4905375"/>
          </a:xfrm>
          <a:prstGeom prst="rect">
            <a:avLst/>
          </a:prstGeom>
        </p:spPr>
      </p:pic>
      <p:sp>
        <p:nvSpPr>
          <p:cNvPr id="4" name="Curved Down Arrow 3"/>
          <p:cNvSpPr/>
          <p:nvPr/>
        </p:nvSpPr>
        <p:spPr>
          <a:xfrm rot="17799790">
            <a:off x="1711075" y="4451539"/>
            <a:ext cx="1285875"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Curved Down Arrow 5"/>
          <p:cNvSpPr/>
          <p:nvPr/>
        </p:nvSpPr>
        <p:spPr>
          <a:xfrm rot="18409054">
            <a:off x="2646967" y="2946338"/>
            <a:ext cx="1285875"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Curved Down Arrow 6"/>
          <p:cNvSpPr/>
          <p:nvPr/>
        </p:nvSpPr>
        <p:spPr>
          <a:xfrm rot="19406358">
            <a:off x="4529345" y="1812824"/>
            <a:ext cx="1605053"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Curved Down Arrow 12"/>
          <p:cNvSpPr/>
          <p:nvPr/>
        </p:nvSpPr>
        <p:spPr>
          <a:xfrm rot="5400000">
            <a:off x="6691358" y="3693026"/>
            <a:ext cx="1628976" cy="57348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normAutofit/>
          </a:bodyPr>
          <a:lstStyle/>
          <a:p>
            <a:r>
              <a:rPr lang="en-US" sz="3200" dirty="0"/>
              <a:t>PRO TANTO VS. ALL THINGS CONSIDERED</a:t>
            </a:r>
          </a:p>
        </p:txBody>
      </p:sp>
      <p:sp>
        <p:nvSpPr>
          <p:cNvPr id="8" name="TextBox 7"/>
          <p:cNvSpPr txBox="1"/>
          <p:nvPr/>
        </p:nvSpPr>
        <p:spPr>
          <a:xfrm>
            <a:off x="422269" y="1595619"/>
            <a:ext cx="3570646" cy="1200328"/>
          </a:xfrm>
          <a:prstGeom prst="rect">
            <a:avLst/>
          </a:prstGeom>
          <a:noFill/>
        </p:spPr>
        <p:txBody>
          <a:bodyPr wrap="square" rtlCol="0">
            <a:spAutoFit/>
          </a:bodyPr>
          <a:lstStyle/>
          <a:p>
            <a:r>
              <a:rPr lang="en-US" sz="2400" dirty="0" smtClean="0"/>
              <a:t>“determines”</a:t>
            </a:r>
          </a:p>
          <a:p>
            <a:r>
              <a:rPr lang="en-US" sz="2400" dirty="0"/>
              <a:t>“in virtue of</a:t>
            </a:r>
            <a:r>
              <a:rPr lang="en-US" sz="2400" dirty="0" smtClean="0"/>
              <a:t>”</a:t>
            </a:r>
          </a:p>
          <a:p>
            <a:r>
              <a:rPr lang="en-US" sz="2400" dirty="0" smtClean="0"/>
              <a:t>“makes it the case that”</a:t>
            </a:r>
          </a:p>
        </p:txBody>
      </p:sp>
    </p:spTree>
    <p:extLst>
      <p:ext uri="{BB962C8B-B14F-4D97-AF65-F5344CB8AC3E}">
        <p14:creationId xmlns:p14="http://schemas.microsoft.com/office/powerpoint/2010/main" val="23007926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 TANTO VS. ALL THINGS CONSIDERED</a:t>
            </a:r>
          </a:p>
        </p:txBody>
      </p:sp>
      <p:cxnSp>
        <p:nvCxnSpPr>
          <p:cNvPr id="6" name="Straight Arrow Connector 5"/>
          <p:cNvCxnSpPr/>
          <p:nvPr/>
        </p:nvCxnSpPr>
        <p:spPr>
          <a:xfrm flipH="1" flipV="1">
            <a:off x="3451140" y="3818083"/>
            <a:ext cx="968422" cy="69870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47079" y="3464388"/>
            <a:ext cx="608122" cy="369332"/>
          </a:xfrm>
          <a:prstGeom prst="rect">
            <a:avLst/>
          </a:prstGeom>
          <a:noFill/>
        </p:spPr>
        <p:txBody>
          <a:bodyPr wrap="none" rtlCol="0">
            <a:spAutoFit/>
          </a:bodyPr>
          <a:lstStyle/>
          <a:p>
            <a:pPr algn="ctr"/>
            <a:r>
              <a:rPr lang="en-US" dirty="0" smtClean="0"/>
              <a:t>kind</a:t>
            </a:r>
            <a:endParaRPr lang="en-US" dirty="0"/>
          </a:p>
        </p:txBody>
      </p:sp>
      <p:cxnSp>
        <p:nvCxnSpPr>
          <p:cNvPr id="8" name="Straight Arrow Connector 7"/>
          <p:cNvCxnSpPr>
            <a:stCxn id="7" idx="0"/>
          </p:cNvCxnSpPr>
          <p:nvPr/>
        </p:nvCxnSpPr>
        <p:spPr>
          <a:xfrm flipV="1">
            <a:off x="3451140" y="2305713"/>
            <a:ext cx="1065935" cy="1158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83266" y="3450128"/>
            <a:ext cx="1172805" cy="369332"/>
          </a:xfrm>
          <a:prstGeom prst="rect">
            <a:avLst/>
          </a:prstGeom>
          <a:noFill/>
        </p:spPr>
        <p:txBody>
          <a:bodyPr wrap="none" rtlCol="0">
            <a:spAutoFit/>
          </a:bodyPr>
          <a:lstStyle/>
          <a:p>
            <a:pPr algn="ctr"/>
            <a:r>
              <a:rPr lang="en-US" dirty="0" smtClean="0"/>
              <a:t>deceptive</a:t>
            </a:r>
          </a:p>
        </p:txBody>
      </p:sp>
      <p:sp>
        <p:nvSpPr>
          <p:cNvPr id="10" name="TextBox 9"/>
          <p:cNvSpPr txBox="1"/>
          <p:nvPr/>
        </p:nvSpPr>
        <p:spPr>
          <a:xfrm>
            <a:off x="5351662" y="3464388"/>
            <a:ext cx="966994" cy="369332"/>
          </a:xfrm>
          <a:prstGeom prst="rect">
            <a:avLst/>
          </a:prstGeom>
          <a:noFill/>
        </p:spPr>
        <p:txBody>
          <a:bodyPr wrap="none" rtlCol="0">
            <a:spAutoFit/>
          </a:bodyPr>
          <a:lstStyle/>
          <a:p>
            <a:pPr algn="ctr"/>
            <a:r>
              <a:rPr lang="en-US" dirty="0" smtClean="0"/>
              <a:t>F, G, …</a:t>
            </a:r>
          </a:p>
        </p:txBody>
      </p:sp>
      <p:cxnSp>
        <p:nvCxnSpPr>
          <p:cNvPr id="12" name="Straight Arrow Connector 11"/>
          <p:cNvCxnSpPr/>
          <p:nvPr/>
        </p:nvCxnSpPr>
        <p:spPr>
          <a:xfrm>
            <a:off x="3684361" y="3671222"/>
            <a:ext cx="345526"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628479" y="2305713"/>
            <a:ext cx="922581" cy="1158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46335" y="1889765"/>
            <a:ext cx="3246667" cy="369332"/>
          </a:xfrm>
          <a:prstGeom prst="rect">
            <a:avLst/>
          </a:prstGeom>
          <a:noFill/>
        </p:spPr>
        <p:txBody>
          <a:bodyPr wrap="square" rtlCol="0">
            <a:spAutoFit/>
          </a:bodyPr>
          <a:lstStyle/>
          <a:p>
            <a:r>
              <a:rPr lang="en-US" b="1" cap="small" dirty="0" smtClean="0"/>
              <a:t>all things</a:t>
            </a:r>
            <a:r>
              <a:rPr lang="en-US" b="1" cap="small" dirty="0"/>
              <a:t> </a:t>
            </a:r>
            <a:r>
              <a:rPr lang="en-US" b="1" cap="small" dirty="0" smtClean="0"/>
              <a:t>considered good</a:t>
            </a:r>
            <a:endParaRPr lang="en-US" b="1" cap="small" dirty="0"/>
          </a:p>
        </p:txBody>
      </p:sp>
      <p:sp>
        <p:nvSpPr>
          <p:cNvPr id="15" name="TextBox 14"/>
          <p:cNvSpPr txBox="1"/>
          <p:nvPr/>
        </p:nvSpPr>
        <p:spPr>
          <a:xfrm>
            <a:off x="3896382" y="4471279"/>
            <a:ext cx="1455280" cy="461665"/>
          </a:xfrm>
          <a:prstGeom prst="rect">
            <a:avLst/>
          </a:prstGeom>
          <a:noFill/>
        </p:spPr>
        <p:txBody>
          <a:bodyPr wrap="square" rtlCol="0">
            <a:spAutoFit/>
          </a:bodyPr>
          <a:lstStyle/>
          <a:p>
            <a:r>
              <a:rPr lang="en-US" sz="2400" b="1" dirty="0" smtClean="0">
                <a:solidFill>
                  <a:srgbClr val="0000FF"/>
                </a:solidFill>
              </a:rPr>
              <a:t>ACTION</a:t>
            </a:r>
            <a:endParaRPr lang="en-US" sz="2400" b="1" dirty="0">
              <a:solidFill>
                <a:srgbClr val="0000FF"/>
              </a:solidFill>
            </a:endParaRPr>
          </a:p>
        </p:txBody>
      </p:sp>
      <p:cxnSp>
        <p:nvCxnSpPr>
          <p:cNvPr id="20" name="Straight Arrow Connector 19"/>
          <p:cNvCxnSpPr/>
          <p:nvPr/>
        </p:nvCxnSpPr>
        <p:spPr>
          <a:xfrm flipV="1">
            <a:off x="4569669" y="3818770"/>
            <a:ext cx="0" cy="6980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736747" y="3819460"/>
            <a:ext cx="954344" cy="6973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66040" y="2818057"/>
            <a:ext cx="1382889" cy="646331"/>
          </a:xfrm>
          <a:prstGeom prst="rect">
            <a:avLst/>
          </a:prstGeom>
          <a:noFill/>
        </p:spPr>
        <p:txBody>
          <a:bodyPr wrap="square" rtlCol="0">
            <a:spAutoFit/>
          </a:bodyPr>
          <a:lstStyle/>
          <a:p>
            <a:pPr algn="ctr"/>
            <a:r>
              <a:rPr lang="en-US" b="1" dirty="0" smtClean="0"/>
              <a:t>GOOD-MAKER </a:t>
            </a:r>
            <a:endParaRPr lang="en-US" b="1" dirty="0"/>
          </a:p>
        </p:txBody>
      </p:sp>
      <p:cxnSp>
        <p:nvCxnSpPr>
          <p:cNvPr id="4" name="Straight Arrow Connector 3"/>
          <p:cNvCxnSpPr/>
          <p:nvPr/>
        </p:nvCxnSpPr>
        <p:spPr>
          <a:xfrm flipV="1">
            <a:off x="1548929" y="2830964"/>
            <a:ext cx="0" cy="6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6040" y="3557207"/>
            <a:ext cx="1382889" cy="646331"/>
          </a:xfrm>
          <a:prstGeom prst="rect">
            <a:avLst/>
          </a:prstGeom>
          <a:noFill/>
        </p:spPr>
        <p:txBody>
          <a:bodyPr wrap="square" rtlCol="0">
            <a:spAutoFit/>
          </a:bodyPr>
          <a:lstStyle/>
          <a:p>
            <a:pPr algn="ctr"/>
            <a:r>
              <a:rPr lang="en-US" b="1" dirty="0" smtClean="0"/>
              <a:t>BAD-MAKER</a:t>
            </a:r>
          </a:p>
        </p:txBody>
      </p:sp>
      <p:cxnSp>
        <p:nvCxnSpPr>
          <p:cNvPr id="24" name="Straight Arrow Connector 23"/>
          <p:cNvCxnSpPr/>
          <p:nvPr/>
        </p:nvCxnSpPr>
        <p:spPr>
          <a:xfrm flipV="1">
            <a:off x="1548929" y="3557207"/>
            <a:ext cx="0" cy="6334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569669" y="2319973"/>
            <a:ext cx="0" cy="11444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780399" y="2305713"/>
            <a:ext cx="910692" cy="11444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3345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 TANTO VS. ALL THINGS</a:t>
            </a:r>
            <a:r>
              <a:rPr lang="en-US" sz="3200" dirty="0"/>
              <a:t> </a:t>
            </a:r>
            <a:r>
              <a:rPr lang="en-US" sz="3200" dirty="0" smtClean="0"/>
              <a:t>CONSIDERED</a:t>
            </a:r>
            <a:endParaRPr lang="en-US" sz="3200" dirty="0"/>
          </a:p>
        </p:txBody>
      </p:sp>
      <p:sp>
        <p:nvSpPr>
          <p:cNvPr id="3" name="Content Placeholder 2"/>
          <p:cNvSpPr>
            <a:spLocks noGrp="1"/>
          </p:cNvSpPr>
          <p:nvPr>
            <p:ph idx="1"/>
          </p:nvPr>
        </p:nvSpPr>
        <p:spPr/>
        <p:txBody>
          <a:bodyPr/>
          <a:lstStyle/>
          <a:p>
            <a:r>
              <a:rPr lang="en-US" dirty="0" smtClean="0"/>
              <a:t>What are we saying (or denying) when we say (or deny) that a moral flaw </a:t>
            </a:r>
            <a:r>
              <a:rPr lang="en-US" b="1" dirty="0" smtClean="0"/>
              <a:t>is </a:t>
            </a:r>
            <a:r>
              <a:rPr lang="en-US" dirty="0" smtClean="0"/>
              <a:t>an aesthetic flaw? </a:t>
            </a:r>
          </a:p>
          <a:p>
            <a:r>
              <a:rPr lang="en-US" dirty="0" smtClean="0"/>
              <a:t>Editing might </a:t>
            </a:r>
            <a:r>
              <a:rPr lang="en-US" b="1" dirty="0" smtClean="0"/>
              <a:t>contribute</a:t>
            </a:r>
            <a:r>
              <a:rPr lang="en-US" dirty="0" smtClean="0"/>
              <a:t> to or </a:t>
            </a:r>
            <a:r>
              <a:rPr lang="en-US" b="1" dirty="0" smtClean="0"/>
              <a:t>partially determine </a:t>
            </a:r>
            <a:r>
              <a:rPr lang="en-US" dirty="0" smtClean="0"/>
              <a:t>the coherence of a film—an aesthetic merit. Should we then say the editing </a:t>
            </a:r>
            <a:r>
              <a:rPr lang="en-US" b="1" dirty="0" smtClean="0"/>
              <a:t>is </a:t>
            </a:r>
            <a:r>
              <a:rPr lang="en-US" dirty="0" smtClean="0"/>
              <a:t>an aesthetic merit, or that it simply </a:t>
            </a:r>
            <a:r>
              <a:rPr lang="en-US" b="1" dirty="0" smtClean="0"/>
              <a:t>determines</a:t>
            </a:r>
            <a:r>
              <a:rPr lang="en-US" dirty="0" smtClean="0"/>
              <a:t> one (that it is an </a:t>
            </a:r>
            <a:r>
              <a:rPr lang="en-US" b="1" dirty="0" smtClean="0"/>
              <a:t>aesthetic goodness maker</a:t>
            </a:r>
            <a:r>
              <a:rPr lang="en-US" dirty="0"/>
              <a:t>)</a:t>
            </a:r>
            <a:r>
              <a:rPr lang="en-US" dirty="0" smtClean="0"/>
              <a:t>? </a:t>
            </a:r>
          </a:p>
        </p:txBody>
      </p:sp>
    </p:spTree>
    <p:extLst>
      <p:ext uri="{BB962C8B-B14F-4D97-AF65-F5344CB8AC3E}">
        <p14:creationId xmlns:p14="http://schemas.microsoft.com/office/powerpoint/2010/main" val="27489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ENDORSEMENT VS. NON-ENDORSEMENT</a:t>
            </a:r>
            <a:endParaRPr lang="en-US" sz="3200" dirty="0"/>
          </a:p>
        </p:txBody>
      </p:sp>
      <p:pic>
        <p:nvPicPr>
          <p:cNvPr id="4" name="Picture 3" descr="prisoners-roger-deakins-as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17" y="1611950"/>
            <a:ext cx="7806366" cy="4391081"/>
          </a:xfrm>
          <a:prstGeom prst="rect">
            <a:avLst/>
          </a:prstGeom>
        </p:spPr>
      </p:pic>
      <p:sp>
        <p:nvSpPr>
          <p:cNvPr id="5" name="TextBox 4"/>
          <p:cNvSpPr txBox="1"/>
          <p:nvPr/>
        </p:nvSpPr>
        <p:spPr>
          <a:xfrm>
            <a:off x="668817" y="6047006"/>
            <a:ext cx="7806366" cy="369332"/>
          </a:xfrm>
          <a:prstGeom prst="rect">
            <a:avLst/>
          </a:prstGeom>
          <a:noFill/>
        </p:spPr>
        <p:txBody>
          <a:bodyPr wrap="square" rtlCol="0">
            <a:spAutoFit/>
          </a:bodyPr>
          <a:lstStyle/>
          <a:p>
            <a:pPr algn="ctr"/>
            <a:r>
              <a:rPr lang="en-US" dirty="0" smtClean="0"/>
              <a:t>Prisoners (2013) </a:t>
            </a:r>
            <a:endParaRPr lang="en-US" dirty="0"/>
          </a:p>
        </p:txBody>
      </p:sp>
    </p:spTree>
    <p:extLst>
      <p:ext uri="{BB962C8B-B14F-4D97-AF65-F5344CB8AC3E}">
        <p14:creationId xmlns:p14="http://schemas.microsoft.com/office/powerpoint/2010/main" val="38552666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ETHICAL QUESTIONS</a:t>
            </a:r>
            <a:endParaRPr lang="en-US" dirty="0"/>
          </a:p>
        </p:txBody>
      </p:sp>
      <p:sp>
        <p:nvSpPr>
          <p:cNvPr id="3" name="Content Placeholder 2"/>
          <p:cNvSpPr>
            <a:spLocks noGrp="1"/>
          </p:cNvSpPr>
          <p:nvPr>
            <p:ph idx="1"/>
          </p:nvPr>
        </p:nvSpPr>
        <p:spPr/>
        <p:txBody>
          <a:bodyPr/>
          <a:lstStyle/>
          <a:p>
            <a:r>
              <a:rPr lang="en-US" dirty="0" smtClean="0"/>
              <a:t>Does exposure to works of art that are ethically flawed tend to corrupt audiences? </a:t>
            </a:r>
          </a:p>
          <a:p>
            <a:r>
              <a:rPr lang="en-US" dirty="0" smtClean="0"/>
              <a:t>Do artists have a moral responsibility to constrain their artistic or aesthetic choices? </a:t>
            </a:r>
          </a:p>
          <a:p>
            <a:r>
              <a:rPr lang="en-US" dirty="0" smtClean="0"/>
              <a:t>Does the ethical badness of a work justify censoring or banning it? </a:t>
            </a:r>
          </a:p>
          <a:p>
            <a:r>
              <a:rPr lang="en-US" dirty="0" smtClean="0"/>
              <a:t>Do we have moral obligations towards artworks to preserve them in certain ways (even at great costs)?</a:t>
            </a:r>
          </a:p>
        </p:txBody>
      </p:sp>
    </p:spTree>
    <p:extLst>
      <p:ext uri="{BB962C8B-B14F-4D97-AF65-F5344CB8AC3E}">
        <p14:creationId xmlns:p14="http://schemas.microsoft.com/office/powerpoint/2010/main" val="959614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ENDORSEMENT VS. NON-ENDORSEMENT</a:t>
            </a:r>
          </a:p>
        </p:txBody>
      </p:sp>
      <p:pic>
        <p:nvPicPr>
          <p:cNvPr id="4" name="Picture 3" descr="Hausswolf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347" y="1382544"/>
            <a:ext cx="5565306" cy="5269187"/>
          </a:xfrm>
          <a:prstGeom prst="rect">
            <a:avLst/>
          </a:prstGeom>
        </p:spPr>
      </p:pic>
    </p:spTree>
    <p:extLst>
      <p:ext uri="{BB962C8B-B14F-4D97-AF65-F5344CB8AC3E}">
        <p14:creationId xmlns:p14="http://schemas.microsoft.com/office/powerpoint/2010/main" val="3903269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ENDORSEMENT VS. NON-ENDORSEMENT</a:t>
            </a:r>
          </a:p>
        </p:txBody>
      </p:sp>
      <p:pic>
        <p:nvPicPr>
          <p:cNvPr id="4" name="Picture 3" descr="Varg_Vikern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29" y="2255914"/>
            <a:ext cx="3548348" cy="3692500"/>
          </a:xfrm>
          <a:prstGeom prst="rect">
            <a:avLst/>
          </a:prstGeom>
        </p:spPr>
      </p:pic>
      <p:pic>
        <p:nvPicPr>
          <p:cNvPr id="5" name="Picture 4" descr="Burzum_-_Burz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2262010"/>
            <a:ext cx="3686404" cy="3686404"/>
          </a:xfrm>
          <a:prstGeom prst="rect">
            <a:avLst/>
          </a:prstGeom>
        </p:spPr>
      </p:pic>
      <p:sp>
        <p:nvSpPr>
          <p:cNvPr id="6" name="TextBox 5"/>
          <p:cNvSpPr txBox="1"/>
          <p:nvPr/>
        </p:nvSpPr>
        <p:spPr>
          <a:xfrm>
            <a:off x="4869667" y="5985762"/>
            <a:ext cx="3551032" cy="369332"/>
          </a:xfrm>
          <a:prstGeom prst="rect">
            <a:avLst/>
          </a:prstGeom>
          <a:noFill/>
        </p:spPr>
        <p:txBody>
          <a:bodyPr wrap="square" rtlCol="0">
            <a:spAutoFit/>
          </a:bodyPr>
          <a:lstStyle/>
          <a:p>
            <a:pPr algn="ctr"/>
            <a:r>
              <a:rPr lang="en-US" dirty="0" smtClean="0"/>
              <a:t>“Burzum” (self-titled debut)</a:t>
            </a:r>
            <a:endParaRPr lang="en-US" dirty="0"/>
          </a:p>
        </p:txBody>
      </p:sp>
      <p:sp>
        <p:nvSpPr>
          <p:cNvPr id="7" name="TextBox 6"/>
          <p:cNvSpPr txBox="1"/>
          <p:nvPr/>
        </p:nvSpPr>
        <p:spPr>
          <a:xfrm>
            <a:off x="587929" y="5985762"/>
            <a:ext cx="3548348" cy="369332"/>
          </a:xfrm>
          <a:prstGeom prst="rect">
            <a:avLst/>
          </a:prstGeom>
          <a:noFill/>
        </p:spPr>
        <p:txBody>
          <a:bodyPr wrap="square" rtlCol="0">
            <a:spAutoFit/>
          </a:bodyPr>
          <a:lstStyle/>
          <a:p>
            <a:pPr algn="ctr"/>
            <a:r>
              <a:rPr lang="en-US" dirty="0" err="1"/>
              <a:t>Varg</a:t>
            </a:r>
            <a:r>
              <a:rPr lang="en-US" dirty="0"/>
              <a:t> </a:t>
            </a:r>
            <a:r>
              <a:rPr lang="en-US" dirty="0" err="1"/>
              <a:t>Vikernes</a:t>
            </a:r>
            <a:endParaRPr lang="en-US" dirty="0"/>
          </a:p>
        </p:txBody>
      </p:sp>
    </p:spTree>
    <p:extLst>
      <p:ext uri="{BB962C8B-B14F-4D97-AF65-F5344CB8AC3E}">
        <p14:creationId xmlns:p14="http://schemas.microsoft.com/office/powerpoint/2010/main" val="17008783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ENDORSEMENT VS. NON-ENDORSEMENT</a:t>
            </a:r>
          </a:p>
        </p:txBody>
      </p:sp>
      <p:pic>
        <p:nvPicPr>
          <p:cNvPr id="4" name="Picture 3" descr="fondecran17379irreversibl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825" y="1618466"/>
            <a:ext cx="6368351" cy="4776263"/>
          </a:xfrm>
          <a:prstGeom prst="rect">
            <a:avLst/>
          </a:prstGeom>
        </p:spPr>
      </p:pic>
    </p:spTree>
    <p:extLst>
      <p:ext uri="{BB962C8B-B14F-4D97-AF65-F5344CB8AC3E}">
        <p14:creationId xmlns:p14="http://schemas.microsoft.com/office/powerpoint/2010/main" val="23439991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ENDORSEMENT VS. NON-ENDORSEMENT</a:t>
            </a:r>
          </a:p>
        </p:txBody>
      </p:sp>
      <p:sp>
        <p:nvSpPr>
          <p:cNvPr id="3" name="Content Placeholder 2"/>
          <p:cNvSpPr>
            <a:spLocks noGrp="1"/>
          </p:cNvSpPr>
          <p:nvPr>
            <p:ph idx="1"/>
          </p:nvPr>
        </p:nvSpPr>
        <p:spPr>
          <a:xfrm>
            <a:off x="457200" y="1600200"/>
            <a:ext cx="5007325" cy="4876800"/>
          </a:xfrm>
        </p:spPr>
        <p:txBody>
          <a:bodyPr>
            <a:noAutofit/>
          </a:bodyPr>
          <a:lstStyle/>
          <a:p>
            <a:r>
              <a:rPr lang="en-US" sz="2000" dirty="0"/>
              <a:t>“Attacks on the film have invariably </a:t>
            </a:r>
            <a:r>
              <a:rPr lang="en-US" sz="2000" dirty="0" err="1"/>
              <a:t>centred</a:t>
            </a:r>
            <a:r>
              <a:rPr lang="en-US" sz="2000" dirty="0"/>
              <a:t> on the rape scene. Very few, to my knowledge, have raised the question of homophobia, and then only casually, as if it didn’t really matter </a:t>
            </a:r>
            <a:r>
              <a:rPr lang="en-US" sz="2000" dirty="0" smtClean="0"/>
              <a:t>much.”</a:t>
            </a:r>
          </a:p>
          <a:p>
            <a:r>
              <a:rPr lang="en-US" sz="2000" dirty="0"/>
              <a:t>“Clear message of film (I said it was mindboggling): sex is for procreation! Those who disagree will go to Hell, the ultimate Hell being preserved for men who carry their disagreement to its logical conclusion. Essentially, it’s the Victorian view of sexuality, at least a hundred years out of date, which (Roman Catholics aside) disappeared with the public acceptance of birth control</a:t>
            </a:r>
            <a:r>
              <a:rPr lang="en-US" sz="2000" dirty="0" smtClean="0"/>
              <a:t>.”</a:t>
            </a:r>
            <a:endParaRPr lang="en-US" sz="2000" dirty="0"/>
          </a:p>
        </p:txBody>
      </p:sp>
      <p:pic>
        <p:nvPicPr>
          <p:cNvPr id="5" name="Picture 4" descr="5MP facing camera.ed F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525" y="1512588"/>
            <a:ext cx="3222275" cy="3025176"/>
          </a:xfrm>
          <a:prstGeom prst="rect">
            <a:avLst/>
          </a:prstGeom>
        </p:spPr>
      </p:pic>
      <p:sp>
        <p:nvSpPr>
          <p:cNvPr id="6" name="TextBox 5"/>
          <p:cNvSpPr txBox="1"/>
          <p:nvPr/>
        </p:nvSpPr>
        <p:spPr>
          <a:xfrm>
            <a:off x="5464525" y="4537764"/>
            <a:ext cx="3222275" cy="369332"/>
          </a:xfrm>
          <a:prstGeom prst="rect">
            <a:avLst/>
          </a:prstGeom>
          <a:noFill/>
        </p:spPr>
        <p:txBody>
          <a:bodyPr wrap="square" rtlCol="0">
            <a:spAutoFit/>
          </a:bodyPr>
          <a:lstStyle/>
          <a:p>
            <a:pPr algn="ctr"/>
            <a:r>
              <a:rPr lang="en-US" dirty="0" smtClean="0"/>
              <a:t>Robin Wood</a:t>
            </a:r>
            <a:endParaRPr lang="en-US" dirty="0"/>
          </a:p>
        </p:txBody>
      </p:sp>
    </p:spTree>
    <p:extLst>
      <p:ext uri="{BB962C8B-B14F-4D97-AF65-F5344CB8AC3E}">
        <p14:creationId xmlns:p14="http://schemas.microsoft.com/office/powerpoint/2010/main" val="2190668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DEBATE</a:t>
            </a:r>
            <a:endParaRPr lang="en-US" dirty="0"/>
          </a:p>
        </p:txBody>
      </p:sp>
      <p:sp>
        <p:nvSpPr>
          <p:cNvPr id="3" name="Content Placeholder 2"/>
          <p:cNvSpPr>
            <a:spLocks noGrp="1"/>
          </p:cNvSpPr>
          <p:nvPr>
            <p:ph idx="1"/>
          </p:nvPr>
        </p:nvSpPr>
        <p:spPr/>
        <p:txBody>
          <a:bodyPr/>
          <a:lstStyle/>
          <a:p>
            <a:r>
              <a:rPr lang="en-US" dirty="0" smtClean="0"/>
              <a:t>It is unclear whether a </a:t>
            </a:r>
            <a:r>
              <a:rPr lang="en-US" b="1" dirty="0" smtClean="0"/>
              <a:t>narrow</a:t>
            </a:r>
            <a:r>
              <a:rPr lang="en-US" dirty="0" smtClean="0"/>
              <a:t> or </a:t>
            </a:r>
            <a:r>
              <a:rPr lang="en-US" b="1" dirty="0" smtClean="0"/>
              <a:t>broad </a:t>
            </a:r>
            <a:r>
              <a:rPr lang="en-US" dirty="0" smtClean="0"/>
              <a:t>sense of the “</a:t>
            </a:r>
            <a:r>
              <a:rPr lang="en-US" b="1" dirty="0" smtClean="0"/>
              <a:t>aesthetic</a:t>
            </a:r>
            <a:r>
              <a:rPr lang="en-US" dirty="0" smtClean="0"/>
              <a:t>” is intended. </a:t>
            </a:r>
            <a:r>
              <a:rPr lang="en-US" b="1" dirty="0" smtClean="0"/>
              <a:t>So be suspicious! </a:t>
            </a:r>
          </a:p>
          <a:p>
            <a:r>
              <a:rPr lang="en-US" dirty="0" smtClean="0"/>
              <a:t>We can agree for the sake of argument that some things are </a:t>
            </a:r>
            <a:r>
              <a:rPr lang="en-US" b="1" dirty="0" smtClean="0"/>
              <a:t>immoral</a:t>
            </a:r>
            <a:r>
              <a:rPr lang="en-US" dirty="0" smtClean="0"/>
              <a:t> (at least in some sense).</a:t>
            </a:r>
          </a:p>
          <a:p>
            <a:r>
              <a:rPr lang="en-US" dirty="0" smtClean="0"/>
              <a:t>We can set aside the question of whether a given work is </a:t>
            </a:r>
            <a:r>
              <a:rPr lang="en-US" b="1" dirty="0" smtClean="0"/>
              <a:t>all things considered </a:t>
            </a:r>
            <a:r>
              <a:rPr lang="en-US" dirty="0" smtClean="0"/>
              <a:t>aesthetically good or bad. </a:t>
            </a:r>
          </a:p>
          <a:p>
            <a:r>
              <a:rPr lang="en-US" dirty="0" smtClean="0"/>
              <a:t>The question is whether a work can be aesthetically good or bad </a:t>
            </a:r>
            <a:r>
              <a:rPr lang="en-US" b="1" dirty="0" smtClean="0"/>
              <a:t>insofar as </a:t>
            </a:r>
            <a:r>
              <a:rPr lang="en-US" dirty="0" smtClean="0"/>
              <a:t>it is immoral.</a:t>
            </a:r>
          </a:p>
          <a:p>
            <a:r>
              <a:rPr lang="en-US" dirty="0" smtClean="0"/>
              <a:t>The kind of pro tanto badness we should focus on has something to do with the </a:t>
            </a:r>
            <a:r>
              <a:rPr lang="en-US" b="1" dirty="0" smtClean="0"/>
              <a:t>perspective </a:t>
            </a:r>
            <a:r>
              <a:rPr lang="en-US" dirty="0" smtClean="0"/>
              <a:t>of a work (or what it </a:t>
            </a:r>
            <a:r>
              <a:rPr lang="en-US" b="1" dirty="0" smtClean="0"/>
              <a:t>endorses </a:t>
            </a:r>
            <a:r>
              <a:rPr lang="en-US" dirty="0" smtClean="0"/>
              <a:t>or </a:t>
            </a:r>
            <a:r>
              <a:rPr lang="en-US" b="1" dirty="0" smtClean="0"/>
              <a:t>prescribes</a:t>
            </a:r>
            <a:r>
              <a:rPr lang="en-US" dirty="0" smtClean="0"/>
              <a:t>), rather than what it merely </a:t>
            </a:r>
            <a:r>
              <a:rPr lang="en-US" b="1" dirty="0" smtClean="0"/>
              <a:t>represents</a:t>
            </a:r>
            <a:r>
              <a:rPr lang="en-US" dirty="0" smtClean="0"/>
              <a:t>.</a:t>
            </a:r>
          </a:p>
          <a:p>
            <a:endParaRPr lang="en-US" dirty="0"/>
          </a:p>
        </p:txBody>
      </p:sp>
    </p:spTree>
    <p:extLst>
      <p:ext uri="{BB962C8B-B14F-4D97-AF65-F5344CB8AC3E}">
        <p14:creationId xmlns:p14="http://schemas.microsoft.com/office/powerpoint/2010/main" val="567152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DEBATE</a:t>
            </a:r>
          </a:p>
        </p:txBody>
      </p:sp>
      <p:sp>
        <p:nvSpPr>
          <p:cNvPr id="3" name="Content Placeholder 2"/>
          <p:cNvSpPr>
            <a:spLocks noGrp="1"/>
          </p:cNvSpPr>
          <p:nvPr>
            <p:ph idx="1"/>
          </p:nvPr>
        </p:nvSpPr>
        <p:spPr/>
        <p:txBody>
          <a:bodyPr/>
          <a:lstStyle/>
          <a:p>
            <a:r>
              <a:rPr lang="en-US" dirty="0" smtClean="0"/>
              <a:t>Moralists and immoralists take different positions on what we might call a “</a:t>
            </a:r>
            <a:r>
              <a:rPr lang="en-US" b="1" dirty="0" smtClean="0">
                <a:solidFill>
                  <a:srgbClr val="0000FF"/>
                </a:solidFill>
              </a:rPr>
              <a:t>valence constraint</a:t>
            </a:r>
            <a:r>
              <a:rPr lang="en-US" dirty="0" smtClean="0"/>
              <a:t>” (see Harold 2008). </a:t>
            </a:r>
          </a:p>
          <a:p>
            <a:r>
              <a:rPr lang="en-US" dirty="0" smtClean="0"/>
              <a:t>Moralists think that </a:t>
            </a:r>
            <a:r>
              <a:rPr lang="en-US" b="1" dirty="0" smtClean="0"/>
              <a:t>negative </a:t>
            </a:r>
            <a:r>
              <a:rPr lang="en-US" dirty="0" smtClean="0"/>
              <a:t>moral features sometimes </a:t>
            </a:r>
            <a:r>
              <a:rPr lang="en-US" b="1" dirty="0" smtClean="0"/>
              <a:t>decrease </a:t>
            </a:r>
            <a:r>
              <a:rPr lang="en-US" dirty="0" smtClean="0"/>
              <a:t>the aesthetic value of a work (but never </a:t>
            </a:r>
            <a:r>
              <a:rPr lang="en-US" b="1" dirty="0" smtClean="0"/>
              <a:t>increase </a:t>
            </a:r>
            <a:r>
              <a:rPr lang="en-US" dirty="0" smtClean="0"/>
              <a:t>it).</a:t>
            </a:r>
          </a:p>
          <a:p>
            <a:r>
              <a:rPr lang="en-US" dirty="0" smtClean="0"/>
              <a:t>Immoralists deny this: they maintain that </a:t>
            </a:r>
            <a:r>
              <a:rPr lang="en-US" b="1" dirty="0" smtClean="0"/>
              <a:t>negative </a:t>
            </a:r>
            <a:r>
              <a:rPr lang="en-US" dirty="0" smtClean="0"/>
              <a:t>moral features sometimes </a:t>
            </a:r>
            <a:r>
              <a:rPr lang="en-US" b="1" dirty="0" smtClean="0"/>
              <a:t>decrease </a:t>
            </a:r>
            <a:r>
              <a:rPr lang="en-US" dirty="0" smtClean="0"/>
              <a:t>aesthetic value and other times </a:t>
            </a:r>
            <a:r>
              <a:rPr lang="en-US" b="1" dirty="0" smtClean="0"/>
              <a:t>increase </a:t>
            </a:r>
            <a:r>
              <a:rPr lang="en-US" dirty="0" smtClean="0"/>
              <a:t>it. </a:t>
            </a:r>
          </a:p>
          <a:p>
            <a:r>
              <a:rPr lang="en-US" dirty="0" smtClean="0"/>
              <a:t>Autonomists think there is </a:t>
            </a:r>
            <a:r>
              <a:rPr lang="en-US" b="1" dirty="0" smtClean="0"/>
              <a:t>no relationship here at all</a:t>
            </a:r>
            <a:r>
              <a:rPr lang="en-US" dirty="0" smtClean="0"/>
              <a:t>.</a:t>
            </a:r>
          </a:p>
        </p:txBody>
      </p:sp>
    </p:spTree>
    <p:extLst>
      <p:ext uri="{BB962C8B-B14F-4D97-AF65-F5344CB8AC3E}">
        <p14:creationId xmlns:p14="http://schemas.microsoft.com/office/powerpoint/2010/main" val="2606143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ETHICAL QUESTIONS</a:t>
            </a:r>
          </a:p>
        </p:txBody>
      </p:sp>
      <p:pic>
        <p:nvPicPr>
          <p:cNvPr id="4" name="Picture 3" descr="22643099_10213055412552560_1025599489_o.jpg"/>
          <p:cNvPicPr>
            <a:picLocks noChangeAspect="1"/>
          </p:cNvPicPr>
          <p:nvPr/>
        </p:nvPicPr>
        <p:blipFill rotWithShape="1">
          <a:blip r:embed="rId2" cstate="print">
            <a:extLst>
              <a:ext uri="{28A0092B-C50C-407E-A947-70E740481C1C}">
                <a14:useLocalDpi xmlns:a14="http://schemas.microsoft.com/office/drawing/2010/main" val="0"/>
              </a:ext>
            </a:extLst>
          </a:blip>
          <a:srcRect t="3117" b="72153"/>
          <a:stretch/>
        </p:blipFill>
        <p:spPr>
          <a:xfrm>
            <a:off x="-168071" y="1822943"/>
            <a:ext cx="4717139" cy="4015322"/>
          </a:xfrm>
          <a:prstGeom prst="rect">
            <a:avLst/>
          </a:prstGeom>
        </p:spPr>
      </p:pic>
      <p:pic>
        <p:nvPicPr>
          <p:cNvPr id="5" name="Picture 4" descr="22643099_10213055412552560_1025599489_o.jpg"/>
          <p:cNvPicPr>
            <a:picLocks noChangeAspect="1"/>
          </p:cNvPicPr>
          <p:nvPr/>
        </p:nvPicPr>
        <p:blipFill rotWithShape="1">
          <a:blip r:embed="rId2" cstate="print">
            <a:extLst>
              <a:ext uri="{28A0092B-C50C-407E-A947-70E740481C1C}">
                <a14:useLocalDpi xmlns:a14="http://schemas.microsoft.com/office/drawing/2010/main" val="0"/>
              </a:ext>
            </a:extLst>
          </a:blip>
          <a:srcRect t="27797" b="47524"/>
          <a:stretch/>
        </p:blipFill>
        <p:spPr>
          <a:xfrm>
            <a:off x="4417154" y="1876822"/>
            <a:ext cx="4726846" cy="4015322"/>
          </a:xfrm>
          <a:prstGeom prst="rect">
            <a:avLst/>
          </a:prstGeom>
        </p:spPr>
      </p:pic>
    </p:spTree>
    <p:extLst>
      <p:ext uri="{BB962C8B-B14F-4D97-AF65-F5344CB8AC3E}">
        <p14:creationId xmlns:p14="http://schemas.microsoft.com/office/powerpoint/2010/main" val="34264950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ETHICAL QUESTIONS</a:t>
            </a:r>
            <a:endParaRPr lang="en-US" dirty="0"/>
          </a:p>
        </p:txBody>
      </p:sp>
      <p:pic>
        <p:nvPicPr>
          <p:cNvPr id="5" name="Picture 4" descr="12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36192"/>
            <a:ext cx="8215578" cy="4321808"/>
          </a:xfrm>
          <a:prstGeom prst="rect">
            <a:avLst/>
          </a:prstGeom>
        </p:spPr>
      </p:pic>
      <p:sp>
        <p:nvSpPr>
          <p:cNvPr id="3" name="TextBox 2"/>
          <p:cNvSpPr txBox="1"/>
          <p:nvPr/>
        </p:nvSpPr>
        <p:spPr>
          <a:xfrm>
            <a:off x="457200" y="1524000"/>
            <a:ext cx="8229600" cy="1200329"/>
          </a:xfrm>
          <a:prstGeom prst="rect">
            <a:avLst/>
          </a:prstGeom>
          <a:noFill/>
        </p:spPr>
        <p:txBody>
          <a:bodyPr wrap="square" rtlCol="0">
            <a:spAutoFit/>
          </a:bodyPr>
          <a:lstStyle/>
          <a:p>
            <a:r>
              <a:rPr lang="en-US" dirty="0" smtClean="0"/>
              <a:t>Peter Singer has strapped the world’s finest artistic achievements to the bottom track, and the trolley is heading toward them. They possess tremendous </a:t>
            </a:r>
            <a:r>
              <a:rPr lang="en-US" b="1" dirty="0" smtClean="0"/>
              <a:t>aesthetic value</a:t>
            </a:r>
            <a:r>
              <a:rPr lang="en-US" dirty="0" smtClean="0"/>
              <a:t>. But human persons possess at least some </a:t>
            </a:r>
            <a:r>
              <a:rPr lang="en-US" b="1" dirty="0" smtClean="0"/>
              <a:t>moral value</a:t>
            </a:r>
            <a:r>
              <a:rPr lang="en-US" dirty="0" smtClean="0"/>
              <a:t>. Do you pull the lever?</a:t>
            </a:r>
            <a:endParaRPr lang="en-US" dirty="0"/>
          </a:p>
        </p:txBody>
      </p:sp>
      <p:pic>
        <p:nvPicPr>
          <p:cNvPr id="7" name="Picture 6" descr="trump-cn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198" y="3650406"/>
            <a:ext cx="1492448" cy="994966"/>
          </a:xfrm>
          <a:prstGeom prst="rect">
            <a:avLst/>
          </a:prstGeom>
        </p:spPr>
      </p:pic>
      <p:pic>
        <p:nvPicPr>
          <p:cNvPr id="8" name="Content Placeholder 3" descr="IMG_2039.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24276" t="21985" r="23963" b="30265"/>
          <a:stretch/>
        </p:blipFill>
        <p:spPr>
          <a:xfrm rot="18294146">
            <a:off x="6451053" y="5445884"/>
            <a:ext cx="1490555" cy="916698"/>
          </a:xfrm>
          <a:prstGeom prst="rect">
            <a:avLst/>
          </a:prstGeom>
        </p:spPr>
      </p:pic>
    </p:spTree>
    <p:extLst>
      <p:ext uri="{BB962C8B-B14F-4D97-AF65-F5344CB8AC3E}">
        <p14:creationId xmlns:p14="http://schemas.microsoft.com/office/powerpoint/2010/main" val="209500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ETHICAL QUESTIONS</a:t>
            </a:r>
            <a:endParaRPr lang="en-US" dirty="0"/>
          </a:p>
        </p:txBody>
      </p:sp>
      <p:pic>
        <p:nvPicPr>
          <p:cNvPr id="5" name="Picture 4" descr="12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36192"/>
            <a:ext cx="8215578" cy="4321808"/>
          </a:xfrm>
          <a:prstGeom prst="rect">
            <a:avLst/>
          </a:prstGeom>
        </p:spPr>
      </p:pic>
      <p:pic>
        <p:nvPicPr>
          <p:cNvPr id="4" name="Content Placeholder 3" descr="IMG_2039.JP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24276" t="21985" r="23963" b="30265"/>
          <a:stretch/>
        </p:blipFill>
        <p:spPr>
          <a:xfrm rot="18294146">
            <a:off x="6451053" y="5445884"/>
            <a:ext cx="1490555" cy="916698"/>
          </a:xfrm>
          <a:prstGeom prst="rect">
            <a:avLst/>
          </a:prstGeom>
        </p:spPr>
      </p:pic>
      <p:pic>
        <p:nvPicPr>
          <p:cNvPr id="6" name="Picture 5" descr="oprah-winfrey-1515442932-article-header.jpg"/>
          <p:cNvPicPr>
            <a:picLocks noChangeAspect="1"/>
          </p:cNvPicPr>
          <p:nvPr/>
        </p:nvPicPr>
        <p:blipFill rotWithShape="1">
          <a:blip r:embed="rId5">
            <a:extLst>
              <a:ext uri="{28A0092B-C50C-407E-A947-70E740481C1C}">
                <a14:useLocalDpi xmlns:a14="http://schemas.microsoft.com/office/drawing/2010/main" val="0"/>
              </a:ext>
            </a:extLst>
          </a:blip>
          <a:srcRect l="19292" t="1851" r="39807"/>
          <a:stretch/>
        </p:blipFill>
        <p:spPr>
          <a:xfrm rot="339633">
            <a:off x="6144555" y="3536523"/>
            <a:ext cx="1080535" cy="1296474"/>
          </a:xfrm>
          <a:prstGeom prst="rect">
            <a:avLst/>
          </a:prstGeom>
        </p:spPr>
      </p:pic>
      <p:sp>
        <p:nvSpPr>
          <p:cNvPr id="3" name="TextBox 2"/>
          <p:cNvSpPr txBox="1"/>
          <p:nvPr/>
        </p:nvSpPr>
        <p:spPr>
          <a:xfrm>
            <a:off x="457200" y="1524000"/>
            <a:ext cx="8229600" cy="1200329"/>
          </a:xfrm>
          <a:prstGeom prst="rect">
            <a:avLst/>
          </a:prstGeom>
          <a:noFill/>
        </p:spPr>
        <p:txBody>
          <a:bodyPr wrap="square" rtlCol="0">
            <a:spAutoFit/>
          </a:bodyPr>
          <a:lstStyle/>
          <a:p>
            <a:r>
              <a:rPr lang="en-US" dirty="0" smtClean="0"/>
              <a:t>Peter Singer has strapped the world’s finest artistic achievements to the bottom track, and the trolley is heading toward them. They possess tremendous </a:t>
            </a:r>
            <a:r>
              <a:rPr lang="en-US" b="1" dirty="0" smtClean="0"/>
              <a:t>aesthetic value</a:t>
            </a:r>
            <a:r>
              <a:rPr lang="en-US" dirty="0" smtClean="0"/>
              <a:t>. But human persons possess at least some </a:t>
            </a:r>
            <a:r>
              <a:rPr lang="en-US" b="1" dirty="0" smtClean="0"/>
              <a:t>moral value</a:t>
            </a:r>
            <a:r>
              <a:rPr lang="en-US" dirty="0" smtClean="0"/>
              <a:t>. Do you pull the lever?</a:t>
            </a:r>
            <a:endParaRPr lang="en-US" dirty="0"/>
          </a:p>
        </p:txBody>
      </p:sp>
    </p:spTree>
    <p:extLst>
      <p:ext uri="{BB962C8B-B14F-4D97-AF65-F5344CB8AC3E}">
        <p14:creationId xmlns:p14="http://schemas.microsoft.com/office/powerpoint/2010/main" val="26516912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GAUT’S QUESTION</a:t>
            </a:r>
            <a:endParaRPr lang="en-US" dirty="0"/>
          </a:p>
        </p:txBody>
      </p:sp>
      <p:sp>
        <p:nvSpPr>
          <p:cNvPr id="3" name="Content Placeholder 2"/>
          <p:cNvSpPr>
            <a:spLocks noGrp="1"/>
          </p:cNvSpPr>
          <p:nvPr>
            <p:ph idx="1"/>
          </p:nvPr>
        </p:nvSpPr>
        <p:spPr>
          <a:xfrm>
            <a:off x="457200" y="1600200"/>
            <a:ext cx="5310995" cy="4876800"/>
          </a:xfrm>
        </p:spPr>
        <p:txBody>
          <a:bodyPr>
            <a:normAutofit/>
          </a:bodyPr>
          <a:lstStyle/>
          <a:p>
            <a:r>
              <a:rPr lang="en-US" dirty="0"/>
              <a:t>How are aesthetic judgments related to ethical judgments</a:t>
            </a:r>
            <a:r>
              <a:rPr lang="en-US" dirty="0" smtClean="0"/>
              <a:t>?</a:t>
            </a:r>
          </a:p>
          <a:p>
            <a:r>
              <a:rPr lang="en-US" dirty="0" smtClean="0"/>
              <a:t>Are the </a:t>
            </a:r>
            <a:r>
              <a:rPr lang="en-US" dirty="0"/>
              <a:t>moral flaws of </a:t>
            </a:r>
            <a:r>
              <a:rPr lang="en-US" dirty="0" smtClean="0"/>
              <a:t>artworks</a:t>
            </a:r>
            <a:r>
              <a:rPr lang="en-US" i="1" dirty="0" smtClean="0"/>
              <a:t> </a:t>
            </a:r>
            <a:r>
              <a:rPr lang="en-US" dirty="0" smtClean="0"/>
              <a:t>aesthetic </a:t>
            </a:r>
            <a:r>
              <a:rPr lang="en-US" dirty="0"/>
              <a:t>flaws in </a:t>
            </a:r>
            <a:r>
              <a:rPr lang="en-US" dirty="0" smtClean="0"/>
              <a:t>them? </a:t>
            </a:r>
          </a:p>
          <a:p>
            <a:r>
              <a:rPr lang="en-US" dirty="0"/>
              <a:t>I</a:t>
            </a:r>
            <a:r>
              <a:rPr lang="en-US" dirty="0" smtClean="0"/>
              <a:t>s the aesthetic value of a work partly determined by the moral value of a work?</a:t>
            </a:r>
          </a:p>
          <a:p>
            <a:pPr marL="0" indent="0">
              <a:buNone/>
            </a:pPr>
            <a:endParaRPr lang="en-US" dirty="0"/>
          </a:p>
          <a:p>
            <a:pPr>
              <a:buFont typeface="Arial"/>
              <a:buChar char="•"/>
            </a:pPr>
            <a:endParaRPr lang="en-US" dirty="0"/>
          </a:p>
        </p:txBody>
      </p:sp>
      <p:pic>
        <p:nvPicPr>
          <p:cNvPr id="4" name="Picture 3" descr="BerysGau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349" y="1600200"/>
            <a:ext cx="2787079" cy="3426221"/>
          </a:xfrm>
          <a:prstGeom prst="rect">
            <a:avLst/>
          </a:prstGeom>
        </p:spPr>
      </p:pic>
      <p:sp>
        <p:nvSpPr>
          <p:cNvPr id="5" name="TextBox 4"/>
          <p:cNvSpPr txBox="1"/>
          <p:nvPr/>
        </p:nvSpPr>
        <p:spPr>
          <a:xfrm>
            <a:off x="6103349" y="5019477"/>
            <a:ext cx="2787079" cy="369332"/>
          </a:xfrm>
          <a:prstGeom prst="rect">
            <a:avLst/>
          </a:prstGeom>
          <a:noFill/>
        </p:spPr>
        <p:txBody>
          <a:bodyPr wrap="square" rtlCol="0">
            <a:spAutoFit/>
          </a:bodyPr>
          <a:lstStyle/>
          <a:p>
            <a:pPr algn="ctr"/>
            <a:r>
              <a:rPr lang="en-US" dirty="0" smtClean="0"/>
              <a:t>Berys Gaut</a:t>
            </a:r>
            <a:endParaRPr lang="en-US" dirty="0"/>
          </a:p>
        </p:txBody>
      </p:sp>
    </p:spTree>
    <p:extLst>
      <p:ext uri="{BB962C8B-B14F-4D97-AF65-F5344CB8AC3E}">
        <p14:creationId xmlns:p14="http://schemas.microsoft.com/office/powerpoint/2010/main" val="2119207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GAUT’S QUESTION</a:t>
            </a:r>
            <a:endParaRPr lang="en-US" dirty="0"/>
          </a:p>
        </p:txBody>
      </p:sp>
      <p:sp>
        <p:nvSpPr>
          <p:cNvPr id="3" name="Content Placeholder 2"/>
          <p:cNvSpPr>
            <a:spLocks noGrp="1"/>
          </p:cNvSpPr>
          <p:nvPr>
            <p:ph idx="1"/>
          </p:nvPr>
        </p:nvSpPr>
        <p:spPr>
          <a:xfrm>
            <a:off x="457200" y="1600200"/>
            <a:ext cx="5310995" cy="4876800"/>
          </a:xfrm>
        </p:spPr>
        <p:txBody>
          <a:bodyPr>
            <a:normAutofit/>
          </a:bodyPr>
          <a:lstStyle/>
          <a:p>
            <a:r>
              <a:rPr lang="en-US" dirty="0"/>
              <a:t>Three possible answers: </a:t>
            </a:r>
          </a:p>
          <a:p>
            <a:pPr lvl="1">
              <a:buFontTx/>
              <a:buChar char="-"/>
            </a:pPr>
            <a:r>
              <a:rPr lang="en-US" b="1" dirty="0">
                <a:solidFill>
                  <a:srgbClr val="0000FF"/>
                </a:solidFill>
              </a:rPr>
              <a:t>Autonomism</a:t>
            </a:r>
            <a:r>
              <a:rPr lang="en-US" dirty="0"/>
              <a:t> </a:t>
            </a:r>
            <a:r>
              <a:rPr lang="en-US" dirty="0" smtClean="0"/>
              <a:t>(or aestheticism</a:t>
            </a:r>
            <a:r>
              <a:rPr lang="en-US" dirty="0"/>
              <a:t>) </a:t>
            </a:r>
          </a:p>
          <a:p>
            <a:pPr lvl="1">
              <a:buFontTx/>
              <a:buChar char="-"/>
            </a:pPr>
            <a:r>
              <a:rPr lang="en-US" b="1" dirty="0">
                <a:solidFill>
                  <a:srgbClr val="0000FF"/>
                </a:solidFill>
              </a:rPr>
              <a:t>Moralism</a:t>
            </a:r>
            <a:r>
              <a:rPr lang="en-US" dirty="0"/>
              <a:t> (or ethicism)</a:t>
            </a:r>
          </a:p>
          <a:p>
            <a:pPr lvl="1">
              <a:buFontTx/>
              <a:buChar char="-"/>
            </a:pPr>
            <a:r>
              <a:rPr lang="en-US" b="1" dirty="0">
                <a:solidFill>
                  <a:srgbClr val="0000FF"/>
                </a:solidFill>
              </a:rPr>
              <a:t>Immoralism</a:t>
            </a:r>
            <a:r>
              <a:rPr lang="en-US" dirty="0"/>
              <a:t> (or contextualism)</a:t>
            </a:r>
          </a:p>
          <a:p>
            <a:r>
              <a:rPr lang="en-US" dirty="0"/>
              <a:t>“[T]here are reasons to reject autonomism, contextualism and extreme moralism and that there are plausible arguments for ethicism. Ethicism . . . emerges as the leading position in the long debate over art and ethics” (442).</a:t>
            </a:r>
          </a:p>
        </p:txBody>
      </p:sp>
      <p:pic>
        <p:nvPicPr>
          <p:cNvPr id="4" name="Picture 3" descr="BerysGau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349" y="1600200"/>
            <a:ext cx="2787079" cy="3426221"/>
          </a:xfrm>
          <a:prstGeom prst="rect">
            <a:avLst/>
          </a:prstGeom>
        </p:spPr>
      </p:pic>
      <p:sp>
        <p:nvSpPr>
          <p:cNvPr id="5" name="TextBox 4"/>
          <p:cNvSpPr txBox="1"/>
          <p:nvPr/>
        </p:nvSpPr>
        <p:spPr>
          <a:xfrm>
            <a:off x="6103349" y="5019477"/>
            <a:ext cx="2787079" cy="369332"/>
          </a:xfrm>
          <a:prstGeom prst="rect">
            <a:avLst/>
          </a:prstGeom>
          <a:noFill/>
        </p:spPr>
        <p:txBody>
          <a:bodyPr wrap="square" rtlCol="0">
            <a:spAutoFit/>
          </a:bodyPr>
          <a:lstStyle/>
          <a:p>
            <a:pPr algn="ctr"/>
            <a:r>
              <a:rPr lang="en-US" dirty="0" smtClean="0"/>
              <a:t>Berys Gaut</a:t>
            </a:r>
            <a:endParaRPr lang="en-US" dirty="0"/>
          </a:p>
        </p:txBody>
      </p:sp>
    </p:spTree>
    <p:extLst>
      <p:ext uri="{BB962C8B-B14F-4D97-AF65-F5344CB8AC3E}">
        <p14:creationId xmlns:p14="http://schemas.microsoft.com/office/powerpoint/2010/main" val="3468485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brary-1.jpg"/>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err="1" smtClean="0"/>
              <a:t>bACKGROUND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6088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AESTHETIC</a:t>
            </a:r>
            <a:endParaRPr lang="en-US" dirty="0"/>
          </a:p>
        </p:txBody>
      </p:sp>
      <p:sp>
        <p:nvSpPr>
          <p:cNvPr id="3" name="Content Placeholder 2"/>
          <p:cNvSpPr>
            <a:spLocks noGrp="1"/>
          </p:cNvSpPr>
          <p:nvPr>
            <p:ph idx="1"/>
          </p:nvPr>
        </p:nvSpPr>
        <p:spPr>
          <a:xfrm>
            <a:off x="457199" y="1600200"/>
            <a:ext cx="6206566" cy="4876800"/>
          </a:xfrm>
        </p:spPr>
        <p:txBody>
          <a:bodyPr/>
          <a:lstStyle/>
          <a:p>
            <a:r>
              <a:rPr lang="en-US" b="1" dirty="0" smtClean="0">
                <a:solidFill>
                  <a:srgbClr val="0000FF"/>
                </a:solidFill>
              </a:rPr>
              <a:t>Subjectivity: </a:t>
            </a:r>
            <a:r>
              <a:rPr lang="en-US" dirty="0" smtClean="0"/>
              <a:t>judgments of taste are immediate and based on feelings of pleasure or displeasure.</a:t>
            </a:r>
          </a:p>
          <a:p>
            <a:r>
              <a:rPr lang="en-US" b="1" dirty="0">
                <a:solidFill>
                  <a:srgbClr val="0000FF"/>
                </a:solidFill>
              </a:rPr>
              <a:t>Disinterest: </a:t>
            </a:r>
            <a:r>
              <a:rPr lang="en-US" dirty="0" smtClean="0"/>
              <a:t>they are neither based in nor result in desire.</a:t>
            </a:r>
          </a:p>
          <a:p>
            <a:r>
              <a:rPr lang="en-US" b="1" dirty="0">
                <a:solidFill>
                  <a:srgbClr val="0000FF"/>
                </a:solidFill>
              </a:rPr>
              <a:t>Normativity: </a:t>
            </a:r>
            <a:r>
              <a:rPr lang="en-US" dirty="0" smtClean="0"/>
              <a:t>they claim “universal validity” in that we take them to </a:t>
            </a:r>
            <a:r>
              <a:rPr lang="en-US" b="1" dirty="0" smtClean="0"/>
              <a:t>demand </a:t>
            </a:r>
            <a:r>
              <a:rPr lang="en-US" dirty="0" smtClean="0"/>
              <a:t>or </a:t>
            </a:r>
            <a:r>
              <a:rPr lang="en-US" b="1" dirty="0" smtClean="0"/>
              <a:t>require </a:t>
            </a:r>
            <a:r>
              <a:rPr lang="en-US" dirty="0" smtClean="0"/>
              <a:t>agreement from others. Some of them are </a:t>
            </a:r>
            <a:r>
              <a:rPr lang="en-US" b="1" dirty="0" smtClean="0"/>
              <a:t>correct/incorrect </a:t>
            </a:r>
            <a:r>
              <a:rPr lang="en-US" dirty="0" smtClean="0"/>
              <a:t>or </a:t>
            </a:r>
            <a:r>
              <a:rPr lang="en-US" b="1" dirty="0" smtClean="0"/>
              <a:t>better/worse </a:t>
            </a:r>
            <a:r>
              <a:rPr lang="en-US" dirty="0" smtClean="0"/>
              <a:t>than others.</a:t>
            </a:r>
            <a:endParaRPr lang="en-US" b="1" dirty="0">
              <a:solidFill>
                <a:srgbClr val="0000FF"/>
              </a:solidFill>
            </a:endParaRPr>
          </a:p>
        </p:txBody>
      </p:sp>
      <p:pic>
        <p:nvPicPr>
          <p:cNvPr id="4" name="Picture 3" descr="459px-Kant_gemaeld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69" y="1600201"/>
            <a:ext cx="2162732" cy="2822388"/>
          </a:xfrm>
          <a:prstGeom prst="rect">
            <a:avLst/>
          </a:prstGeom>
        </p:spPr>
      </p:pic>
      <p:sp>
        <p:nvSpPr>
          <p:cNvPr id="5" name="TextBox 4"/>
          <p:cNvSpPr txBox="1"/>
          <p:nvPr/>
        </p:nvSpPr>
        <p:spPr>
          <a:xfrm>
            <a:off x="6787769" y="4435004"/>
            <a:ext cx="2162732" cy="369332"/>
          </a:xfrm>
          <a:prstGeom prst="rect">
            <a:avLst/>
          </a:prstGeom>
          <a:noFill/>
        </p:spPr>
        <p:txBody>
          <a:bodyPr wrap="square" rtlCol="0">
            <a:spAutoFit/>
          </a:bodyPr>
          <a:lstStyle/>
          <a:p>
            <a:pPr algn="ctr"/>
            <a:r>
              <a:rPr lang="en-US" dirty="0" smtClean="0"/>
              <a:t>Immanuel Kant</a:t>
            </a:r>
            <a:endParaRPr lang="en-US" dirty="0"/>
          </a:p>
        </p:txBody>
      </p:sp>
    </p:spTree>
    <p:extLst>
      <p:ext uri="{BB962C8B-B14F-4D97-AF65-F5344CB8AC3E}">
        <p14:creationId xmlns:p14="http://schemas.microsoft.com/office/powerpoint/2010/main" val="8872288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4507</TotalTime>
  <Words>1432</Words>
  <Application>Microsoft Macintosh PowerPoint</Application>
  <PresentationFormat>On-screen Show (4:3)</PresentationFormat>
  <Paragraphs>132</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ART AND ETHICS</vt:lpstr>
      <vt:lpstr>SOME ETHICAL QUESTIONS</vt:lpstr>
      <vt:lpstr>SOME ETHICAL QUESTIONS</vt:lpstr>
      <vt:lpstr>SOME ETHICAL QUESTIONS</vt:lpstr>
      <vt:lpstr>SOME ETHICAL QUESTIONS</vt:lpstr>
      <vt:lpstr>GAUT’S QUESTION</vt:lpstr>
      <vt:lpstr>GAUT’S QUESTION</vt:lpstr>
      <vt:lpstr>bACKGROUND</vt:lpstr>
      <vt:lpstr>THE AESTHETIC</vt:lpstr>
      <vt:lpstr>THE AESTHETIC</vt:lpstr>
      <vt:lpstr>THE AESTHETIC</vt:lpstr>
      <vt:lpstr>DIVISIONS OF ETHICAL INQUIRY</vt:lpstr>
      <vt:lpstr>DIVISIONS OF ETHICAL INQUIRY</vt:lpstr>
      <vt:lpstr>PRO TANTO VS. ALL THINGS CONSIDERED</vt:lpstr>
      <vt:lpstr>PRO TANTO VS. ALL THINGS CONSIDERED</vt:lpstr>
      <vt:lpstr>PRO TANTO VS. ALL THINGS CONSIDERED</vt:lpstr>
      <vt:lpstr>PRO TANTO VS. ALL THINGS CONSIDERED</vt:lpstr>
      <vt:lpstr>PRO TANTO VS. ALL THINGS CONSIDERED</vt:lpstr>
      <vt:lpstr>ENDORSEMENT VS. NON-ENDORSEMENT</vt:lpstr>
      <vt:lpstr>ENDORSEMENT VS. NON-ENDORSEMENT</vt:lpstr>
      <vt:lpstr>ENDORSEMENT VS. NON-ENDORSEMENT</vt:lpstr>
      <vt:lpstr>ENDORSEMENT VS. NON-ENDORSEMENT</vt:lpstr>
      <vt:lpstr>ENDORSEMENT VS. NON-ENDORSEMENT</vt:lpstr>
      <vt:lpstr>SUMMARY OF THE DEBATE</vt:lpstr>
      <vt:lpstr>SUMMARY OF THE DEBATE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384</cp:revision>
  <dcterms:created xsi:type="dcterms:W3CDTF">2016-04-06T08:49:02Z</dcterms:created>
  <dcterms:modified xsi:type="dcterms:W3CDTF">2019-10-13T07:24:01Z</dcterms:modified>
</cp:coreProperties>
</file>