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9"/>
  </p:notesMasterIdLst>
  <p:sldIdLst>
    <p:sldId id="967" r:id="rId2"/>
    <p:sldId id="891" r:id="rId3"/>
    <p:sldId id="892" r:id="rId4"/>
    <p:sldId id="893" r:id="rId5"/>
    <p:sldId id="890" r:id="rId6"/>
    <p:sldId id="894" r:id="rId7"/>
    <p:sldId id="895" r:id="rId8"/>
    <p:sldId id="942" r:id="rId9"/>
    <p:sldId id="930" r:id="rId10"/>
    <p:sldId id="931" r:id="rId11"/>
    <p:sldId id="934" r:id="rId12"/>
    <p:sldId id="939" r:id="rId13"/>
    <p:sldId id="940" r:id="rId14"/>
    <p:sldId id="941" r:id="rId15"/>
    <p:sldId id="955" r:id="rId16"/>
    <p:sldId id="946" r:id="rId17"/>
    <p:sldId id="960" r:id="rId18"/>
    <p:sldId id="961" r:id="rId19"/>
    <p:sldId id="990" r:id="rId20"/>
    <p:sldId id="982" r:id="rId21"/>
    <p:sldId id="983" r:id="rId22"/>
    <p:sldId id="984" r:id="rId23"/>
    <p:sldId id="985" r:id="rId24"/>
    <p:sldId id="986" r:id="rId25"/>
    <p:sldId id="987" r:id="rId26"/>
    <p:sldId id="988" r:id="rId27"/>
    <p:sldId id="98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9CCD"/>
    <a:srgbClr val="B7C8F0"/>
    <a:srgbClr val="000000"/>
    <a:srgbClr val="00BA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92" autoAdjust="0"/>
    <p:restoredTop sz="55452" autoAdjust="0"/>
  </p:normalViewPr>
  <p:slideViewPr>
    <p:cSldViewPr snapToGrid="0" snapToObjects="1">
      <p:cViewPr>
        <p:scale>
          <a:sx n="81" d="100"/>
          <a:sy n="81" d="100"/>
        </p:scale>
        <p:origin x="-384"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025C21-09F6-8747-A488-1AA892EEEB6D}" type="datetimeFigureOut">
              <a:rPr lang="en-US" smtClean="0"/>
              <a:t>10/11/19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50A182-F080-BA40-A1F2-AB9B5BAA0E59}" type="slidenum">
              <a:rPr lang="en-US" smtClean="0"/>
              <a:t>‹#›</a:t>
            </a:fld>
            <a:endParaRPr lang="en-US"/>
          </a:p>
        </p:txBody>
      </p:sp>
    </p:spTree>
    <p:extLst>
      <p:ext uri="{BB962C8B-B14F-4D97-AF65-F5344CB8AC3E}">
        <p14:creationId xmlns:p14="http://schemas.microsoft.com/office/powerpoint/2010/main" val="13564236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i="1" dirty="0" smtClean="0"/>
              <a:t>Mad Men </a:t>
            </a:r>
            <a:r>
              <a:rPr lang="en-US" i="0" dirty="0" smtClean="0"/>
              <a:t>scene, S2:E5, 37:40</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i="0" dirty="0" smtClean="0"/>
              <a:t>https://</a:t>
            </a:r>
            <a:r>
              <a:rPr lang="en-US" i="0" dirty="0" err="1" smtClean="0"/>
              <a:t>www.youtube.com</a:t>
            </a:r>
            <a:r>
              <a:rPr lang="en-US" i="0" dirty="0" smtClean="0"/>
              <a:t>/</a:t>
            </a:r>
            <a:r>
              <a:rPr lang="en-US" i="0" dirty="0" err="1" smtClean="0"/>
              <a:t>watch?v</a:t>
            </a:r>
            <a:r>
              <a:rPr lang="en-US" i="0" dirty="0" smtClean="0"/>
              <a:t>=AjET8ToF8vI</a:t>
            </a:r>
            <a:endParaRPr lang="en-US" i="0" dirty="0"/>
          </a:p>
        </p:txBody>
      </p:sp>
      <p:sp>
        <p:nvSpPr>
          <p:cNvPr id="4" name="Slide Number Placeholder 3"/>
          <p:cNvSpPr>
            <a:spLocks noGrp="1"/>
          </p:cNvSpPr>
          <p:nvPr>
            <p:ph type="sldNum" sz="quarter" idx="10"/>
          </p:nvPr>
        </p:nvSpPr>
        <p:spPr/>
        <p:txBody>
          <a:bodyPr/>
          <a:lstStyle/>
          <a:p>
            <a:fld id="{A750A182-F080-BA40-A1F2-AB9B5BAA0E59}" type="slidenum">
              <a:rPr lang="en-US" smtClean="0"/>
              <a:t>2</a:t>
            </a:fld>
            <a:endParaRPr lang="en-US"/>
          </a:p>
        </p:txBody>
      </p:sp>
    </p:spTree>
    <p:extLst>
      <p:ext uri="{BB962C8B-B14F-4D97-AF65-F5344CB8AC3E}">
        <p14:creationId xmlns:p14="http://schemas.microsoft.com/office/powerpoint/2010/main" val="1924964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a:t>
            </a:r>
            <a:r>
              <a:rPr lang="en-US" sz="1200" kern="1200" dirty="0" smtClean="0">
                <a:solidFill>
                  <a:schemeClr val="tx1"/>
                </a:solidFill>
                <a:effectLst/>
                <a:latin typeface="+mn-lt"/>
                <a:ea typeface="+mn-ea"/>
                <a:cs typeface="+mn-cs"/>
              </a:rPr>
              <a:t>Although one is certainly entitled to take into account the effects of having a child on oneself, if one decides </a:t>
            </a:r>
            <a:r>
              <a:rPr lang="en-US" sz="1200" i="1" kern="1200" dirty="0" smtClean="0">
                <a:solidFill>
                  <a:schemeClr val="tx1"/>
                </a:solidFill>
                <a:effectLst/>
                <a:latin typeface="+mn-lt"/>
                <a:ea typeface="+mn-ea"/>
                <a:cs typeface="+mn-cs"/>
              </a:rPr>
              <a:t>only </a:t>
            </a:r>
            <a:r>
              <a:rPr lang="en-US" sz="1200" kern="1200" dirty="0" smtClean="0">
                <a:solidFill>
                  <a:schemeClr val="tx1"/>
                </a:solidFill>
                <a:effectLst/>
                <a:latin typeface="+mn-lt"/>
                <a:ea typeface="+mn-ea"/>
                <a:cs typeface="+mn-cs"/>
              </a:rPr>
              <a:t>on the basis of a gamble about one’s future well-being, then one is refusing to treat procreation as a fully moral matter” (209)</a:t>
            </a:r>
            <a:endParaRPr lang="en-US" dirty="0" smtClean="0"/>
          </a:p>
        </p:txBody>
      </p:sp>
      <p:sp>
        <p:nvSpPr>
          <p:cNvPr id="4" name="Slide Number Placeholder 3"/>
          <p:cNvSpPr>
            <a:spLocks noGrp="1"/>
          </p:cNvSpPr>
          <p:nvPr>
            <p:ph type="sldNum" sz="quarter" idx="10"/>
          </p:nvPr>
        </p:nvSpPr>
        <p:spPr/>
        <p:txBody>
          <a:bodyPr/>
          <a:lstStyle/>
          <a:p>
            <a:fld id="{A750A182-F080-BA40-A1F2-AB9B5BAA0E59}" type="slidenum">
              <a:rPr lang="en-US" smtClean="0"/>
              <a:t>12</a:t>
            </a:fld>
            <a:endParaRPr lang="en-US"/>
          </a:p>
        </p:txBody>
      </p:sp>
    </p:spTree>
    <p:extLst>
      <p:ext uri="{BB962C8B-B14F-4D97-AF65-F5344CB8AC3E}">
        <p14:creationId xmlns:p14="http://schemas.microsoft.com/office/powerpoint/2010/main" val="2859413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“A life well lived is not just a matter of personal payoff” (209)</a:t>
            </a:r>
          </a:p>
        </p:txBody>
      </p:sp>
      <p:sp>
        <p:nvSpPr>
          <p:cNvPr id="4" name="Slide Number Placeholder 3"/>
          <p:cNvSpPr>
            <a:spLocks noGrp="1"/>
          </p:cNvSpPr>
          <p:nvPr>
            <p:ph type="sldNum" sz="quarter" idx="10"/>
          </p:nvPr>
        </p:nvSpPr>
        <p:spPr/>
        <p:txBody>
          <a:bodyPr/>
          <a:lstStyle/>
          <a:p>
            <a:fld id="{A750A182-F080-BA40-A1F2-AB9B5BAA0E59}" type="slidenum">
              <a:rPr lang="en-US" smtClean="0"/>
              <a:t>14</a:t>
            </a:fld>
            <a:endParaRPr lang="en-US"/>
          </a:p>
        </p:txBody>
      </p:sp>
    </p:spTree>
    <p:extLst>
      <p:ext uri="{BB962C8B-B14F-4D97-AF65-F5344CB8AC3E}">
        <p14:creationId xmlns:p14="http://schemas.microsoft.com/office/powerpoint/2010/main" val="3773745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smtClean="0"/>
          </a:p>
        </p:txBody>
      </p:sp>
      <p:sp>
        <p:nvSpPr>
          <p:cNvPr id="4" name="Slide Number Placeholder 3"/>
          <p:cNvSpPr>
            <a:spLocks noGrp="1"/>
          </p:cNvSpPr>
          <p:nvPr>
            <p:ph type="sldNum" sz="quarter" idx="10"/>
          </p:nvPr>
        </p:nvSpPr>
        <p:spPr/>
        <p:txBody>
          <a:bodyPr/>
          <a:lstStyle/>
          <a:p>
            <a:fld id="{A750A182-F080-BA40-A1F2-AB9B5BAA0E59}" type="slidenum">
              <a:rPr lang="en-US" smtClean="0"/>
              <a:t>15</a:t>
            </a:fld>
            <a:endParaRPr lang="en-US"/>
          </a:p>
        </p:txBody>
      </p:sp>
    </p:spTree>
    <p:extLst>
      <p:ext uri="{BB962C8B-B14F-4D97-AF65-F5344CB8AC3E}">
        <p14:creationId xmlns:p14="http://schemas.microsoft.com/office/powerpoint/2010/main" val="1753313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16</a:t>
            </a:fld>
            <a:endParaRPr lang="en-US"/>
          </a:p>
        </p:txBody>
      </p:sp>
    </p:spTree>
    <p:extLst>
      <p:ext uri="{BB962C8B-B14F-4D97-AF65-F5344CB8AC3E}">
        <p14:creationId xmlns:p14="http://schemas.microsoft.com/office/powerpoint/2010/main" val="2848837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Repugnant</a:t>
            </a:r>
            <a:r>
              <a:rPr lang="en-US" baseline="0" dirty="0" smtClean="0"/>
              <a:t> </a:t>
            </a:r>
            <a:r>
              <a:rPr lang="en-US" baseline="0" dirty="0" smtClean="0"/>
              <a:t>conclusion?</a:t>
            </a:r>
            <a:endParaRPr lang="en-US" dirty="0" smtClean="0"/>
          </a:p>
        </p:txBody>
      </p:sp>
      <p:sp>
        <p:nvSpPr>
          <p:cNvPr id="4" name="Slide Number Placeholder 3"/>
          <p:cNvSpPr>
            <a:spLocks noGrp="1"/>
          </p:cNvSpPr>
          <p:nvPr>
            <p:ph type="sldNum" sz="quarter" idx="10"/>
          </p:nvPr>
        </p:nvSpPr>
        <p:spPr/>
        <p:txBody>
          <a:bodyPr/>
          <a:lstStyle/>
          <a:p>
            <a:fld id="{A750A182-F080-BA40-A1F2-AB9B5BAA0E59}" type="slidenum">
              <a:rPr lang="en-US" smtClean="0"/>
              <a:t>18</a:t>
            </a:fld>
            <a:endParaRPr lang="en-US"/>
          </a:p>
        </p:txBody>
      </p:sp>
    </p:spTree>
    <p:extLst>
      <p:ext uri="{BB962C8B-B14F-4D97-AF65-F5344CB8AC3E}">
        <p14:creationId xmlns:p14="http://schemas.microsoft.com/office/powerpoint/2010/main" val="2647979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No good reason</a:t>
            </a: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19</a:t>
            </a:fld>
            <a:endParaRPr lang="en-US"/>
          </a:p>
        </p:txBody>
      </p:sp>
    </p:spTree>
    <p:extLst>
      <p:ext uri="{BB962C8B-B14F-4D97-AF65-F5344CB8AC3E}">
        <p14:creationId xmlns:p14="http://schemas.microsoft.com/office/powerpoint/2010/main" val="2959540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“A healthy pregnancy and delivery are an important achievement, and successfully raising children is an admirable accomplishment. Nonetheless, I am uneasy about seeing children as a product—even a valuable product such as art” (211)</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“Children, like adult women and men, should be treated as ends that are valuable in themselves. If we ask ourselves ‘What are children for?’ the most important answer must be that they are for themselves, not for their parents or for their society” (211)</a:t>
            </a:r>
          </a:p>
          <a:p>
            <a:pPr marL="171450" indent="-171450">
              <a:buFont typeface="Arial"/>
              <a:buChar char="•"/>
            </a:pP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20</a:t>
            </a:fld>
            <a:endParaRPr lang="en-US"/>
          </a:p>
        </p:txBody>
      </p:sp>
    </p:spTree>
    <p:extLst>
      <p:ext uri="{BB962C8B-B14F-4D97-AF65-F5344CB8AC3E}">
        <p14:creationId xmlns:p14="http://schemas.microsoft.com/office/powerpoint/2010/main" val="2999140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“We all want to be loved, and we hope that people will continue to love us even when we are irritable, impatient, rude, careless, or unkind. We want our parents, our children, our lovers, and our close friends to overlook our faults and focus on our good qualities. We want them to cherish us, even—or maybe especially—on our bad days. The idea of unconditional love implies that we should treasure the loved one no matter what he or she does and that all behavior, no matter how abominable, should be forgiven and forgotten” (212)</a:t>
            </a: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“The exceptions are people who are not yet or not any longer autonomous and hence not responsible for their behavior. Thus, toward an infant or young child, unconditional love may be an appropriate goal. One loves one’s baby or toddler through colic, tantrums, diaper changes, vomiting, and inconsolable wailing—</a:t>
            </a:r>
            <a:r>
              <a:rPr lang="en-US" sz="1200" i="1" kern="1200" dirty="0" smtClean="0">
                <a:solidFill>
                  <a:schemeClr val="tx1"/>
                </a:solidFill>
                <a:effectLst/>
                <a:latin typeface="+mn-lt"/>
                <a:ea typeface="+mn-ea"/>
                <a:cs typeface="+mn-cs"/>
              </a:rPr>
              <a:t>whatever </a:t>
            </a:r>
            <a:r>
              <a:rPr lang="en-US" sz="1200" kern="1200" dirty="0" smtClean="0">
                <a:solidFill>
                  <a:schemeClr val="tx1"/>
                </a:solidFill>
                <a:effectLst/>
                <a:latin typeface="+mn-lt"/>
                <a:ea typeface="+mn-ea"/>
                <a:cs typeface="+mn-cs"/>
              </a:rPr>
              <a:t>the child may do” (213)</a:t>
            </a: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“But as the child grows up, behavior that was formerly appropriate and tolerable becomes much less so. Babyish behavior in a two-year-old is not unexpected; in a ten-year-old, though, it becomes a problem.</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Unless the child has developmental problems, unconditional love as a response to inappropriate behavior is not desirable” (213)</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“They want their own personal characteristics to be appreciated. They hope that it is their individual features, values, and behavior that are lovable. From the parent’s point of view, a child is loved and lovable precisely because of who the child is” (213)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“Maybe that’s why some people are attracted only to babies: as a child becomes autonomous and develops a mind of his own, he must be seen as an independent person, not simply an object to be enveloped in unconditional love” (213)</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smtClean="0"/>
          </a:p>
        </p:txBody>
      </p:sp>
      <p:sp>
        <p:nvSpPr>
          <p:cNvPr id="4" name="Slide Number Placeholder 3"/>
          <p:cNvSpPr>
            <a:spLocks noGrp="1"/>
          </p:cNvSpPr>
          <p:nvPr>
            <p:ph type="sldNum" sz="quarter" idx="10"/>
          </p:nvPr>
        </p:nvSpPr>
        <p:spPr/>
        <p:txBody>
          <a:bodyPr/>
          <a:lstStyle/>
          <a:p>
            <a:fld id="{A750A182-F080-BA40-A1F2-AB9B5BAA0E59}" type="slidenum">
              <a:rPr lang="en-US" smtClean="0"/>
              <a:t>21</a:t>
            </a:fld>
            <a:endParaRPr lang="en-US"/>
          </a:p>
        </p:txBody>
      </p:sp>
    </p:spTree>
    <p:extLst>
      <p:ext uri="{BB962C8B-B14F-4D97-AF65-F5344CB8AC3E}">
        <p14:creationId xmlns:p14="http://schemas.microsoft.com/office/powerpoint/2010/main" val="2999140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“This kind of conditional love is what some parents offer their unfortunate children when they give their kids the message that they will be loved only if they behave according to the parents’ standards, if they achieve in school, or if they become outstanding athletes. This kind of conditional love says, ‘I will love you if you do what I want, say what I think you should say, and become the kind of person that I favor.’ That kind of love is conditional on the love object’s conformity to the parent’s demands and decrees</a:t>
            </a:r>
            <a:r>
              <a:rPr lang="en-US" baseline="0" dirty="0" smtClean="0"/>
              <a:t>” (214)</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“But another and much better kind of conditional love is the kind that says, ‘I love you for who you are; I love you </a:t>
            </a:r>
            <a:r>
              <a:rPr lang="en-US" sz="1200" i="1" kern="1200" dirty="0" smtClean="0">
                <a:solidFill>
                  <a:schemeClr val="tx1"/>
                </a:solidFill>
                <a:effectLst/>
                <a:latin typeface="+mn-lt"/>
                <a:ea typeface="+mn-ea"/>
                <a:cs typeface="+mn-cs"/>
              </a:rPr>
              <a:t>because </a:t>
            </a:r>
            <a:r>
              <a:rPr lang="en-US" sz="1200" kern="1200" dirty="0" smtClean="0">
                <a:solidFill>
                  <a:schemeClr val="tx1"/>
                </a:solidFill>
                <a:effectLst/>
                <a:latin typeface="+mn-lt"/>
                <a:ea typeface="+mn-ea"/>
                <a:cs typeface="+mn-cs"/>
              </a:rPr>
              <a:t>you are you. I love you because of what you do, what you say, and what you are becoming. Your needs, hopes, and choices endear you to me.’ I suggest that it is conditional love in this second sense that makes procreation worthwhile. This kind of conditional love is conditional on who the child is; it values the child for what he chooses to be. It is compassionate—it sees the child realistically, not as a doll to be played with or a pet to be manipulated, but as a person in his own right. This kind of conditional love is also forgiving. It accepts that the child is fallible and will make mistakes, as everyone does” (214)</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baseline="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But this kind of conditional love is not ‘unconditional’ toward the child’s behavior. This kind of love recognizes that cruelty, dishonesty, </a:t>
            </a:r>
            <a:r>
              <a:rPr lang="en-US" sz="1200" kern="1200" dirty="0" err="1" smtClean="0">
                <a:solidFill>
                  <a:schemeClr val="tx1"/>
                </a:solidFill>
                <a:effectLst/>
                <a:latin typeface="+mn-lt"/>
                <a:ea typeface="+mn-ea"/>
                <a:cs typeface="+mn-cs"/>
              </a:rPr>
              <a:t>manipulativeness</a:t>
            </a:r>
            <a:r>
              <a:rPr lang="en-US" sz="1200" kern="1200" dirty="0" smtClean="0">
                <a:solidFill>
                  <a:schemeClr val="tx1"/>
                </a:solidFill>
                <a:effectLst/>
                <a:latin typeface="+mn-lt"/>
                <a:ea typeface="+mn-ea"/>
                <a:cs typeface="+mn-cs"/>
              </a:rPr>
              <a:t>, and violence are not to be embraced or loved unconditionally. Instead, the parent loves the child enough to help the child become a better person” (214)</a:t>
            </a:r>
            <a:endParaRPr lang="en-US" dirty="0" smtClean="0"/>
          </a:p>
          <a:p>
            <a:pPr marL="171450" indent="-171450">
              <a:buFont typeface="Arial"/>
              <a:buChar char="•"/>
            </a:pPr>
            <a:endParaRPr lang="en-US" dirty="0" smtClean="0"/>
          </a:p>
          <a:p>
            <a:pPr marL="171450" indent="-171450">
              <a:buFont typeface="Arial"/>
              <a:buChar char="•"/>
            </a:pPr>
            <a:endParaRPr lang="en-US"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22</a:t>
            </a:fld>
            <a:endParaRPr lang="en-US"/>
          </a:p>
        </p:txBody>
      </p:sp>
    </p:spTree>
    <p:extLst>
      <p:ext uri="{BB962C8B-B14F-4D97-AF65-F5344CB8AC3E}">
        <p14:creationId xmlns:p14="http://schemas.microsoft.com/office/powerpoint/2010/main" val="2999140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“The developing relation- ship between parent and child is significantly different from developing a friendship or other love relationship with another adult. The difference in procreation is that the parents not only start to build a relationship with the child but actually </a:t>
            </a:r>
            <a:r>
              <a:rPr lang="en-US" sz="1200" i="1" kern="1200" dirty="0" smtClean="0">
                <a:solidFill>
                  <a:schemeClr val="tx1"/>
                </a:solidFill>
                <a:effectLst/>
                <a:latin typeface="+mn-lt"/>
                <a:ea typeface="+mn-ea"/>
                <a:cs typeface="+mn-cs"/>
              </a:rPr>
              <a:t>create </a:t>
            </a:r>
            <a:r>
              <a:rPr lang="en-US" sz="1200" kern="1200" dirty="0" smtClean="0">
                <a:solidFill>
                  <a:schemeClr val="tx1"/>
                </a:solidFill>
                <a:effectLst/>
                <a:latin typeface="+mn-lt"/>
                <a:ea typeface="+mn-ea"/>
                <a:cs typeface="+mn-cs"/>
              </a:rPr>
              <a:t>the person with whom they have the relation- ship. They choose to have </a:t>
            </a:r>
            <a:r>
              <a:rPr lang="en-US" sz="1200" i="1" kern="1200" dirty="0" smtClean="0">
                <a:solidFill>
                  <a:schemeClr val="tx1"/>
                </a:solidFill>
                <a:effectLst/>
                <a:latin typeface="+mn-lt"/>
                <a:ea typeface="+mn-ea"/>
                <a:cs typeface="+mn-cs"/>
              </a:rPr>
              <a:t>their child</a:t>
            </a:r>
            <a:r>
              <a:rPr lang="en-US" sz="1200" i="0" kern="1200" dirty="0" smtClean="0">
                <a:solidFill>
                  <a:schemeClr val="tx1"/>
                </a:solidFill>
                <a:effectLst/>
                <a:latin typeface="+mn-lt"/>
                <a:ea typeface="+mn-ea"/>
                <a:cs typeface="+mn-cs"/>
              </a:rPr>
              <a:t>”</a:t>
            </a:r>
            <a:r>
              <a:rPr lang="en-US" sz="1200" i="0" kern="1200" baseline="0" dirty="0" smtClean="0">
                <a:solidFill>
                  <a:schemeClr val="tx1"/>
                </a:solidFill>
                <a:effectLst/>
                <a:latin typeface="+mn-lt"/>
                <a:ea typeface="+mn-ea"/>
                <a:cs typeface="+mn-cs"/>
              </a:rPr>
              <a:t> (215)</a:t>
            </a: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To choose to have a child is, at best, to choose to love and care for an unknown but related person, a person whom one will gradually get to know better and better even as that child goes through all the changes generated by maturing and growing up” (215)</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“This relationship is different from a connection between two adults or two children, where in the usual case each one chooses the other, and each one consents to be in the relationship” (215)</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“To choose to have a child is thus to choose to nurture and care for an initially helpless being—to be a literal life preserver for many years, committed to helping the child to achieve her own self-sufficiency” (215)</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“[H]</a:t>
            </a:r>
            <a:r>
              <a:rPr lang="en-US" sz="1200" kern="1200" dirty="0" err="1" smtClean="0">
                <a:solidFill>
                  <a:schemeClr val="tx1"/>
                </a:solidFill>
                <a:effectLst/>
                <a:latin typeface="+mn-lt"/>
                <a:ea typeface="+mn-ea"/>
                <a:cs typeface="+mn-cs"/>
              </a:rPr>
              <a:t>er</a:t>
            </a:r>
            <a:r>
              <a:rPr lang="en-US" sz="1200" kern="1200" dirty="0" smtClean="0">
                <a:solidFill>
                  <a:schemeClr val="tx1"/>
                </a:solidFill>
                <a:effectLst/>
                <a:latin typeface="+mn-lt"/>
                <a:ea typeface="+mn-ea"/>
                <a:cs typeface="+mn-cs"/>
              </a:rPr>
              <a:t> attachment to the child makes her need him, and this fact also applies to loving fathers. It is a kind of dependence—the sort we have when our own flourishing is contingent upon another person’s flourishing. The parent is vulnerable to the child because the parent’s life cannot go well unless the child’s life goes well” (216)</a:t>
            </a: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smtClean="0"/>
          </a:p>
        </p:txBody>
      </p:sp>
      <p:sp>
        <p:nvSpPr>
          <p:cNvPr id="4" name="Slide Number Placeholder 3"/>
          <p:cNvSpPr>
            <a:spLocks noGrp="1"/>
          </p:cNvSpPr>
          <p:nvPr>
            <p:ph type="sldNum" sz="quarter" idx="10"/>
          </p:nvPr>
        </p:nvSpPr>
        <p:spPr/>
        <p:txBody>
          <a:bodyPr/>
          <a:lstStyle/>
          <a:p>
            <a:fld id="{A750A182-F080-BA40-A1F2-AB9B5BAA0E59}" type="slidenum">
              <a:rPr lang="en-US" smtClean="0"/>
              <a:t>23</a:t>
            </a:fld>
            <a:endParaRPr lang="en-US"/>
          </a:p>
        </p:txBody>
      </p:sp>
    </p:spTree>
    <p:extLst>
      <p:ext uri="{BB962C8B-B14F-4D97-AF65-F5344CB8AC3E}">
        <p14:creationId xmlns:p14="http://schemas.microsoft.com/office/powerpoint/2010/main" val="2999140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https://</a:t>
            </a:r>
            <a:r>
              <a:rPr lang="en-US" dirty="0" err="1" smtClean="0"/>
              <a:t>streetsects.bandcamp.com</a:t>
            </a:r>
            <a:endParaRPr lang="en-US" dirty="0" smtClean="0"/>
          </a:p>
          <a:p>
            <a:pPr marL="171450" indent="-171450">
              <a:buFont typeface="Arial"/>
              <a:buChar char="•"/>
            </a:pPr>
            <a:r>
              <a:rPr lang="en-US" i="0" dirty="0" smtClean="0"/>
              <a:t>“</a:t>
            </a:r>
            <a:r>
              <a:rPr lang="en-US" i="1" dirty="0" smtClean="0"/>
              <a:t>End Position</a:t>
            </a:r>
            <a:r>
              <a:rPr lang="en-US" dirty="0" smtClean="0"/>
              <a:t> is a harsh noise industrial hammer punk album about numbing your feelings, chastising the nostalgic, smoking crack, hurting your loved ones, and eventually killing yourself. Debut album.”</a:t>
            </a:r>
          </a:p>
          <a:p>
            <a:pPr marL="171450" indent="-171450">
              <a:buFont typeface="Arial"/>
              <a:buChar char="•"/>
            </a:pPr>
            <a:r>
              <a:rPr lang="en-US" dirty="0" smtClean="0"/>
              <a:t>https://</a:t>
            </a:r>
            <a:r>
              <a:rPr lang="en-US" dirty="0" err="1" smtClean="0"/>
              <a:t>www.tinymixtapes.com</a:t>
            </a:r>
            <a:r>
              <a:rPr lang="en-US" dirty="0" smtClean="0"/>
              <a:t>/music-review/street-sects-end-position</a:t>
            </a:r>
          </a:p>
          <a:p>
            <a:pPr marL="171450" indent="-171450">
              <a:buFont typeface="Arial"/>
              <a:buChar char="•"/>
            </a:pPr>
            <a:endParaRPr lang="en-US" dirty="0" smtClean="0"/>
          </a:p>
        </p:txBody>
      </p:sp>
      <p:sp>
        <p:nvSpPr>
          <p:cNvPr id="4" name="Slide Number Placeholder 3"/>
          <p:cNvSpPr>
            <a:spLocks noGrp="1"/>
          </p:cNvSpPr>
          <p:nvPr>
            <p:ph type="sldNum" sz="quarter" idx="10"/>
          </p:nvPr>
        </p:nvSpPr>
        <p:spPr/>
        <p:txBody>
          <a:bodyPr/>
          <a:lstStyle/>
          <a:p>
            <a:fld id="{A750A182-F080-BA40-A1F2-AB9B5BAA0E59}" type="slidenum">
              <a:rPr lang="en-US" smtClean="0"/>
              <a:t>4</a:t>
            </a:fld>
            <a:endParaRPr lang="en-US"/>
          </a:p>
        </p:txBody>
      </p:sp>
    </p:spTree>
    <p:extLst>
      <p:ext uri="{BB962C8B-B14F-4D97-AF65-F5344CB8AC3E}">
        <p14:creationId xmlns:p14="http://schemas.microsoft.com/office/powerpoint/2010/main" val="1785451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a:t>
            </a:r>
            <a:r>
              <a:rPr lang="en-US" sz="1200" kern="1200" dirty="0" smtClean="0">
                <a:solidFill>
                  <a:schemeClr val="tx1"/>
                </a:solidFill>
                <a:effectLst/>
                <a:latin typeface="+mn-lt"/>
                <a:ea typeface="+mn-ea"/>
                <a:cs typeface="+mn-cs"/>
              </a:rPr>
              <a:t>Nonetheless, procreation cannot be entirely altruistic either: potential parents cannot have a child for the child’s sake because before being created, the child does not exist to have a sake, an interest, in anything. Procreation is the parents’ project, but it is not a project they can undertake to benefit a potential baby. As a result, procreating is, for the parents, </a:t>
            </a:r>
            <a:r>
              <a:rPr lang="en-US" sz="1200" i="1" kern="1200" dirty="0" smtClean="0">
                <a:solidFill>
                  <a:schemeClr val="tx1"/>
                </a:solidFill>
                <a:effectLst/>
                <a:latin typeface="+mn-lt"/>
                <a:ea typeface="+mn-ea"/>
                <a:cs typeface="+mn-cs"/>
              </a:rPr>
              <a:t>self-oriented</a:t>
            </a:r>
            <a:r>
              <a:rPr lang="en-US" sz="1200" kern="1200" dirty="0" smtClean="0">
                <a:solidFill>
                  <a:schemeClr val="tx1"/>
                </a:solidFill>
                <a:effectLst/>
                <a:latin typeface="+mn-lt"/>
                <a:ea typeface="+mn-ea"/>
                <a:cs typeface="+mn-cs"/>
              </a:rPr>
              <a:t>. But it is not inevitably </a:t>
            </a:r>
            <a:r>
              <a:rPr lang="en-US" sz="1200" i="1" kern="1200" dirty="0" smtClean="0">
                <a:solidFill>
                  <a:schemeClr val="tx1"/>
                </a:solidFill>
                <a:effectLst/>
                <a:latin typeface="+mn-lt"/>
                <a:ea typeface="+mn-ea"/>
                <a:cs typeface="+mn-cs"/>
              </a:rPr>
              <a:t>selfish </a:t>
            </a:r>
            <a:r>
              <a:rPr lang="en-US" sz="1200" kern="1200" dirty="0" smtClean="0">
                <a:solidFill>
                  <a:schemeClr val="tx1"/>
                </a:solidFill>
                <a:effectLst/>
                <a:latin typeface="+mn-lt"/>
                <a:ea typeface="+mn-ea"/>
                <a:cs typeface="+mn-cs"/>
              </a:rPr>
              <a:t>if one is seeking a relationship with the child that will be based on the kind of love that I described in the previous section” (217)</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“In choosing to have a child, one is deciding both to fulfill one’s sense of who one is and at the same time aspiring to be a different person than one was before the child came along. In becoming a parent, one creates not only a child and a relationship, but oneself; one creates a new and ideally better self-identity” (218)</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“There are of course many paths to self-transformation and a good life—through artistic creativity, scientific discovery, athletic striving, teaching, practicing medicine, nursing, farming, animal care, gardening, building, designing, fixing things, being a worthy political leader, and so on” (219)</a:t>
            </a:r>
            <a:endParaRPr lang="en-US" dirty="0" smtClean="0"/>
          </a:p>
        </p:txBody>
      </p:sp>
      <p:sp>
        <p:nvSpPr>
          <p:cNvPr id="4" name="Slide Number Placeholder 3"/>
          <p:cNvSpPr>
            <a:spLocks noGrp="1"/>
          </p:cNvSpPr>
          <p:nvPr>
            <p:ph type="sldNum" sz="quarter" idx="10"/>
          </p:nvPr>
        </p:nvSpPr>
        <p:spPr/>
        <p:txBody>
          <a:bodyPr/>
          <a:lstStyle/>
          <a:p>
            <a:fld id="{A750A182-F080-BA40-A1F2-AB9B5BAA0E59}" type="slidenum">
              <a:rPr lang="en-US" smtClean="0"/>
              <a:t>24</a:t>
            </a:fld>
            <a:endParaRPr lang="en-US"/>
          </a:p>
        </p:txBody>
      </p:sp>
    </p:spTree>
    <p:extLst>
      <p:ext uri="{BB962C8B-B14F-4D97-AF65-F5344CB8AC3E}">
        <p14:creationId xmlns:p14="http://schemas.microsoft.com/office/powerpoint/2010/main" val="29991409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a:t>
            </a:r>
            <a:r>
              <a:rPr lang="en-US" sz="1200" kern="1200" dirty="0" smtClean="0">
                <a:solidFill>
                  <a:schemeClr val="tx1"/>
                </a:solidFill>
                <a:effectLst/>
                <a:latin typeface="+mn-lt"/>
                <a:ea typeface="+mn-ea"/>
                <a:cs typeface="+mn-cs"/>
              </a:rPr>
              <a:t>Nonetheless, procreation cannot be entirely altruistic either: potential parents cannot have a child for the child’s sake because before being created, the child does not exist to have a sake, an interest, in anything. Procreation is the parents’ project, but it is not a project they can undertake to benefit a potential baby. As a result, procreating is, for the parents, </a:t>
            </a:r>
            <a:r>
              <a:rPr lang="en-US" sz="1200" i="1" kern="1200" dirty="0" smtClean="0">
                <a:solidFill>
                  <a:schemeClr val="tx1"/>
                </a:solidFill>
                <a:effectLst/>
                <a:latin typeface="+mn-lt"/>
                <a:ea typeface="+mn-ea"/>
                <a:cs typeface="+mn-cs"/>
              </a:rPr>
              <a:t>self-oriented</a:t>
            </a:r>
            <a:r>
              <a:rPr lang="en-US" sz="1200" kern="1200" dirty="0" smtClean="0">
                <a:solidFill>
                  <a:schemeClr val="tx1"/>
                </a:solidFill>
                <a:effectLst/>
                <a:latin typeface="+mn-lt"/>
                <a:ea typeface="+mn-ea"/>
                <a:cs typeface="+mn-cs"/>
              </a:rPr>
              <a:t>. But it is not inevitably </a:t>
            </a:r>
            <a:r>
              <a:rPr lang="en-US" sz="1200" i="1" kern="1200" dirty="0" smtClean="0">
                <a:solidFill>
                  <a:schemeClr val="tx1"/>
                </a:solidFill>
                <a:effectLst/>
                <a:latin typeface="+mn-lt"/>
                <a:ea typeface="+mn-ea"/>
                <a:cs typeface="+mn-cs"/>
              </a:rPr>
              <a:t>selfish </a:t>
            </a:r>
            <a:r>
              <a:rPr lang="en-US" sz="1200" kern="1200" dirty="0" smtClean="0">
                <a:solidFill>
                  <a:schemeClr val="tx1"/>
                </a:solidFill>
                <a:effectLst/>
                <a:latin typeface="+mn-lt"/>
                <a:ea typeface="+mn-ea"/>
                <a:cs typeface="+mn-cs"/>
              </a:rPr>
              <a:t>if one is seeking a relationship with the child that will be based on the kind of love that I described in the previous section” (217)</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“In choosing to have a child, one is deciding both to fulfill one’s sense of who one is and at the same time aspiring to be a different person than one was before the child came along. In becoming a parent, one creates not only a child and a relationship, but oneself; one creates a new and ideally better self-identity” (218)</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“There are of course many paths to self-transformation and a good life—through artistic creativity, scientific discovery, athletic striving, teaching, practicing medicine, nursing, farming, animal care, gardening, building, designing, fixing things, being a worthy political leader, and so on” (219)</a:t>
            </a:r>
            <a:endParaRPr lang="en-US" dirty="0" smtClean="0"/>
          </a:p>
        </p:txBody>
      </p:sp>
      <p:sp>
        <p:nvSpPr>
          <p:cNvPr id="4" name="Slide Number Placeholder 3"/>
          <p:cNvSpPr>
            <a:spLocks noGrp="1"/>
          </p:cNvSpPr>
          <p:nvPr>
            <p:ph type="sldNum" sz="quarter" idx="10"/>
          </p:nvPr>
        </p:nvSpPr>
        <p:spPr/>
        <p:txBody>
          <a:bodyPr/>
          <a:lstStyle/>
          <a:p>
            <a:fld id="{A750A182-F080-BA40-A1F2-AB9B5BAA0E59}" type="slidenum">
              <a:rPr lang="en-US" smtClean="0"/>
              <a:t>25</a:t>
            </a:fld>
            <a:endParaRPr lang="en-US"/>
          </a:p>
        </p:txBody>
      </p:sp>
    </p:spTree>
    <p:extLst>
      <p:ext uri="{BB962C8B-B14F-4D97-AF65-F5344CB8AC3E}">
        <p14:creationId xmlns:p14="http://schemas.microsoft.com/office/powerpoint/2010/main" val="29991409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50A182-F080-BA40-A1F2-AB9B5BAA0E59}" type="slidenum">
              <a:rPr lang="en-US" smtClean="0"/>
              <a:t>26</a:t>
            </a:fld>
            <a:endParaRPr lang="en-US"/>
          </a:p>
        </p:txBody>
      </p:sp>
    </p:spTree>
    <p:extLst>
      <p:ext uri="{BB962C8B-B14F-4D97-AF65-F5344CB8AC3E}">
        <p14:creationId xmlns:p14="http://schemas.microsoft.com/office/powerpoint/2010/main" val="12812313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27</a:t>
            </a:fld>
            <a:endParaRPr lang="en-US"/>
          </a:p>
        </p:txBody>
      </p:sp>
    </p:spTree>
    <p:extLst>
      <p:ext uri="{BB962C8B-B14F-4D97-AF65-F5344CB8AC3E}">
        <p14:creationId xmlns:p14="http://schemas.microsoft.com/office/powerpoint/2010/main" val="1916862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Story about Yaniv</a:t>
            </a:r>
          </a:p>
          <a:p>
            <a:pPr marL="171450" indent="-171450">
              <a:buFont typeface="Arial"/>
              <a:buChar char="•"/>
            </a:pPr>
            <a:r>
              <a:rPr lang="en-US" dirty="0" smtClean="0"/>
              <a:t>https://</a:t>
            </a:r>
            <a:r>
              <a:rPr lang="en-US" dirty="0" err="1" smtClean="0"/>
              <a:t>www.youtube.com</a:t>
            </a:r>
            <a:r>
              <a:rPr lang="en-US" dirty="0" smtClean="0"/>
              <a:t>/</a:t>
            </a:r>
            <a:r>
              <a:rPr lang="en-US" dirty="0" err="1" smtClean="0"/>
              <a:t>watch?v</a:t>
            </a:r>
            <a:r>
              <a:rPr lang="en-US" dirty="0" smtClean="0"/>
              <a:t>=bwt_iKFGN6M</a:t>
            </a: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5</a:t>
            </a:fld>
            <a:endParaRPr lang="en-US"/>
          </a:p>
        </p:txBody>
      </p:sp>
    </p:spTree>
    <p:extLst>
      <p:ext uri="{BB962C8B-B14F-4D97-AF65-F5344CB8AC3E}">
        <p14:creationId xmlns:p14="http://schemas.microsoft.com/office/powerpoint/2010/main" val="1201033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6</a:t>
            </a:fld>
            <a:endParaRPr lang="en-US"/>
          </a:p>
        </p:txBody>
      </p:sp>
    </p:spTree>
    <p:extLst>
      <p:ext uri="{BB962C8B-B14F-4D97-AF65-F5344CB8AC3E}">
        <p14:creationId xmlns:p14="http://schemas.microsoft.com/office/powerpoint/2010/main" val="2999140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Even if there is no obligation to do </a:t>
            </a:r>
            <a:r>
              <a:rPr lang="en-US" sz="1200" i="1" kern="1200" dirty="0" smtClean="0">
                <a:solidFill>
                  <a:schemeClr val="tx1"/>
                </a:solidFill>
                <a:effectLst/>
                <a:latin typeface="+mn-lt"/>
                <a:ea typeface="+mn-ea"/>
                <a:cs typeface="+mn-cs"/>
              </a:rPr>
              <a:t>x</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x </a:t>
            </a:r>
            <a:r>
              <a:rPr lang="en-US" sz="1200" kern="1200" dirty="0" smtClean="0">
                <a:solidFill>
                  <a:schemeClr val="tx1"/>
                </a:solidFill>
                <a:effectLst/>
                <a:latin typeface="+mn-lt"/>
                <a:ea typeface="+mn-ea"/>
                <a:cs typeface="+mn-cs"/>
              </a:rPr>
              <a:t>may still be a good thing to do. </a:t>
            </a:r>
            <a:endParaRPr lang="en-US"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7</a:t>
            </a:fld>
            <a:endParaRPr lang="en-US"/>
          </a:p>
        </p:txBody>
      </p:sp>
    </p:spTree>
    <p:extLst>
      <p:ext uri="{BB962C8B-B14F-4D97-AF65-F5344CB8AC3E}">
        <p14:creationId xmlns:p14="http://schemas.microsoft.com/office/powerpoint/2010/main" val="1430916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0" dirty="0" smtClean="0"/>
              <a:t>Naturalistic</a:t>
            </a:r>
            <a:r>
              <a:rPr lang="en-US" b="0" baseline="0" dirty="0" smtClean="0"/>
              <a:t> fallacy</a:t>
            </a:r>
            <a:endParaRPr lang="en-US" b="0" dirty="0"/>
          </a:p>
        </p:txBody>
      </p:sp>
      <p:sp>
        <p:nvSpPr>
          <p:cNvPr id="4" name="Slide Number Placeholder 3"/>
          <p:cNvSpPr>
            <a:spLocks noGrp="1"/>
          </p:cNvSpPr>
          <p:nvPr>
            <p:ph type="sldNum" sz="quarter" idx="10"/>
          </p:nvPr>
        </p:nvSpPr>
        <p:spPr/>
        <p:txBody>
          <a:bodyPr/>
          <a:lstStyle/>
          <a:p>
            <a:fld id="{A750A182-F080-BA40-A1F2-AB9B5BAA0E59}" type="slidenum">
              <a:rPr lang="en-US" smtClean="0"/>
              <a:t>8</a:t>
            </a:fld>
            <a:endParaRPr lang="en-US"/>
          </a:p>
        </p:txBody>
      </p:sp>
    </p:spTree>
    <p:extLst>
      <p:ext uri="{BB962C8B-B14F-4D97-AF65-F5344CB8AC3E}">
        <p14:creationId xmlns:p14="http://schemas.microsoft.com/office/powerpoint/2010/main" val="403771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“not susceptible to a straightforward tally of pros and cons” (206)</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a:t>
            </a:r>
            <a:r>
              <a:rPr lang="en-US" dirty="0" smtClean="0"/>
              <a:t>Recreational drug and alcohol use may indeed be irrational if it is self-destructive, but feeling love or going dancing doesn’t seem irrational at all: they may very well be entirely consistent with one’s interests, purposes, and well-being. Perhaps Bennett ought to be making the point that certain activities are </a:t>
            </a:r>
            <a:r>
              <a:rPr lang="en-US" i="1" dirty="0" err="1" smtClean="0"/>
              <a:t>non</a:t>
            </a:r>
            <a:r>
              <a:rPr lang="en-US" dirty="0" err="1" smtClean="0"/>
              <a:t>rational</a:t>
            </a:r>
            <a:r>
              <a:rPr lang="en-US" dirty="0" smtClean="0"/>
              <a:t> rather than irrational” (205)</a:t>
            </a:r>
            <a:endParaRPr lang="en-US" sz="12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Leap of faith?</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“[W]e must weigh not the reasons for and against reproducing, but rather the potential payoff of the procreation bet—the ‘winnings’ both from having children and from not having children” (207)</a:t>
            </a:r>
            <a:endParaRPr lang="en-US" dirty="0" smtClean="0"/>
          </a:p>
          <a:p>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9</a:t>
            </a:fld>
            <a:endParaRPr lang="en-US"/>
          </a:p>
        </p:txBody>
      </p:sp>
    </p:spTree>
    <p:extLst>
      <p:ext uri="{BB962C8B-B14F-4D97-AF65-F5344CB8AC3E}">
        <p14:creationId xmlns:p14="http://schemas.microsoft.com/office/powerpoint/2010/main" val="2859413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“[W]e must weigh not the reasons for and against reproducing, but rather the potential payoff of the procreation bet—the ‘winnings’ both from having children and from not having children” (207)</a:t>
            </a:r>
            <a:endParaRPr lang="en-US" dirty="0" smtClean="0"/>
          </a:p>
        </p:txBody>
      </p:sp>
      <p:sp>
        <p:nvSpPr>
          <p:cNvPr id="4" name="Slide Number Placeholder 3"/>
          <p:cNvSpPr>
            <a:spLocks noGrp="1"/>
          </p:cNvSpPr>
          <p:nvPr>
            <p:ph type="sldNum" sz="quarter" idx="10"/>
          </p:nvPr>
        </p:nvSpPr>
        <p:spPr/>
        <p:txBody>
          <a:bodyPr/>
          <a:lstStyle/>
          <a:p>
            <a:fld id="{A750A182-F080-BA40-A1F2-AB9B5BAA0E59}" type="slidenum">
              <a:rPr lang="en-US" smtClean="0"/>
              <a:t>10</a:t>
            </a:fld>
            <a:endParaRPr lang="en-US"/>
          </a:p>
        </p:txBody>
      </p:sp>
    </p:spTree>
    <p:extLst>
      <p:ext uri="{BB962C8B-B14F-4D97-AF65-F5344CB8AC3E}">
        <p14:creationId xmlns:p14="http://schemas.microsoft.com/office/powerpoint/2010/main" val="4081460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“[W]e must weigh not the reasons for and against reproducing, but rather the potential payoff of the procreation bet—the ‘winnings’ both from having children and from not having children” (207)</a:t>
            </a: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11</a:t>
            </a:fld>
            <a:endParaRPr lang="en-US"/>
          </a:p>
        </p:txBody>
      </p:sp>
    </p:spTree>
    <p:extLst>
      <p:ext uri="{BB962C8B-B14F-4D97-AF65-F5344CB8AC3E}">
        <p14:creationId xmlns:p14="http://schemas.microsoft.com/office/powerpoint/2010/main" val="4081460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Friday, October 11,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Friday, October 11,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Friday, October 11,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Friday, October 11,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Friday, October 11,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Friday, October 11, 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Friday, October 11, 19</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Friday, October 11, 19</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Friday, October 11, 19</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Friday, October 11, 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Friday, October 11, 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Friday, October 11, 19</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microsoft.com/office/2007/relationships/hdphoto" Target="../media/hdphoto1.wdp"/><Relationship Id="rId5"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PARTICIPATION POLL</a:t>
            </a:r>
            <a:endParaRPr lang="en-US" dirty="0"/>
          </a:p>
        </p:txBody>
      </p:sp>
      <p:pic>
        <p:nvPicPr>
          <p:cNvPr id="4" name="Picture 3" descr="Screen Shot 2018-10-15 at 12.49.4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8091" y="1478144"/>
            <a:ext cx="6227818" cy="5379855"/>
          </a:xfrm>
          <a:prstGeom prst="rect">
            <a:avLst/>
          </a:prstGeom>
        </p:spPr>
      </p:pic>
    </p:spTree>
    <p:extLst>
      <p:ext uri="{BB962C8B-B14F-4D97-AF65-F5344CB8AC3E}">
        <p14:creationId xmlns:p14="http://schemas.microsoft.com/office/powerpoint/2010/main" val="29373490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RATIOANL DECISION MAKING</a:t>
            </a:r>
          </a:p>
        </p:txBody>
      </p:sp>
      <p:sp>
        <p:nvSpPr>
          <p:cNvPr id="3" name="Content Placeholder 2"/>
          <p:cNvSpPr>
            <a:spLocks noGrp="1"/>
          </p:cNvSpPr>
          <p:nvPr>
            <p:ph idx="1"/>
          </p:nvPr>
        </p:nvSpPr>
        <p:spPr/>
        <p:txBody>
          <a:bodyPr>
            <a:normAutofit/>
          </a:bodyPr>
          <a:lstStyle/>
          <a:p>
            <a:r>
              <a:rPr lang="en-US" dirty="0" smtClean="0"/>
              <a:t>The potential payoffs of not having children are many:</a:t>
            </a:r>
          </a:p>
          <a:p>
            <a:pPr lvl="1">
              <a:buFontTx/>
              <a:buChar char="-"/>
            </a:pPr>
            <a:r>
              <a:rPr lang="en-US" dirty="0" smtClean="0"/>
              <a:t>Greater disposable income</a:t>
            </a:r>
          </a:p>
          <a:p>
            <a:pPr lvl="1">
              <a:buFontTx/>
              <a:buChar char="-"/>
            </a:pPr>
            <a:r>
              <a:rPr lang="en-US" dirty="0" smtClean="0"/>
              <a:t>More leisure</a:t>
            </a:r>
          </a:p>
          <a:p>
            <a:pPr lvl="1">
              <a:buFontTx/>
              <a:buChar char="-"/>
            </a:pPr>
            <a:r>
              <a:rPr lang="en-US" dirty="0" smtClean="0"/>
              <a:t>More personal freedom</a:t>
            </a:r>
          </a:p>
          <a:p>
            <a:pPr lvl="1">
              <a:buFontTx/>
              <a:buChar char="-"/>
            </a:pPr>
            <a:r>
              <a:rPr lang="en-US" dirty="0" smtClean="0"/>
              <a:t>Less responsibility</a:t>
            </a:r>
          </a:p>
          <a:p>
            <a:pPr lvl="1">
              <a:buFontTx/>
              <a:buChar char="-"/>
            </a:pPr>
            <a:r>
              <a:rPr lang="en-US" dirty="0" smtClean="0"/>
              <a:t>Less conflict with one’s partner (if one has a partner)</a:t>
            </a:r>
          </a:p>
          <a:p>
            <a:pPr lvl="1">
              <a:buFontTx/>
              <a:buChar char="-"/>
            </a:pPr>
            <a:r>
              <a:rPr lang="en-US" dirty="0" smtClean="0"/>
              <a:t>Fewer worries</a:t>
            </a:r>
          </a:p>
          <a:p>
            <a:r>
              <a:rPr lang="en-US" dirty="0" smtClean="0"/>
              <a:t>There are also potential downsides: </a:t>
            </a:r>
          </a:p>
          <a:p>
            <a:pPr lvl="1">
              <a:buFontTx/>
              <a:buChar char="-"/>
            </a:pPr>
            <a:r>
              <a:rPr lang="en-US" dirty="0"/>
              <a:t>The possibility of future </a:t>
            </a:r>
            <a:r>
              <a:rPr lang="en-US" dirty="0" smtClean="0"/>
              <a:t>regret</a:t>
            </a:r>
          </a:p>
          <a:p>
            <a:pPr lvl="1">
              <a:buFontTx/>
              <a:buChar char="-"/>
            </a:pPr>
            <a:r>
              <a:rPr lang="en-US" dirty="0" smtClean="0"/>
              <a:t>The possibility of </a:t>
            </a:r>
            <a:r>
              <a:rPr lang="en-US" dirty="0"/>
              <a:t>unfulfilled </a:t>
            </a:r>
            <a:r>
              <a:rPr lang="en-US" dirty="0" smtClean="0"/>
              <a:t>longing for a child</a:t>
            </a:r>
          </a:p>
          <a:p>
            <a:pPr lvl="1">
              <a:buFontTx/>
              <a:buChar char="-"/>
            </a:pPr>
            <a:r>
              <a:rPr lang="en-US" dirty="0" smtClean="0"/>
              <a:t>The possibility of unfulfilled biological </a:t>
            </a:r>
            <a:r>
              <a:rPr lang="en-US" dirty="0"/>
              <a:t>and social </a:t>
            </a:r>
            <a:r>
              <a:rPr lang="en-US" dirty="0" smtClean="0"/>
              <a:t>pressures</a:t>
            </a:r>
          </a:p>
          <a:p>
            <a:pPr lvl="1">
              <a:buFontTx/>
              <a:buChar char="-"/>
            </a:pPr>
            <a:r>
              <a:rPr lang="en-US" dirty="0" smtClean="0"/>
              <a:t>The possibility of being alone in old age</a:t>
            </a:r>
          </a:p>
        </p:txBody>
      </p:sp>
    </p:spTree>
    <p:extLst>
      <p:ext uri="{BB962C8B-B14F-4D97-AF65-F5344CB8AC3E}">
        <p14:creationId xmlns:p14="http://schemas.microsoft.com/office/powerpoint/2010/main" val="37107360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fade">
                                      <p:cBhvr>
                                        <p:cTn id="10" dur="500"/>
                                        <p:tgtEl>
                                          <p:spTgt spid="3">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fade">
                                      <p:cBhvr>
                                        <p:cTn id="13" dur="500"/>
                                        <p:tgtEl>
                                          <p:spTgt spid="3">
                                            <p:txEl>
                                              <p:pRg st="9" end="9"/>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10" end="10"/>
                                            </p:txEl>
                                          </p:spTgt>
                                        </p:tgtEl>
                                        <p:attrNameLst>
                                          <p:attrName>style.visibility</p:attrName>
                                        </p:attrNameLst>
                                      </p:cBhvr>
                                      <p:to>
                                        <p:strVal val="visible"/>
                                      </p:to>
                                    </p:set>
                                    <p:animEffect transition="in" filter="fade">
                                      <p:cBhvr>
                                        <p:cTn id="16" dur="500"/>
                                        <p:tgtEl>
                                          <p:spTgt spid="3">
                                            <p:txEl>
                                              <p:pRg st="10" end="1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animEffect transition="in" filter="fade">
                                      <p:cBhvr>
                                        <p:cTn id="1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RATIOANL DECISION MAKING</a:t>
            </a:r>
          </a:p>
        </p:txBody>
      </p:sp>
      <p:sp>
        <p:nvSpPr>
          <p:cNvPr id="3" name="Content Placeholder 2"/>
          <p:cNvSpPr>
            <a:spLocks noGrp="1"/>
          </p:cNvSpPr>
          <p:nvPr>
            <p:ph idx="1"/>
          </p:nvPr>
        </p:nvSpPr>
        <p:spPr/>
        <p:txBody>
          <a:bodyPr>
            <a:normAutofit lnSpcReduction="10000"/>
          </a:bodyPr>
          <a:lstStyle/>
          <a:p>
            <a:r>
              <a:rPr lang="en-US" dirty="0"/>
              <a:t>The potential payoffs of having children are also many:</a:t>
            </a:r>
          </a:p>
          <a:p>
            <a:pPr lvl="1">
              <a:buFontTx/>
              <a:buChar char="-"/>
            </a:pPr>
            <a:r>
              <a:rPr lang="en-US" dirty="0"/>
              <a:t>The joy and rewards of raising a child</a:t>
            </a:r>
          </a:p>
          <a:p>
            <a:pPr lvl="1">
              <a:buFontTx/>
              <a:buChar char="-"/>
            </a:pPr>
            <a:r>
              <a:rPr lang="en-US" dirty="0" smtClean="0"/>
              <a:t>Fulfilled </a:t>
            </a:r>
            <a:r>
              <a:rPr lang="en-US" dirty="0"/>
              <a:t>biological and social </a:t>
            </a:r>
            <a:r>
              <a:rPr lang="en-US" dirty="0" smtClean="0"/>
              <a:t>pressures</a:t>
            </a:r>
            <a:endParaRPr lang="en-US" dirty="0"/>
          </a:p>
          <a:p>
            <a:pPr lvl="1">
              <a:buFontTx/>
              <a:buChar char="-"/>
            </a:pPr>
            <a:r>
              <a:rPr lang="en-US" dirty="0"/>
              <a:t>Companionship in old age (assuming one’s child is still alive)</a:t>
            </a:r>
          </a:p>
          <a:p>
            <a:r>
              <a:rPr lang="en-US" dirty="0"/>
              <a:t>The potential downsides include:</a:t>
            </a:r>
          </a:p>
          <a:p>
            <a:pPr lvl="1">
              <a:buFontTx/>
              <a:buChar char="-"/>
            </a:pPr>
            <a:r>
              <a:rPr lang="en-US" dirty="0"/>
              <a:t>More responsibility</a:t>
            </a:r>
          </a:p>
          <a:p>
            <a:pPr lvl="1">
              <a:buFontTx/>
              <a:buChar char="-"/>
            </a:pPr>
            <a:r>
              <a:rPr lang="en-US" dirty="0"/>
              <a:t>More housework </a:t>
            </a:r>
          </a:p>
          <a:p>
            <a:pPr lvl="1">
              <a:buFontTx/>
              <a:buChar char="-"/>
            </a:pPr>
            <a:r>
              <a:rPr lang="en-US" dirty="0"/>
              <a:t>More conflict with one’s partner (if one has a partner)</a:t>
            </a:r>
          </a:p>
          <a:p>
            <a:pPr lvl="1">
              <a:buFontTx/>
              <a:buChar char="-"/>
            </a:pPr>
            <a:r>
              <a:rPr lang="en-US" dirty="0"/>
              <a:t>More worries</a:t>
            </a:r>
          </a:p>
          <a:p>
            <a:pPr lvl="1">
              <a:buFontTx/>
              <a:buChar char="-"/>
            </a:pPr>
            <a:r>
              <a:rPr lang="en-US" dirty="0"/>
              <a:t>Less disposable income</a:t>
            </a:r>
          </a:p>
          <a:p>
            <a:pPr lvl="1">
              <a:buFontTx/>
              <a:buChar char="-"/>
            </a:pPr>
            <a:r>
              <a:rPr lang="en-US" dirty="0"/>
              <a:t>Less leisure</a:t>
            </a:r>
          </a:p>
          <a:p>
            <a:pPr lvl="1">
              <a:buFontTx/>
              <a:buChar char="-"/>
            </a:pPr>
            <a:r>
              <a:rPr lang="en-US" dirty="0"/>
              <a:t>Less personal freedom</a:t>
            </a:r>
          </a:p>
          <a:p>
            <a:pPr lvl="1">
              <a:buFontTx/>
              <a:buChar char="-"/>
            </a:pPr>
            <a:r>
              <a:rPr lang="en-US" dirty="0"/>
              <a:t>Less spontaneity </a:t>
            </a:r>
          </a:p>
        </p:txBody>
      </p:sp>
    </p:spTree>
    <p:extLst>
      <p:ext uri="{BB962C8B-B14F-4D97-AF65-F5344CB8AC3E}">
        <p14:creationId xmlns:p14="http://schemas.microsoft.com/office/powerpoint/2010/main" val="36187135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500"/>
                                        <p:tgtEl>
                                          <p:spTgt spid="3">
                                            <p:txEl>
                                              <p:pRg st="8" end="8"/>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500"/>
                                        <p:tgtEl>
                                          <p:spTgt spid="3">
                                            <p:txEl>
                                              <p:pRg st="9" end="9"/>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fade">
                                      <p:cBhvr>
                                        <p:cTn id="25" dur="500"/>
                                        <p:tgtEl>
                                          <p:spTgt spid="3">
                                            <p:txEl>
                                              <p:pRg st="10" end="1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animEffect transition="in" filter="fade">
                                      <p:cBhvr>
                                        <p:cTn id="28" dur="500"/>
                                        <p:tgtEl>
                                          <p:spTgt spid="3">
                                            <p:txEl>
                                              <p:pRg st="11" end="1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animEffect transition="in" filter="fade">
                                      <p:cBhvr>
                                        <p:cTn id="31"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RATIOANL DECISION MAKING</a:t>
            </a:r>
          </a:p>
        </p:txBody>
      </p:sp>
      <p:sp>
        <p:nvSpPr>
          <p:cNvPr id="3" name="Content Placeholder 2"/>
          <p:cNvSpPr>
            <a:spLocks noGrp="1"/>
          </p:cNvSpPr>
          <p:nvPr>
            <p:ph idx="1"/>
          </p:nvPr>
        </p:nvSpPr>
        <p:spPr/>
        <p:txBody>
          <a:bodyPr>
            <a:normAutofit/>
          </a:bodyPr>
          <a:lstStyle/>
          <a:p>
            <a:r>
              <a:rPr lang="en-US" dirty="0" smtClean="0"/>
              <a:t>The problem with this model is that it focuses the decision entirely on </a:t>
            </a:r>
            <a:r>
              <a:rPr lang="en-US" b="1" dirty="0" smtClean="0"/>
              <a:t>personal benefits to oneself</a:t>
            </a:r>
            <a:r>
              <a:rPr lang="en-US" dirty="0" smtClean="0"/>
              <a:t>.</a:t>
            </a:r>
          </a:p>
          <a:p>
            <a:r>
              <a:rPr lang="en-US" dirty="0" smtClean="0"/>
              <a:t>It ignores the </a:t>
            </a:r>
            <a:r>
              <a:rPr lang="en-US" b="1" dirty="0" smtClean="0"/>
              <a:t>moral</a:t>
            </a:r>
            <a:r>
              <a:rPr lang="en-US" dirty="0" smtClean="0"/>
              <a:t> dimensions of the decision.</a:t>
            </a:r>
          </a:p>
          <a:p>
            <a:endParaRPr lang="en-US" dirty="0"/>
          </a:p>
        </p:txBody>
      </p:sp>
    </p:spTree>
    <p:extLst>
      <p:ext uri="{BB962C8B-B14F-4D97-AF65-F5344CB8AC3E}">
        <p14:creationId xmlns:p14="http://schemas.microsoft.com/office/powerpoint/2010/main" val="35197015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RATIOANL DECISION MAKING</a:t>
            </a:r>
          </a:p>
        </p:txBody>
      </p:sp>
      <p:pic>
        <p:nvPicPr>
          <p:cNvPr id="5" name="Picture 4" descr="43247625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744" y="2664292"/>
            <a:ext cx="5157953" cy="3866316"/>
          </a:xfrm>
          <a:prstGeom prst="rect">
            <a:avLst/>
          </a:prstGeom>
        </p:spPr>
      </p:pic>
      <p:sp>
        <p:nvSpPr>
          <p:cNvPr id="6" name="Cloud Callout 5"/>
          <p:cNvSpPr/>
          <p:nvPr/>
        </p:nvSpPr>
        <p:spPr>
          <a:xfrm>
            <a:off x="6082935" y="1301432"/>
            <a:ext cx="3061065" cy="2838064"/>
          </a:xfrm>
          <a:prstGeom prst="cloudCallout">
            <a:avLst>
              <a:gd name="adj1" fmla="val -81254"/>
              <a:gd name="adj2" fmla="val 4169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100" baseline="30000" dirty="0" smtClean="0"/>
              <a:t>I </a:t>
            </a:r>
            <a:r>
              <a:rPr lang="en-US" sz="3100" baseline="30000" dirty="0"/>
              <a:t>just took a gamble that it would pay off better for </a:t>
            </a:r>
            <a:r>
              <a:rPr lang="en-US" sz="3100" baseline="30000" dirty="0" smtClean="0"/>
              <a:t>me </a:t>
            </a:r>
            <a:r>
              <a:rPr lang="en-US" sz="3100" baseline="30000" dirty="0"/>
              <a:t>personally than being </a:t>
            </a:r>
            <a:r>
              <a:rPr lang="en-US" sz="3100" baseline="30000" dirty="0" smtClean="0"/>
              <a:t>childless.</a:t>
            </a:r>
            <a:endParaRPr lang="en-US" sz="3100" dirty="0"/>
          </a:p>
        </p:txBody>
      </p:sp>
      <p:sp>
        <p:nvSpPr>
          <p:cNvPr id="7" name="Cloud Callout 6"/>
          <p:cNvSpPr/>
          <p:nvPr/>
        </p:nvSpPr>
        <p:spPr>
          <a:xfrm>
            <a:off x="932014" y="1524000"/>
            <a:ext cx="3590186" cy="1611982"/>
          </a:xfrm>
          <a:prstGeom prst="cloudCallout">
            <a:avLst>
              <a:gd name="adj1" fmla="val 26207"/>
              <a:gd name="adj2" fmla="val 8358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100" baseline="30000" dirty="0" smtClean="0"/>
              <a:t>A thing like that</a:t>
            </a:r>
            <a:r>
              <a:rPr lang="en-US" sz="3100" baseline="30000" dirty="0"/>
              <a:t>.</a:t>
            </a:r>
            <a:endParaRPr lang="en-US" sz="3100" dirty="0"/>
          </a:p>
        </p:txBody>
      </p:sp>
    </p:spTree>
    <p:extLst>
      <p:ext uri="{BB962C8B-B14F-4D97-AF65-F5344CB8AC3E}">
        <p14:creationId xmlns:p14="http://schemas.microsoft.com/office/powerpoint/2010/main" val="3494069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RATIOANL DECISION MAKING</a:t>
            </a:r>
          </a:p>
        </p:txBody>
      </p:sp>
      <p:pic>
        <p:nvPicPr>
          <p:cNvPr id="5" name="Picture 4" descr="43247625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744" y="2664292"/>
            <a:ext cx="5157953" cy="3866316"/>
          </a:xfrm>
          <a:prstGeom prst="rect">
            <a:avLst/>
          </a:prstGeom>
        </p:spPr>
      </p:pic>
      <p:sp>
        <p:nvSpPr>
          <p:cNvPr id="10" name="Cloud Callout 9"/>
          <p:cNvSpPr/>
          <p:nvPr/>
        </p:nvSpPr>
        <p:spPr>
          <a:xfrm>
            <a:off x="932014" y="1524000"/>
            <a:ext cx="3590186" cy="1611982"/>
          </a:xfrm>
          <a:prstGeom prst="cloudCallout">
            <a:avLst>
              <a:gd name="adj1" fmla="val 26207"/>
              <a:gd name="adj2" fmla="val 8358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100" baseline="30000" dirty="0" smtClean="0"/>
              <a:t>A thing like that</a:t>
            </a:r>
            <a:r>
              <a:rPr lang="en-US" sz="3100" baseline="30000" dirty="0"/>
              <a:t>.</a:t>
            </a:r>
            <a:endParaRPr lang="en-US" sz="3100" dirty="0"/>
          </a:p>
        </p:txBody>
      </p:sp>
      <p:pic>
        <p:nvPicPr>
          <p:cNvPr id="8" name="Picture 7" descr="432476251.jpg"/>
          <p:cNvPicPr>
            <a:picLocks noChangeAspect="1"/>
          </p:cNvPicPr>
          <p:nvPr/>
        </p:nvPicPr>
        <p:blipFill rotWithShape="1">
          <a:blip r:embed="rId3" cstate="print">
            <a:extLst>
              <a:ext uri="{28A0092B-C50C-407E-A947-70E740481C1C}">
                <a14:useLocalDpi xmlns:a14="http://schemas.microsoft.com/office/drawing/2010/main" val="0"/>
              </a:ext>
            </a:extLst>
          </a:blip>
          <a:srcRect l="13458" t="12914" r="66117" b="56866"/>
          <a:stretch/>
        </p:blipFill>
        <p:spPr>
          <a:xfrm>
            <a:off x="895587" y="3059486"/>
            <a:ext cx="2842765" cy="3152954"/>
          </a:xfrm>
          <a:prstGeom prst="rect">
            <a:avLst/>
          </a:prstGeom>
        </p:spPr>
      </p:pic>
      <p:sp>
        <p:nvSpPr>
          <p:cNvPr id="11" name="Cloud Callout 10"/>
          <p:cNvSpPr/>
          <p:nvPr/>
        </p:nvSpPr>
        <p:spPr>
          <a:xfrm>
            <a:off x="6082935" y="1301432"/>
            <a:ext cx="3061065" cy="2838064"/>
          </a:xfrm>
          <a:prstGeom prst="cloudCallout">
            <a:avLst>
              <a:gd name="adj1" fmla="val -81254"/>
              <a:gd name="adj2" fmla="val 4169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100" baseline="30000" dirty="0" smtClean="0"/>
              <a:t>I </a:t>
            </a:r>
            <a:r>
              <a:rPr lang="en-US" sz="3100" baseline="30000" dirty="0"/>
              <a:t>just took a gamble that it would pay off better for </a:t>
            </a:r>
            <a:r>
              <a:rPr lang="en-US" sz="3100" baseline="30000" dirty="0" smtClean="0"/>
              <a:t>me </a:t>
            </a:r>
            <a:r>
              <a:rPr lang="en-US" sz="3100" baseline="30000" dirty="0"/>
              <a:t>personally than being </a:t>
            </a:r>
            <a:r>
              <a:rPr lang="en-US" sz="3100" baseline="30000" dirty="0" smtClean="0"/>
              <a:t>childless.</a:t>
            </a:r>
            <a:endParaRPr lang="en-US" sz="3100" dirty="0"/>
          </a:p>
        </p:txBody>
      </p:sp>
    </p:spTree>
    <p:extLst>
      <p:ext uri="{BB962C8B-B14F-4D97-AF65-F5344CB8AC3E}">
        <p14:creationId xmlns:p14="http://schemas.microsoft.com/office/powerpoint/2010/main" val="3356649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SIGNIFICANCE</a:t>
            </a:r>
            <a:endParaRPr lang="en-US" dirty="0"/>
          </a:p>
        </p:txBody>
      </p:sp>
      <p:sp>
        <p:nvSpPr>
          <p:cNvPr id="3" name="Content Placeholder 2"/>
          <p:cNvSpPr>
            <a:spLocks noGrp="1"/>
          </p:cNvSpPr>
          <p:nvPr>
            <p:ph idx="1"/>
          </p:nvPr>
        </p:nvSpPr>
        <p:spPr/>
        <p:txBody>
          <a:bodyPr>
            <a:normAutofit lnSpcReduction="10000"/>
          </a:bodyPr>
          <a:lstStyle/>
          <a:p>
            <a:r>
              <a:rPr lang="en-US" dirty="0" smtClean="0"/>
              <a:t>The decision of whether or not to procreate is a decision of whether or not to bring a new person into existence—</a:t>
            </a:r>
            <a:r>
              <a:rPr lang="en-US" b="1" dirty="0" smtClean="0"/>
              <a:t>a person who cannot possibly consent to the decision</a:t>
            </a:r>
            <a:r>
              <a:rPr lang="en-US" dirty="0" smtClean="0"/>
              <a:t>!</a:t>
            </a:r>
          </a:p>
          <a:p>
            <a:r>
              <a:rPr lang="en-US" dirty="0" smtClean="0"/>
              <a:t>The decision</a:t>
            </a:r>
            <a:r>
              <a:rPr lang="en-US" b="1" dirty="0" smtClean="0"/>
              <a:t> can’t </a:t>
            </a:r>
            <a:r>
              <a:rPr lang="en-US" dirty="0" smtClean="0"/>
              <a:t>be for child’s sake, because </a:t>
            </a:r>
            <a:r>
              <a:rPr lang="en-US" b="1" dirty="0" smtClean="0"/>
              <a:t>nonexistent children</a:t>
            </a:r>
            <a:r>
              <a:rPr lang="en-US" dirty="0" smtClean="0"/>
              <a:t> don’t have any interests!</a:t>
            </a:r>
          </a:p>
          <a:p>
            <a:r>
              <a:rPr lang="en-US" dirty="0" smtClean="0"/>
              <a:t>The decision to have a child is a decision to assume responsibilities that last a lifetime.</a:t>
            </a:r>
          </a:p>
          <a:p>
            <a:r>
              <a:rPr lang="en-US" dirty="0" smtClean="0"/>
              <a:t>This decision also has repercussions for the wellbeing of oneself and other sentient creatures.</a:t>
            </a:r>
          </a:p>
          <a:p>
            <a:r>
              <a:rPr lang="en-US" dirty="0" smtClean="0"/>
              <a:t>The decision is </a:t>
            </a:r>
            <a:r>
              <a:rPr lang="en-US" b="1" dirty="0" smtClean="0"/>
              <a:t>irreversible</a:t>
            </a:r>
            <a:r>
              <a:rPr lang="en-US" dirty="0" smtClean="0"/>
              <a:t>.</a:t>
            </a:r>
          </a:p>
          <a:p>
            <a:r>
              <a:rPr lang="en-US" dirty="0" smtClean="0"/>
              <a:t>If we ignore the ethical dimensions of the decision, then we risk viewing procreation not as something that women </a:t>
            </a:r>
            <a:r>
              <a:rPr lang="en-US" b="1" dirty="0" smtClean="0"/>
              <a:t>do</a:t>
            </a:r>
            <a:r>
              <a:rPr lang="en-US" dirty="0" smtClean="0"/>
              <a:t>, but as something that merely </a:t>
            </a:r>
            <a:r>
              <a:rPr lang="en-US" b="1" dirty="0" smtClean="0"/>
              <a:t>happens </a:t>
            </a:r>
            <a:r>
              <a:rPr lang="en-US" dirty="0" smtClean="0"/>
              <a:t>to women.</a:t>
            </a:r>
          </a:p>
        </p:txBody>
      </p:sp>
    </p:spTree>
    <p:extLst>
      <p:ext uri="{BB962C8B-B14F-4D97-AF65-F5344CB8AC3E}">
        <p14:creationId xmlns:p14="http://schemas.microsoft.com/office/powerpoint/2010/main" val="34375226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BURDEN OF JUSTIFICATION</a:t>
            </a:r>
            <a:endParaRPr lang="en-US" dirty="0"/>
          </a:p>
        </p:txBody>
      </p:sp>
      <p:sp>
        <p:nvSpPr>
          <p:cNvPr id="3" name="Content Placeholder 2"/>
          <p:cNvSpPr>
            <a:spLocks noGrp="1"/>
          </p:cNvSpPr>
          <p:nvPr>
            <p:ph idx="1"/>
          </p:nvPr>
        </p:nvSpPr>
        <p:spPr/>
        <p:txBody>
          <a:bodyPr/>
          <a:lstStyle/>
          <a:p>
            <a:r>
              <a:rPr lang="en-US" dirty="0" smtClean="0"/>
              <a:t>It is an unstated social norm that people are expected to provide reasons for </a:t>
            </a:r>
            <a:r>
              <a:rPr lang="en-US" b="1" dirty="0" smtClean="0"/>
              <a:t>not </a:t>
            </a:r>
            <a:r>
              <a:rPr lang="en-US" dirty="0" smtClean="0"/>
              <a:t>having children.</a:t>
            </a:r>
          </a:p>
          <a:p>
            <a:r>
              <a:rPr lang="en-US" dirty="0" smtClean="0"/>
              <a:t>It is often assumed that the decision to </a:t>
            </a:r>
            <a:r>
              <a:rPr lang="en-US" b="1" dirty="0" smtClean="0"/>
              <a:t>have</a:t>
            </a:r>
            <a:r>
              <a:rPr lang="en-US" dirty="0" smtClean="0"/>
              <a:t> children rarely (if ever) requires justification.</a:t>
            </a:r>
          </a:p>
          <a:p>
            <a:r>
              <a:rPr lang="en-US" dirty="0" smtClean="0"/>
              <a:t>The burden of justification should be the other way around.</a:t>
            </a:r>
            <a:endParaRPr lang="en-US" dirty="0"/>
          </a:p>
          <a:p>
            <a:pPr lvl="1">
              <a:buFontTx/>
              <a:buChar char="-"/>
            </a:pPr>
            <a:r>
              <a:rPr lang="en-US" dirty="0" smtClean="0"/>
              <a:t>Procreation </a:t>
            </a:r>
            <a:r>
              <a:rPr lang="en-US" dirty="0"/>
              <a:t>brings into existence a dependent, needy, and vulnerable being whose future is uncertain</a:t>
            </a:r>
            <a:r>
              <a:rPr lang="en-US" dirty="0" smtClean="0"/>
              <a:t>.</a:t>
            </a:r>
          </a:p>
          <a:p>
            <a:pPr lvl="1">
              <a:buFontTx/>
              <a:buChar char="-"/>
            </a:pPr>
            <a:r>
              <a:rPr lang="en-US" dirty="0" smtClean="0"/>
              <a:t>The decision to procreate is therefore the morally riskier decision.</a:t>
            </a:r>
          </a:p>
        </p:txBody>
      </p:sp>
    </p:spTree>
    <p:extLst>
      <p:ext uri="{BB962C8B-B14F-4D97-AF65-F5344CB8AC3E}">
        <p14:creationId xmlns:p14="http://schemas.microsoft.com/office/powerpoint/2010/main" val="40929043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CLIP</a:t>
            </a:r>
            <a:endParaRPr lang="en-US" dirty="0"/>
          </a:p>
        </p:txBody>
      </p:sp>
      <p:pic>
        <p:nvPicPr>
          <p:cNvPr id="4" name="Picture 3" descr="150803-allen-duggars-tease_rrjlqz.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0841" y="1685993"/>
            <a:ext cx="7322318" cy="4885359"/>
          </a:xfrm>
          <a:prstGeom prst="rect">
            <a:avLst/>
          </a:prstGeom>
        </p:spPr>
      </p:pic>
    </p:spTree>
    <p:extLst>
      <p:ext uri="{BB962C8B-B14F-4D97-AF65-F5344CB8AC3E}">
        <p14:creationId xmlns:p14="http://schemas.microsoft.com/office/powerpoint/2010/main" val="43406288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REASONS TO </a:t>
            </a:r>
            <a:r>
              <a:rPr lang="en-US" dirty="0" smtClean="0"/>
              <a:t>PROCREATE (?)</a:t>
            </a:r>
            <a:endParaRPr lang="en-US" dirty="0"/>
          </a:p>
        </p:txBody>
      </p:sp>
      <p:pic>
        <p:nvPicPr>
          <p:cNvPr id="5" name="Picture 4" descr="Screen Shot 2018-10-15 at 12.50.0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350" y="1409700"/>
            <a:ext cx="8369300" cy="5448300"/>
          </a:xfrm>
          <a:prstGeom prst="rect">
            <a:avLst/>
          </a:prstGeom>
        </p:spPr>
      </p:pic>
      <p:sp>
        <p:nvSpPr>
          <p:cNvPr id="6" name="TextBox 5"/>
          <p:cNvSpPr txBox="1"/>
          <p:nvPr/>
        </p:nvSpPr>
        <p:spPr>
          <a:xfrm>
            <a:off x="457200" y="1947333"/>
            <a:ext cx="8229600" cy="369332"/>
          </a:xfrm>
          <a:prstGeom prst="rect">
            <a:avLst/>
          </a:prstGeom>
          <a:noFill/>
        </p:spPr>
        <p:txBody>
          <a:bodyPr wrap="square" rtlCol="0">
            <a:spAutoFit/>
          </a:bodyPr>
          <a:lstStyle/>
          <a:p>
            <a:r>
              <a:rPr lang="en-US" dirty="0" smtClean="0"/>
              <a:t>See Files --&gt; Squarecap --&gt; Open response for the anonymized answers</a:t>
            </a:r>
            <a:endParaRPr lang="en-US" dirty="0"/>
          </a:p>
        </p:txBody>
      </p:sp>
    </p:spTree>
    <p:extLst>
      <p:ext uri="{BB962C8B-B14F-4D97-AF65-F5344CB8AC3E}">
        <p14:creationId xmlns:p14="http://schemas.microsoft.com/office/powerpoint/2010/main" val="54528940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 OF OPEN RESPONSE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Biological impulse</a:t>
            </a:r>
          </a:p>
          <a:p>
            <a:r>
              <a:rPr lang="en-US" dirty="0" smtClean="0"/>
              <a:t>Emotional impulse</a:t>
            </a:r>
          </a:p>
          <a:p>
            <a:r>
              <a:rPr lang="en-US" dirty="0" smtClean="0"/>
              <a:t>Self-interest and personal happiness</a:t>
            </a:r>
          </a:p>
          <a:p>
            <a:r>
              <a:rPr lang="en-US" dirty="0"/>
              <a:t>C</a:t>
            </a:r>
            <a:r>
              <a:rPr lang="en-US" dirty="0" smtClean="0"/>
              <a:t>ontinuation of one’s family line</a:t>
            </a:r>
          </a:p>
          <a:p>
            <a:r>
              <a:rPr lang="en-US" dirty="0" smtClean="0"/>
              <a:t>Continuation of the species </a:t>
            </a:r>
          </a:p>
          <a:p>
            <a:r>
              <a:rPr lang="en-US" dirty="0"/>
              <a:t>Continuation of values, traditions, or </a:t>
            </a:r>
            <a:r>
              <a:rPr lang="en-US" dirty="0" smtClean="0"/>
              <a:t>information</a:t>
            </a:r>
          </a:p>
          <a:p>
            <a:r>
              <a:rPr lang="en-US" dirty="0" smtClean="0"/>
              <a:t>Completing personal projects</a:t>
            </a:r>
            <a:endParaRPr lang="en-US" dirty="0"/>
          </a:p>
          <a:p>
            <a:r>
              <a:rPr lang="en-US" dirty="0"/>
              <a:t>Religious </a:t>
            </a:r>
            <a:r>
              <a:rPr lang="en-US" dirty="0" smtClean="0"/>
              <a:t>reasons</a:t>
            </a:r>
          </a:p>
          <a:p>
            <a:r>
              <a:rPr lang="en-US" dirty="0"/>
              <a:t>P</a:t>
            </a:r>
            <a:r>
              <a:rPr lang="en-US" dirty="0" smtClean="0"/>
              <a:t>ositive consequences for others</a:t>
            </a:r>
          </a:p>
          <a:p>
            <a:r>
              <a:rPr lang="en-US" dirty="0" smtClean="0"/>
              <a:t>Moral obligation</a:t>
            </a:r>
          </a:p>
          <a:p>
            <a:r>
              <a:rPr lang="en-US" dirty="0" smtClean="0"/>
              <a:t>Loving relationship</a:t>
            </a:r>
          </a:p>
          <a:p>
            <a:r>
              <a:rPr lang="en-US" dirty="0" smtClean="0"/>
              <a:t>“</a:t>
            </a:r>
            <a:r>
              <a:rPr lang="en-US" dirty="0"/>
              <a:t>I think </a:t>
            </a:r>
            <a:r>
              <a:rPr lang="en-US" dirty="0" err="1"/>
              <a:t>im</a:t>
            </a:r>
            <a:r>
              <a:rPr lang="en-US" dirty="0"/>
              <a:t> a cool guy; I think my kid would be equally </a:t>
            </a:r>
            <a:r>
              <a:rPr lang="en-US" dirty="0" smtClean="0"/>
              <a:t>cool. Society </a:t>
            </a:r>
            <a:r>
              <a:rPr lang="en-US" dirty="0"/>
              <a:t>would be better with more </a:t>
            </a:r>
            <a:r>
              <a:rPr lang="en-US" dirty="0" smtClean="0"/>
              <a:t>cool people.”</a:t>
            </a:r>
            <a:endParaRPr lang="en-US" dirty="0"/>
          </a:p>
          <a:p>
            <a:endParaRPr lang="en-US" dirty="0" smtClean="0"/>
          </a:p>
          <a:p>
            <a:endParaRPr lang="en-US" dirty="0" smtClean="0"/>
          </a:p>
        </p:txBody>
      </p:sp>
    </p:spTree>
    <p:extLst>
      <p:ext uri="{BB962C8B-B14F-4D97-AF65-F5344CB8AC3E}">
        <p14:creationId xmlns:p14="http://schemas.microsoft.com/office/powerpoint/2010/main" val="7130307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animEffect transition="in" filter="fade">
                                      <p:cBhvr>
                                        <p:cTn id="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eader_essay-522692722_full.jpg"/>
          <p:cNvPicPr>
            <a:picLocks noChangeAspect="1"/>
          </p:cNvPicPr>
          <p:nvPr/>
        </p:nvPicPr>
        <p:blipFill>
          <a:blip r:embed="rId3">
            <a:alphaModFix amt="31000"/>
            <a:extLst>
              <a:ext uri="{28A0092B-C50C-407E-A947-70E740481C1C}">
                <a14:useLocalDpi xmlns:a14="http://schemas.microsoft.com/office/drawing/2010/main" val="0"/>
              </a:ext>
            </a:extLst>
          </a:blip>
          <a:stretch>
            <a:fillRect/>
          </a:stretch>
        </p:blipFill>
        <p:spPr>
          <a:xfrm>
            <a:off x="-885579" y="-107268"/>
            <a:ext cx="11330181" cy="7092693"/>
          </a:xfrm>
          <a:prstGeom prst="rect">
            <a:avLst/>
          </a:prstGeom>
        </p:spPr>
      </p:pic>
      <p:sp>
        <p:nvSpPr>
          <p:cNvPr id="2" name="Title 1"/>
          <p:cNvSpPr>
            <a:spLocks noGrp="1"/>
          </p:cNvSpPr>
          <p:nvPr>
            <p:ph type="ctrTitle"/>
          </p:nvPr>
        </p:nvSpPr>
        <p:spPr>
          <a:xfrm>
            <a:off x="534163" y="1371600"/>
            <a:ext cx="7848600" cy="1927225"/>
          </a:xfrm>
        </p:spPr>
        <p:txBody>
          <a:bodyPr/>
          <a:lstStyle/>
          <a:p>
            <a:r>
              <a:rPr lang="en-US" sz="3200" dirty="0" smtClean="0"/>
              <a:t>The ethics of procreation</a:t>
            </a:r>
            <a:endParaRPr lang="en-US" sz="3200" dirty="0"/>
          </a:p>
        </p:txBody>
      </p:sp>
      <p:sp>
        <p:nvSpPr>
          <p:cNvPr id="3" name="Subtitle 2"/>
          <p:cNvSpPr>
            <a:spLocks noGrp="1"/>
          </p:cNvSpPr>
          <p:nvPr>
            <p:ph type="subTitle" idx="1"/>
          </p:nvPr>
        </p:nvSpPr>
        <p:spPr>
          <a:xfrm>
            <a:off x="534163" y="3503603"/>
            <a:ext cx="6400800" cy="1752600"/>
          </a:xfrm>
        </p:spPr>
        <p:txBody>
          <a:bodyPr/>
          <a:lstStyle/>
          <a:p>
            <a:r>
              <a:rPr lang="en-US" dirty="0" smtClean="0"/>
              <a:t>PHL 304</a:t>
            </a:r>
          </a:p>
          <a:p>
            <a:r>
              <a:rPr lang="en-US" dirty="0" smtClean="0"/>
              <a:t>Fall 2018</a:t>
            </a:r>
            <a:endParaRPr lang="en-US" dirty="0"/>
          </a:p>
        </p:txBody>
      </p:sp>
    </p:spTree>
    <p:extLst>
      <p:ext uri="{BB962C8B-B14F-4D97-AF65-F5344CB8AC3E}">
        <p14:creationId xmlns:p14="http://schemas.microsoft.com/office/powerpoint/2010/main" val="1023178170"/>
      </p:ext>
    </p:extLst>
  </p:cSld>
  <p:clrMapOvr>
    <a:masterClrMapping/>
  </p:clrMapOvr>
  <mc:AlternateContent xmlns:mc="http://schemas.openxmlformats.org/markup-compatibility/2006" xmlns:p14="http://schemas.microsoft.com/office/powerpoint/2010/main">
    <mc:Choice Requires="p14">
      <p:transition p14:dur="0" advTm="902"/>
    </mc:Choice>
    <mc:Fallback xmlns="">
      <p:transition xmlns:p14="http://schemas.microsoft.com/office/powerpoint/2010/main" advTm="902"/>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REASONS TO PROCREATE (?)</a:t>
            </a:r>
            <a:endParaRPr lang="en-US" dirty="0"/>
          </a:p>
        </p:txBody>
      </p:sp>
      <p:sp>
        <p:nvSpPr>
          <p:cNvPr id="3" name="Content Placeholder 2"/>
          <p:cNvSpPr>
            <a:spLocks noGrp="1"/>
          </p:cNvSpPr>
          <p:nvPr>
            <p:ph idx="1"/>
          </p:nvPr>
        </p:nvSpPr>
        <p:spPr>
          <a:xfrm>
            <a:off x="457199" y="1600200"/>
            <a:ext cx="6444406" cy="4876800"/>
          </a:xfrm>
        </p:spPr>
        <p:txBody>
          <a:bodyPr>
            <a:normAutofit/>
          </a:bodyPr>
          <a:lstStyle/>
          <a:p>
            <a:r>
              <a:rPr lang="en-US" dirty="0" smtClean="0"/>
              <a:t>Children are neither </a:t>
            </a:r>
            <a:r>
              <a:rPr lang="en-US" b="1" dirty="0" smtClean="0"/>
              <a:t>products </a:t>
            </a:r>
            <a:r>
              <a:rPr lang="en-US" dirty="0" smtClean="0"/>
              <a:t>nor </a:t>
            </a:r>
            <a:r>
              <a:rPr lang="en-US" b="1" dirty="0" smtClean="0"/>
              <a:t>property</a:t>
            </a:r>
            <a:r>
              <a:rPr lang="en-US" dirty="0" smtClean="0"/>
              <a:t>.</a:t>
            </a:r>
          </a:p>
          <a:p>
            <a:r>
              <a:rPr lang="en-US" dirty="0" smtClean="0"/>
              <a:t>Children are (or will become) self-conscious, autonomous entities with their own unique abilities, preferences, and needs.</a:t>
            </a:r>
          </a:p>
          <a:p>
            <a:r>
              <a:rPr lang="en-US" dirty="0" smtClean="0"/>
              <a:t>Parents go wrong when they regard their children as objects to be molded to their own purposes.</a:t>
            </a:r>
          </a:p>
          <a:p>
            <a:r>
              <a:rPr lang="en-US" dirty="0" smtClean="0"/>
              <a:t>Many </a:t>
            </a:r>
            <a:r>
              <a:rPr lang="en-US" b="1" dirty="0" smtClean="0"/>
              <a:t>bad</a:t>
            </a:r>
            <a:r>
              <a:rPr lang="en-US" dirty="0" smtClean="0"/>
              <a:t> reasons for having children are indicative of such a morally flawed attitude.</a:t>
            </a:r>
          </a:p>
        </p:txBody>
      </p:sp>
      <p:pic>
        <p:nvPicPr>
          <p:cNvPr id="4" name="Picture 3" descr="overall3.jp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963997" y="1600200"/>
            <a:ext cx="1925199" cy="2544074"/>
          </a:xfrm>
          <a:prstGeom prst="rect">
            <a:avLst/>
          </a:prstGeom>
        </p:spPr>
      </p:pic>
      <p:sp>
        <p:nvSpPr>
          <p:cNvPr id="5" name="TextBox 4"/>
          <p:cNvSpPr txBox="1"/>
          <p:nvPr/>
        </p:nvSpPr>
        <p:spPr>
          <a:xfrm>
            <a:off x="6963997" y="4144274"/>
            <a:ext cx="1920748" cy="369332"/>
          </a:xfrm>
          <a:prstGeom prst="rect">
            <a:avLst/>
          </a:prstGeom>
          <a:noFill/>
        </p:spPr>
        <p:txBody>
          <a:bodyPr wrap="square" rtlCol="0">
            <a:spAutoFit/>
          </a:bodyPr>
          <a:lstStyle/>
          <a:p>
            <a:pPr algn="ctr"/>
            <a:r>
              <a:rPr lang="en-US" dirty="0" smtClean="0"/>
              <a:t>Christine Overall</a:t>
            </a:r>
            <a:endParaRPr lang="en-US" dirty="0"/>
          </a:p>
        </p:txBody>
      </p:sp>
    </p:spTree>
    <p:extLst>
      <p:ext uri="{BB962C8B-B14F-4D97-AF65-F5344CB8AC3E}">
        <p14:creationId xmlns:p14="http://schemas.microsoft.com/office/powerpoint/2010/main" val="18851787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REASONS TO PROCREATE (?)</a:t>
            </a:r>
            <a:endParaRPr lang="en-US" dirty="0"/>
          </a:p>
        </p:txBody>
      </p:sp>
      <p:sp>
        <p:nvSpPr>
          <p:cNvPr id="3" name="Content Placeholder 2"/>
          <p:cNvSpPr>
            <a:spLocks noGrp="1"/>
          </p:cNvSpPr>
          <p:nvPr>
            <p:ph idx="1"/>
          </p:nvPr>
        </p:nvSpPr>
        <p:spPr>
          <a:xfrm>
            <a:off x="457199" y="1600200"/>
            <a:ext cx="6444406" cy="4876800"/>
          </a:xfrm>
        </p:spPr>
        <p:txBody>
          <a:bodyPr>
            <a:normAutofit fontScale="92500"/>
          </a:bodyPr>
          <a:lstStyle/>
          <a:p>
            <a:r>
              <a:rPr lang="en-US" dirty="0"/>
              <a:t>The essence of the parent</a:t>
            </a:r>
            <a:r>
              <a:rPr lang="mr-IN" dirty="0"/>
              <a:t>–</a:t>
            </a:r>
            <a:r>
              <a:rPr lang="en-US" dirty="0"/>
              <a:t>child relationship is to give (and often receive) a special kind of “</a:t>
            </a:r>
            <a:r>
              <a:rPr lang="en-US" b="1" dirty="0"/>
              <a:t>love</a:t>
            </a:r>
            <a:r>
              <a:rPr lang="en-US" dirty="0"/>
              <a:t>.”</a:t>
            </a:r>
          </a:p>
          <a:p>
            <a:r>
              <a:rPr lang="en-US" dirty="0"/>
              <a:t>It is tempting to describe it as “</a:t>
            </a:r>
            <a:r>
              <a:rPr lang="en-US" b="1" dirty="0">
                <a:solidFill>
                  <a:srgbClr val="0000FF"/>
                </a:solidFill>
              </a:rPr>
              <a:t>unconditional love</a:t>
            </a:r>
            <a:r>
              <a:rPr lang="en-US" dirty="0"/>
              <a:t>,” which involves treasuring the loved one </a:t>
            </a:r>
            <a:r>
              <a:rPr lang="en-US" b="1" dirty="0"/>
              <a:t>no matter what</a:t>
            </a:r>
            <a:r>
              <a:rPr lang="en-US" dirty="0"/>
              <a:t>.</a:t>
            </a:r>
          </a:p>
          <a:p>
            <a:r>
              <a:rPr lang="en-US" dirty="0"/>
              <a:t>Perhaps unconditional love is warranted for certain non-autonomous beings (or beings who have some special excuse).</a:t>
            </a:r>
          </a:p>
          <a:p>
            <a:r>
              <a:rPr lang="en-US" dirty="0"/>
              <a:t>Otherwise, unconditional love is </a:t>
            </a:r>
            <a:r>
              <a:rPr lang="en-US" b="1" dirty="0" smtClean="0"/>
              <a:t>undesirable</a:t>
            </a:r>
            <a:r>
              <a:rPr lang="en-US" dirty="0" smtClean="0"/>
              <a:t>.</a:t>
            </a:r>
          </a:p>
          <a:p>
            <a:r>
              <a:rPr lang="en-US" dirty="0" smtClean="0"/>
              <a:t>Real </a:t>
            </a:r>
            <a:r>
              <a:rPr lang="en-US" dirty="0"/>
              <a:t>love is love </a:t>
            </a:r>
            <a:r>
              <a:rPr lang="en-US" b="1" dirty="0"/>
              <a:t>for </a:t>
            </a:r>
            <a:r>
              <a:rPr lang="en-US" dirty="0"/>
              <a:t>a particular being: we love people for </a:t>
            </a:r>
            <a:r>
              <a:rPr lang="en-US" b="1" dirty="0"/>
              <a:t>who they are</a:t>
            </a:r>
            <a:r>
              <a:rPr lang="en-US" dirty="0"/>
              <a:t>, and we want to be loved for </a:t>
            </a:r>
            <a:r>
              <a:rPr lang="en-US" b="1" dirty="0"/>
              <a:t>who </a:t>
            </a:r>
            <a:r>
              <a:rPr lang="en-US" b="1" u="sng" dirty="0"/>
              <a:t>we</a:t>
            </a:r>
            <a:r>
              <a:rPr lang="en-US" b="1" dirty="0"/>
              <a:t> are</a:t>
            </a:r>
            <a:r>
              <a:rPr lang="en-US" dirty="0"/>
              <a:t>.</a:t>
            </a:r>
          </a:p>
        </p:txBody>
      </p:sp>
      <p:pic>
        <p:nvPicPr>
          <p:cNvPr id="4" name="Picture 3" descr="overall3.jp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963997" y="1600200"/>
            <a:ext cx="1925199" cy="2544074"/>
          </a:xfrm>
          <a:prstGeom prst="rect">
            <a:avLst/>
          </a:prstGeom>
        </p:spPr>
      </p:pic>
      <p:sp>
        <p:nvSpPr>
          <p:cNvPr id="5" name="TextBox 4"/>
          <p:cNvSpPr txBox="1"/>
          <p:nvPr/>
        </p:nvSpPr>
        <p:spPr>
          <a:xfrm>
            <a:off x="6963997" y="4144274"/>
            <a:ext cx="1920748" cy="369332"/>
          </a:xfrm>
          <a:prstGeom prst="rect">
            <a:avLst/>
          </a:prstGeom>
          <a:noFill/>
        </p:spPr>
        <p:txBody>
          <a:bodyPr wrap="square" rtlCol="0">
            <a:spAutoFit/>
          </a:bodyPr>
          <a:lstStyle/>
          <a:p>
            <a:pPr algn="ctr"/>
            <a:r>
              <a:rPr lang="en-US" dirty="0" smtClean="0"/>
              <a:t>Christine Overall</a:t>
            </a:r>
            <a:endParaRPr lang="en-US" dirty="0"/>
          </a:p>
        </p:txBody>
      </p:sp>
    </p:spTree>
    <p:extLst>
      <p:ext uri="{BB962C8B-B14F-4D97-AF65-F5344CB8AC3E}">
        <p14:creationId xmlns:p14="http://schemas.microsoft.com/office/powerpoint/2010/main" val="7585205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REASONS TO PROCREATE (?)</a:t>
            </a:r>
            <a:endParaRPr lang="en-US" dirty="0"/>
          </a:p>
        </p:txBody>
      </p:sp>
      <p:sp>
        <p:nvSpPr>
          <p:cNvPr id="3" name="Content Placeholder 2"/>
          <p:cNvSpPr>
            <a:spLocks noGrp="1"/>
          </p:cNvSpPr>
          <p:nvPr>
            <p:ph idx="1"/>
          </p:nvPr>
        </p:nvSpPr>
        <p:spPr>
          <a:xfrm>
            <a:off x="457199" y="1600200"/>
            <a:ext cx="6444406" cy="4876800"/>
          </a:xfrm>
        </p:spPr>
        <p:txBody>
          <a:bodyPr>
            <a:normAutofit/>
          </a:bodyPr>
          <a:lstStyle/>
          <a:p>
            <a:r>
              <a:rPr lang="en-US" dirty="0"/>
              <a:t>We must distinguish between two different kinds of </a:t>
            </a:r>
            <a:r>
              <a:rPr lang="en-US" b="1" dirty="0">
                <a:solidFill>
                  <a:srgbClr val="0000FF"/>
                </a:solidFill>
              </a:rPr>
              <a:t>conditional love</a:t>
            </a:r>
            <a:r>
              <a:rPr lang="en-US" dirty="0"/>
              <a:t>.</a:t>
            </a:r>
          </a:p>
          <a:p>
            <a:r>
              <a:rPr lang="en-US" b="1" dirty="0">
                <a:solidFill>
                  <a:srgbClr val="0000FF"/>
                </a:solidFill>
              </a:rPr>
              <a:t>School playground love </a:t>
            </a:r>
            <a:r>
              <a:rPr lang="en-US" dirty="0"/>
              <a:t>is love offered to a person on condition that the beloved conforms to the lover’s demands and decrees. </a:t>
            </a:r>
          </a:p>
          <a:p>
            <a:r>
              <a:rPr lang="en-US" b="1" dirty="0">
                <a:solidFill>
                  <a:srgbClr val="0000FF"/>
                </a:solidFill>
              </a:rPr>
              <a:t>Identity-based love </a:t>
            </a:r>
            <a:r>
              <a:rPr lang="en-US" dirty="0"/>
              <a:t>is love for a person on the basis of </a:t>
            </a:r>
            <a:r>
              <a:rPr lang="en-US" b="1" dirty="0"/>
              <a:t>who the beloved</a:t>
            </a:r>
            <a:r>
              <a:rPr lang="en-US" dirty="0"/>
              <a:t> </a:t>
            </a:r>
            <a:r>
              <a:rPr lang="en-US" b="1" dirty="0"/>
              <a:t>is </a:t>
            </a:r>
            <a:r>
              <a:rPr lang="en-US" dirty="0"/>
              <a:t>and the </a:t>
            </a:r>
            <a:r>
              <a:rPr lang="en-US" b="1" dirty="0"/>
              <a:t>kind of person </a:t>
            </a:r>
            <a:r>
              <a:rPr lang="en-US" dirty="0"/>
              <a:t>the beloved </a:t>
            </a:r>
            <a:r>
              <a:rPr lang="en-US" b="1" dirty="0"/>
              <a:t>chooses to be</a:t>
            </a:r>
            <a:r>
              <a:rPr lang="en-US" dirty="0"/>
              <a:t>. </a:t>
            </a:r>
          </a:p>
          <a:p>
            <a:r>
              <a:rPr lang="en-US" dirty="0" smtClean="0"/>
              <a:t>It is the possibility of this latter kind of love that makes the parent</a:t>
            </a:r>
            <a:r>
              <a:rPr lang="mr-IN" dirty="0" smtClean="0"/>
              <a:t>–</a:t>
            </a:r>
            <a:r>
              <a:rPr lang="en-US" dirty="0" smtClean="0"/>
              <a:t>child relationship truly worthwhile.</a:t>
            </a:r>
            <a:endParaRPr lang="en-US" b="1" dirty="0">
              <a:solidFill>
                <a:srgbClr val="0000FF"/>
              </a:solidFill>
            </a:endParaRPr>
          </a:p>
        </p:txBody>
      </p:sp>
      <p:pic>
        <p:nvPicPr>
          <p:cNvPr id="4" name="Picture 3" descr="overall3.jp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963997" y="1600200"/>
            <a:ext cx="1925199" cy="2544074"/>
          </a:xfrm>
          <a:prstGeom prst="rect">
            <a:avLst/>
          </a:prstGeom>
        </p:spPr>
      </p:pic>
      <p:sp>
        <p:nvSpPr>
          <p:cNvPr id="5" name="TextBox 4"/>
          <p:cNvSpPr txBox="1"/>
          <p:nvPr/>
        </p:nvSpPr>
        <p:spPr>
          <a:xfrm>
            <a:off x="6963997" y="4144274"/>
            <a:ext cx="1920748" cy="369332"/>
          </a:xfrm>
          <a:prstGeom prst="rect">
            <a:avLst/>
          </a:prstGeom>
          <a:noFill/>
        </p:spPr>
        <p:txBody>
          <a:bodyPr wrap="square" rtlCol="0">
            <a:spAutoFit/>
          </a:bodyPr>
          <a:lstStyle/>
          <a:p>
            <a:pPr algn="ctr"/>
            <a:r>
              <a:rPr lang="en-US" dirty="0" smtClean="0"/>
              <a:t>Christine Overall</a:t>
            </a:r>
            <a:endParaRPr lang="en-US" dirty="0"/>
          </a:p>
        </p:txBody>
      </p:sp>
    </p:spTree>
    <p:extLst>
      <p:ext uri="{BB962C8B-B14F-4D97-AF65-F5344CB8AC3E}">
        <p14:creationId xmlns:p14="http://schemas.microsoft.com/office/powerpoint/2010/main" val="11555665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REASONS TO PROCREATE (?)</a:t>
            </a:r>
            <a:endParaRPr lang="en-US" dirty="0"/>
          </a:p>
        </p:txBody>
      </p:sp>
      <p:sp>
        <p:nvSpPr>
          <p:cNvPr id="3" name="Content Placeholder 2"/>
          <p:cNvSpPr>
            <a:spLocks noGrp="1"/>
          </p:cNvSpPr>
          <p:nvPr>
            <p:ph idx="1"/>
          </p:nvPr>
        </p:nvSpPr>
        <p:spPr>
          <a:xfrm>
            <a:off x="457199" y="1600200"/>
            <a:ext cx="6444406" cy="4876800"/>
          </a:xfrm>
        </p:spPr>
        <p:txBody>
          <a:bodyPr>
            <a:normAutofit/>
          </a:bodyPr>
          <a:lstStyle/>
          <a:p>
            <a:r>
              <a:rPr lang="en-US" dirty="0" smtClean="0"/>
              <a:t>The parent</a:t>
            </a:r>
            <a:r>
              <a:rPr lang="mr-IN" dirty="0" smtClean="0"/>
              <a:t>–</a:t>
            </a:r>
            <a:r>
              <a:rPr lang="en-US" dirty="0" smtClean="0"/>
              <a:t>child relationship differs from other expressions of identity-based love.</a:t>
            </a:r>
          </a:p>
          <a:p>
            <a:r>
              <a:rPr lang="en-US" dirty="0" smtClean="0"/>
              <a:t>It is both </a:t>
            </a:r>
            <a:r>
              <a:rPr lang="en-US" b="1" dirty="0" smtClean="0"/>
              <a:t>inherently </a:t>
            </a:r>
            <a:r>
              <a:rPr lang="en-US" dirty="0" smtClean="0"/>
              <a:t>and </a:t>
            </a:r>
            <a:r>
              <a:rPr lang="en-US" b="1" dirty="0" smtClean="0"/>
              <a:t>contingently </a:t>
            </a:r>
            <a:r>
              <a:rPr lang="en-US" b="1" dirty="0">
                <a:solidFill>
                  <a:srgbClr val="0000FF"/>
                </a:solidFill>
              </a:rPr>
              <a:t>asymmetric</a:t>
            </a:r>
            <a:r>
              <a:rPr lang="en-US" dirty="0" smtClean="0"/>
              <a:t>.</a:t>
            </a:r>
          </a:p>
          <a:p>
            <a:pPr lvl="1">
              <a:buFontTx/>
              <a:buChar char="-"/>
            </a:pPr>
            <a:r>
              <a:rPr lang="en-US" dirty="0" smtClean="0"/>
              <a:t>It is impossible for children to choose their (biological) parents.</a:t>
            </a:r>
          </a:p>
          <a:p>
            <a:pPr lvl="1">
              <a:buFontTx/>
              <a:buChar char="-"/>
            </a:pPr>
            <a:r>
              <a:rPr lang="en-US" dirty="0" smtClean="0"/>
              <a:t>In the beginning, the </a:t>
            </a:r>
            <a:r>
              <a:rPr lang="en-US" dirty="0"/>
              <a:t>child is vulnerable, dependent, and </a:t>
            </a:r>
            <a:r>
              <a:rPr lang="en-US" dirty="0" smtClean="0"/>
              <a:t>needy, and throughout the relationship, the parent’s flourishing depends on the flourishing of the child.</a:t>
            </a:r>
            <a:endParaRPr lang="en-US" dirty="0"/>
          </a:p>
        </p:txBody>
      </p:sp>
      <p:pic>
        <p:nvPicPr>
          <p:cNvPr id="4" name="Picture 3" descr="overall3.jp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963997" y="1600200"/>
            <a:ext cx="1925199" cy="2544074"/>
          </a:xfrm>
          <a:prstGeom prst="rect">
            <a:avLst/>
          </a:prstGeom>
        </p:spPr>
      </p:pic>
      <p:sp>
        <p:nvSpPr>
          <p:cNvPr id="5" name="TextBox 4"/>
          <p:cNvSpPr txBox="1"/>
          <p:nvPr/>
        </p:nvSpPr>
        <p:spPr>
          <a:xfrm>
            <a:off x="6963997" y="4144274"/>
            <a:ext cx="1920748" cy="369332"/>
          </a:xfrm>
          <a:prstGeom prst="rect">
            <a:avLst/>
          </a:prstGeom>
          <a:noFill/>
        </p:spPr>
        <p:txBody>
          <a:bodyPr wrap="square" rtlCol="0">
            <a:spAutoFit/>
          </a:bodyPr>
          <a:lstStyle/>
          <a:p>
            <a:pPr algn="ctr"/>
            <a:r>
              <a:rPr lang="en-US" dirty="0" smtClean="0"/>
              <a:t>Christine Overall</a:t>
            </a:r>
            <a:endParaRPr lang="en-US" dirty="0"/>
          </a:p>
        </p:txBody>
      </p:sp>
    </p:spTree>
    <p:extLst>
      <p:ext uri="{BB962C8B-B14F-4D97-AF65-F5344CB8AC3E}">
        <p14:creationId xmlns:p14="http://schemas.microsoft.com/office/powerpoint/2010/main" val="33982220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REASONS TO PROCREATE (?)</a:t>
            </a:r>
            <a:endParaRPr lang="en-US" dirty="0"/>
          </a:p>
        </p:txBody>
      </p:sp>
      <p:sp>
        <p:nvSpPr>
          <p:cNvPr id="3" name="Content Placeholder 2"/>
          <p:cNvSpPr>
            <a:spLocks noGrp="1"/>
          </p:cNvSpPr>
          <p:nvPr>
            <p:ph idx="1"/>
          </p:nvPr>
        </p:nvSpPr>
        <p:spPr>
          <a:xfrm>
            <a:off x="457199" y="1600200"/>
            <a:ext cx="6444406" cy="4876800"/>
          </a:xfrm>
        </p:spPr>
        <p:txBody>
          <a:bodyPr>
            <a:normAutofit fontScale="92500"/>
          </a:bodyPr>
          <a:lstStyle/>
          <a:p>
            <a:r>
              <a:rPr lang="en-US" dirty="0" smtClean="0"/>
              <a:t>When procreation is based on the desire to form a loving relationship, it may be </a:t>
            </a:r>
            <a:r>
              <a:rPr lang="en-US" b="1" dirty="0" smtClean="0"/>
              <a:t>self-oriented </a:t>
            </a:r>
            <a:r>
              <a:rPr lang="en-US" dirty="0" smtClean="0"/>
              <a:t>but it needn’t be </a:t>
            </a:r>
            <a:r>
              <a:rPr lang="en-US" b="1" dirty="0" smtClean="0"/>
              <a:t>selfish</a:t>
            </a:r>
            <a:r>
              <a:rPr lang="en-US" dirty="0" smtClean="0"/>
              <a:t>.</a:t>
            </a:r>
          </a:p>
          <a:p>
            <a:r>
              <a:rPr lang="en-US" dirty="0" smtClean="0"/>
              <a:t>The </a:t>
            </a:r>
            <a:r>
              <a:rPr lang="en-US" dirty="0"/>
              <a:t>best reason to procreate is to (</a:t>
            </a:r>
            <a:r>
              <a:rPr lang="en-US" b="1" dirty="0"/>
              <a:t>literally</a:t>
            </a:r>
            <a:r>
              <a:rPr lang="en-US" dirty="0"/>
              <a:t>) create a </a:t>
            </a:r>
            <a:r>
              <a:rPr lang="en-US" b="1" dirty="0"/>
              <a:t>new </a:t>
            </a:r>
            <a:r>
              <a:rPr lang="en-US" b="1" dirty="0" smtClean="0"/>
              <a:t>relationship</a:t>
            </a:r>
            <a:r>
              <a:rPr lang="en-US" dirty="0"/>
              <a:t> </a:t>
            </a:r>
            <a:r>
              <a:rPr lang="en-US" dirty="0" smtClean="0"/>
              <a:t>by bringing a person into existence and valuing that relationship for its own sake.</a:t>
            </a:r>
          </a:p>
          <a:p>
            <a:r>
              <a:rPr lang="en-US" dirty="0" smtClean="0"/>
              <a:t>For some people, the desire for such a relationship is crucial to their sense of self, and the decision to enter such a relationship involves choosing to be a particular kind of person.</a:t>
            </a:r>
          </a:p>
          <a:p>
            <a:r>
              <a:rPr lang="en-US" dirty="0" smtClean="0"/>
              <a:t>This may not be the </a:t>
            </a:r>
            <a:r>
              <a:rPr lang="en-US" b="1" dirty="0" smtClean="0"/>
              <a:t>only </a:t>
            </a:r>
            <a:r>
              <a:rPr lang="en-US" dirty="0" smtClean="0"/>
              <a:t>path to a good life, but it is </a:t>
            </a:r>
            <a:r>
              <a:rPr lang="en-US" b="1" dirty="0" smtClean="0"/>
              <a:t>one of them</a:t>
            </a:r>
            <a:r>
              <a:rPr lang="en-US" dirty="0" smtClean="0"/>
              <a:t>.</a:t>
            </a:r>
          </a:p>
        </p:txBody>
      </p:sp>
      <p:pic>
        <p:nvPicPr>
          <p:cNvPr id="4" name="Picture 3" descr="overall3.jp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963997" y="1600200"/>
            <a:ext cx="1925199" cy="2544074"/>
          </a:xfrm>
          <a:prstGeom prst="rect">
            <a:avLst/>
          </a:prstGeom>
        </p:spPr>
      </p:pic>
      <p:sp>
        <p:nvSpPr>
          <p:cNvPr id="5" name="TextBox 4"/>
          <p:cNvSpPr txBox="1"/>
          <p:nvPr/>
        </p:nvSpPr>
        <p:spPr>
          <a:xfrm>
            <a:off x="6963997" y="4144274"/>
            <a:ext cx="1920748" cy="369332"/>
          </a:xfrm>
          <a:prstGeom prst="rect">
            <a:avLst/>
          </a:prstGeom>
          <a:noFill/>
        </p:spPr>
        <p:txBody>
          <a:bodyPr wrap="square" rtlCol="0">
            <a:spAutoFit/>
          </a:bodyPr>
          <a:lstStyle/>
          <a:p>
            <a:pPr algn="ctr"/>
            <a:r>
              <a:rPr lang="en-US" dirty="0" smtClean="0"/>
              <a:t>Christine Overall</a:t>
            </a:r>
            <a:endParaRPr lang="en-US" dirty="0"/>
          </a:p>
        </p:txBody>
      </p:sp>
    </p:spTree>
    <p:extLst>
      <p:ext uri="{BB962C8B-B14F-4D97-AF65-F5344CB8AC3E}">
        <p14:creationId xmlns:p14="http://schemas.microsoft.com/office/powerpoint/2010/main" val="4528398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SUMMARY</a:t>
            </a:r>
          </a:p>
        </p:txBody>
      </p:sp>
      <p:sp>
        <p:nvSpPr>
          <p:cNvPr id="3" name="Content Placeholder 2"/>
          <p:cNvSpPr>
            <a:spLocks noGrp="1"/>
          </p:cNvSpPr>
          <p:nvPr>
            <p:ph idx="1"/>
          </p:nvPr>
        </p:nvSpPr>
        <p:spPr>
          <a:xfrm>
            <a:off x="457199" y="1600200"/>
            <a:ext cx="6444406" cy="4876800"/>
          </a:xfrm>
        </p:spPr>
        <p:txBody>
          <a:bodyPr>
            <a:normAutofit/>
          </a:bodyPr>
          <a:lstStyle/>
          <a:p>
            <a:r>
              <a:rPr lang="en-US" dirty="0" smtClean="0"/>
              <a:t>When the parent</a:t>
            </a:r>
            <a:r>
              <a:rPr lang="mr-IN" dirty="0" smtClean="0"/>
              <a:t>–</a:t>
            </a:r>
            <a:r>
              <a:rPr lang="en-US" dirty="0" smtClean="0"/>
              <a:t>child relationship has two distinctive features, it has a special kind of value.</a:t>
            </a:r>
          </a:p>
          <a:p>
            <a:pPr marL="731520" lvl="1" indent="-457200">
              <a:buFont typeface="+mj-lt"/>
              <a:buAutoNum type="arabicParenR"/>
            </a:pPr>
            <a:r>
              <a:rPr lang="en-US" dirty="0" smtClean="0"/>
              <a:t>The relationship is formed out of a desire to love.</a:t>
            </a:r>
          </a:p>
          <a:p>
            <a:pPr marL="731520" lvl="1" indent="-457200">
              <a:buFont typeface="+mj-lt"/>
              <a:buAutoNum type="arabicParenR"/>
            </a:pPr>
            <a:r>
              <a:rPr lang="en-US" dirty="0" smtClean="0"/>
              <a:t>The relationship is asymmetric.</a:t>
            </a:r>
          </a:p>
          <a:p>
            <a:r>
              <a:rPr lang="en-US" dirty="0" smtClean="0"/>
              <a:t>Having a child for this reason avoids treating the child as a mere means to an end.</a:t>
            </a:r>
          </a:p>
          <a:p>
            <a:r>
              <a:rPr lang="en-US" dirty="0" smtClean="0"/>
              <a:t>The </a:t>
            </a:r>
            <a:r>
              <a:rPr lang="en-US" b="1" dirty="0" smtClean="0"/>
              <a:t>best reason </a:t>
            </a:r>
            <a:r>
              <a:rPr lang="en-US" dirty="0" smtClean="0"/>
              <a:t>to procreate is to bring about such a unique relationship.</a:t>
            </a:r>
          </a:p>
          <a:p>
            <a:r>
              <a:rPr lang="en-US" dirty="0" smtClean="0"/>
              <a:t>Having </a:t>
            </a:r>
            <a:r>
              <a:rPr lang="en-US" b="1" dirty="0" smtClean="0"/>
              <a:t>more than one </a:t>
            </a:r>
            <a:r>
              <a:rPr lang="en-US" dirty="0" smtClean="0"/>
              <a:t>child risks </a:t>
            </a:r>
            <a:r>
              <a:rPr lang="en-US" b="1" dirty="0" smtClean="0"/>
              <a:t>undermining </a:t>
            </a:r>
            <a:r>
              <a:rPr lang="en-US" dirty="0" smtClean="0"/>
              <a:t>this reason.</a:t>
            </a:r>
          </a:p>
          <a:p>
            <a:endParaRPr lang="en-US" dirty="0" smtClean="0"/>
          </a:p>
        </p:txBody>
      </p:sp>
      <p:pic>
        <p:nvPicPr>
          <p:cNvPr id="4" name="Picture 3" descr="overall3.jp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963997" y="1600200"/>
            <a:ext cx="1925199" cy="2544074"/>
          </a:xfrm>
          <a:prstGeom prst="rect">
            <a:avLst/>
          </a:prstGeom>
        </p:spPr>
      </p:pic>
      <p:sp>
        <p:nvSpPr>
          <p:cNvPr id="5" name="TextBox 4"/>
          <p:cNvSpPr txBox="1"/>
          <p:nvPr/>
        </p:nvSpPr>
        <p:spPr>
          <a:xfrm>
            <a:off x="6963997" y="4144274"/>
            <a:ext cx="1920748" cy="369332"/>
          </a:xfrm>
          <a:prstGeom prst="rect">
            <a:avLst/>
          </a:prstGeom>
          <a:noFill/>
        </p:spPr>
        <p:txBody>
          <a:bodyPr wrap="square" rtlCol="0">
            <a:spAutoFit/>
          </a:bodyPr>
          <a:lstStyle/>
          <a:p>
            <a:pPr algn="ctr"/>
            <a:r>
              <a:rPr lang="en-US" dirty="0" smtClean="0"/>
              <a:t>Christine Overall</a:t>
            </a:r>
            <a:endParaRPr lang="en-US" dirty="0"/>
          </a:p>
        </p:txBody>
      </p:sp>
    </p:spTree>
    <p:extLst>
      <p:ext uri="{BB962C8B-B14F-4D97-AF65-F5344CB8AC3E}">
        <p14:creationId xmlns:p14="http://schemas.microsoft.com/office/powerpoint/2010/main" val="12741046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PARTICIPATION POLL</a:t>
            </a:r>
            <a:endParaRPr lang="en-US" dirty="0"/>
          </a:p>
        </p:txBody>
      </p:sp>
      <p:pic>
        <p:nvPicPr>
          <p:cNvPr id="5" name="Picture 4" descr="Screen Shot 2018-10-18 at 12.08.2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011" y="1523999"/>
            <a:ext cx="8775978" cy="5161555"/>
          </a:xfrm>
          <a:prstGeom prst="rect">
            <a:avLst/>
          </a:prstGeom>
        </p:spPr>
      </p:pic>
    </p:spTree>
    <p:extLst>
      <p:ext uri="{BB962C8B-B14F-4D97-AF65-F5344CB8AC3E}">
        <p14:creationId xmlns:p14="http://schemas.microsoft.com/office/powerpoint/2010/main" val="176484086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RESPONSE</a:t>
            </a:r>
            <a:endParaRPr lang="en-US" dirty="0"/>
          </a:p>
        </p:txBody>
      </p:sp>
      <p:pic>
        <p:nvPicPr>
          <p:cNvPr id="5" name="Picture 4" descr="Screen Shot 2018-10-18 at 12.09.1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700" y="1524000"/>
            <a:ext cx="8356600" cy="5156200"/>
          </a:xfrm>
          <a:prstGeom prst="rect">
            <a:avLst/>
          </a:prstGeom>
        </p:spPr>
      </p:pic>
      <p:sp>
        <p:nvSpPr>
          <p:cNvPr id="6" name="TextBox 5"/>
          <p:cNvSpPr txBox="1"/>
          <p:nvPr/>
        </p:nvSpPr>
        <p:spPr>
          <a:xfrm>
            <a:off x="457200" y="1947333"/>
            <a:ext cx="8229600" cy="369332"/>
          </a:xfrm>
          <a:prstGeom prst="rect">
            <a:avLst/>
          </a:prstGeom>
          <a:noFill/>
        </p:spPr>
        <p:txBody>
          <a:bodyPr wrap="square" rtlCol="0">
            <a:spAutoFit/>
          </a:bodyPr>
          <a:lstStyle/>
          <a:p>
            <a:r>
              <a:rPr lang="en-US" dirty="0" smtClean="0"/>
              <a:t>See Files --&gt; Squarecap --&gt; Open response for the anonymized answers</a:t>
            </a:r>
            <a:endParaRPr lang="en-US" dirty="0"/>
          </a:p>
        </p:txBody>
      </p:sp>
    </p:spTree>
    <p:extLst>
      <p:ext uri="{BB962C8B-B14F-4D97-AF65-F5344CB8AC3E}">
        <p14:creationId xmlns:p14="http://schemas.microsoft.com/office/powerpoint/2010/main" val="187246247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ader_essay-522692722_full.jpg"/>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885579" y="-107268"/>
            <a:ext cx="11330181" cy="7092693"/>
          </a:xfrm>
          <a:prstGeom prst="rect">
            <a:avLst/>
          </a:prstGeom>
        </p:spPr>
      </p:pic>
      <p:sp>
        <p:nvSpPr>
          <p:cNvPr id="7" name="Content Placeholder 2"/>
          <p:cNvSpPr>
            <a:spLocks noGrp="1"/>
          </p:cNvSpPr>
          <p:nvPr>
            <p:ph idx="1"/>
          </p:nvPr>
        </p:nvSpPr>
        <p:spPr>
          <a:xfrm>
            <a:off x="457200" y="1481328"/>
            <a:ext cx="8229600" cy="4876800"/>
          </a:xfrm>
        </p:spPr>
        <p:txBody>
          <a:bodyPr>
            <a:normAutofit fontScale="92500" lnSpcReduction="10000"/>
          </a:bodyPr>
          <a:lstStyle/>
          <a:p>
            <a:pPr marL="0" indent="0">
              <a:buNone/>
            </a:pPr>
            <a:r>
              <a:rPr lang="en-US" dirty="0"/>
              <a:t>I call heaven and earth to record this day against you, that I have set before you life and death, blessing and cursing: therefore choose life, that both thou and thy seed may live. </a:t>
            </a:r>
          </a:p>
          <a:p>
            <a:pPr marL="0" indent="0" algn="r">
              <a:buNone/>
            </a:pPr>
            <a:r>
              <a:rPr lang="en-US" dirty="0"/>
              <a:t>—Deuteronomy 30:</a:t>
            </a:r>
            <a:r>
              <a:rPr lang="en-US" dirty="0" smtClean="0"/>
              <a:t>19</a:t>
            </a:r>
          </a:p>
          <a:p>
            <a:pPr marL="0" indent="0">
              <a:buNone/>
            </a:pPr>
            <a:endParaRPr lang="en-US" dirty="0" smtClean="0"/>
          </a:p>
          <a:p>
            <a:pPr marL="0" indent="0">
              <a:buNone/>
            </a:pPr>
            <a:r>
              <a:rPr lang="en-US" dirty="0" smtClean="0"/>
              <a:t>Cursed </a:t>
            </a:r>
            <a:r>
              <a:rPr lang="en-US" dirty="0"/>
              <a:t>be the day on which I was </a:t>
            </a:r>
            <a:r>
              <a:rPr lang="en-US" dirty="0" smtClean="0"/>
              <a:t>born. . . . Cursed </a:t>
            </a:r>
            <a:r>
              <a:rPr lang="en-US" dirty="0"/>
              <a:t>be the </a:t>
            </a:r>
            <a:r>
              <a:rPr lang="en-US" dirty="0" smtClean="0"/>
              <a:t>man . </a:t>
            </a:r>
            <a:r>
              <a:rPr lang="en-US" dirty="0"/>
              <a:t>. . because he slew me not from the womb; so that my </a:t>
            </a:r>
            <a:r>
              <a:rPr lang="en-US" dirty="0" smtClean="0"/>
              <a:t>mother </a:t>
            </a:r>
            <a:r>
              <a:rPr lang="en-US" dirty="0"/>
              <a:t>might have been my grave and her womb always great. Why did I come out of the womb to see labour and sorrow? </a:t>
            </a:r>
            <a:endParaRPr lang="en-US" dirty="0" smtClean="0"/>
          </a:p>
          <a:p>
            <a:pPr marL="0" indent="0" algn="r">
              <a:buNone/>
            </a:pPr>
            <a:r>
              <a:rPr lang="en-US" dirty="0" smtClean="0"/>
              <a:t>—Jeremiah 20:14</a:t>
            </a:r>
            <a:r>
              <a:rPr lang="mr-IN" dirty="0" smtClean="0"/>
              <a:t>–</a:t>
            </a:r>
            <a:r>
              <a:rPr lang="en-US" dirty="0" smtClean="0"/>
              <a:t>18</a:t>
            </a:r>
          </a:p>
          <a:p>
            <a:pPr marL="0" indent="0">
              <a:buNone/>
            </a:pPr>
            <a:endParaRPr lang="en-US" dirty="0" smtClean="0"/>
          </a:p>
          <a:p>
            <a:pPr marL="0" indent="0">
              <a:buNone/>
            </a:pPr>
            <a:endParaRPr lang="en-US" dirty="0"/>
          </a:p>
          <a:p>
            <a:pPr marL="0" indent="0">
              <a:buNone/>
            </a:pPr>
            <a:r>
              <a:rPr lang="en-US" dirty="0" smtClean="0"/>
              <a:t> </a:t>
            </a:r>
            <a:endParaRPr lang="en-US" dirty="0"/>
          </a:p>
          <a:p>
            <a:endParaRPr lang="en-US" dirty="0"/>
          </a:p>
        </p:txBody>
      </p:sp>
    </p:spTree>
    <p:extLst>
      <p:ext uri="{BB962C8B-B14F-4D97-AF65-F5344CB8AC3E}">
        <p14:creationId xmlns:p14="http://schemas.microsoft.com/office/powerpoint/2010/main" val="345347423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1000"/>
                                        <p:tgtEl>
                                          <p:spTgt spid="7">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4" end="4"/>
                                            </p:txEl>
                                          </p:spTgt>
                                        </p:tgtEl>
                                        <p:attrNameLst>
                                          <p:attrName>style.visibility</p:attrName>
                                        </p:attrNameLst>
                                      </p:cBhvr>
                                      <p:to>
                                        <p:strVal val="visible"/>
                                      </p:to>
                                    </p:set>
                                    <p:animEffect transition="in" filter="fade">
                                      <p:cBhvr>
                                        <p:cTn id="10"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3196607674_10.jpg"/>
          <p:cNvPicPr>
            <a:picLocks noChangeAspect="1"/>
          </p:cNvPicPr>
          <p:nvPr/>
        </p:nvPicPr>
        <p:blipFill>
          <a:blip r:embed="rId3">
            <a:alphaModFix amt="15000"/>
            <a:extLst>
              <a:ext uri="{28A0092B-C50C-407E-A947-70E740481C1C}">
                <a14:useLocalDpi xmlns:a14="http://schemas.microsoft.com/office/drawing/2010/main" val="0"/>
              </a:ext>
            </a:extLst>
          </a:blip>
          <a:stretch>
            <a:fillRect/>
          </a:stretch>
        </p:blipFill>
        <p:spPr>
          <a:xfrm>
            <a:off x="0" y="350943"/>
            <a:ext cx="9290205" cy="9290205"/>
          </a:xfrm>
          <a:prstGeom prst="rect">
            <a:avLst/>
          </a:prstGeom>
        </p:spPr>
      </p:pic>
      <p:sp>
        <p:nvSpPr>
          <p:cNvPr id="3" name="Content Placeholder 2"/>
          <p:cNvSpPr>
            <a:spLocks noGrp="1"/>
          </p:cNvSpPr>
          <p:nvPr>
            <p:ph idx="1"/>
          </p:nvPr>
        </p:nvSpPr>
        <p:spPr>
          <a:xfrm>
            <a:off x="457200" y="1482863"/>
            <a:ext cx="8229600" cy="4876800"/>
          </a:xfrm>
        </p:spPr>
        <p:txBody>
          <a:bodyPr>
            <a:normAutofit/>
          </a:bodyPr>
          <a:lstStyle/>
          <a:p>
            <a:pPr marL="0" indent="0">
              <a:buNone/>
            </a:pPr>
            <a:r>
              <a:rPr lang="en-US" dirty="0"/>
              <a:t>we are a virus </a:t>
            </a:r>
          </a:p>
          <a:p>
            <a:pPr marL="0" indent="0">
              <a:buNone/>
            </a:pPr>
            <a:r>
              <a:rPr lang="en-US" dirty="0"/>
              <a:t>we’re a product of bad luck </a:t>
            </a:r>
          </a:p>
          <a:p>
            <a:pPr marL="0" indent="0">
              <a:buNone/>
            </a:pPr>
            <a:r>
              <a:rPr lang="en-US" dirty="0"/>
              <a:t>we scream our way into existence </a:t>
            </a:r>
          </a:p>
          <a:p>
            <a:pPr marL="0" indent="0">
              <a:buNone/>
            </a:pPr>
            <a:r>
              <a:rPr lang="en-US" dirty="0"/>
              <a:t>nine months after someone else gets fucked</a:t>
            </a:r>
          </a:p>
          <a:p>
            <a:pPr marL="0" indent="0" algn="r">
              <a:buNone/>
            </a:pPr>
            <a:r>
              <a:rPr lang="en-US" dirty="0" smtClean="0"/>
              <a:t>—Street Sects</a:t>
            </a:r>
          </a:p>
          <a:p>
            <a:endParaRPr lang="en-US" dirty="0"/>
          </a:p>
        </p:txBody>
      </p:sp>
    </p:spTree>
    <p:extLst>
      <p:ext uri="{BB962C8B-B14F-4D97-AF65-F5344CB8AC3E}">
        <p14:creationId xmlns:p14="http://schemas.microsoft.com/office/powerpoint/2010/main" val="84010010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FUNNY STORY</a:t>
            </a:r>
            <a:endParaRPr lang="en-US" dirty="0"/>
          </a:p>
        </p:txBody>
      </p:sp>
      <p:pic>
        <p:nvPicPr>
          <p:cNvPr id="4" name="Content Placeholder 3" descr="Screen Shot 2018-10-14 at 11.18.50 PM.png"/>
          <p:cNvPicPr>
            <a:picLocks noGrp="1" noChangeAspect="1"/>
          </p:cNvPicPr>
          <p:nvPr>
            <p:ph idx="1"/>
          </p:nvPr>
        </p:nvPicPr>
        <p:blipFill rotWithShape="1">
          <a:blip r:embed="rId3" cstate="print">
            <a:extLst>
              <a:ext uri="{BEBA8EAE-BF5A-486C-A8C5-ECC9F3942E4B}">
                <a14:imgProps xmlns:a14="http://schemas.microsoft.com/office/drawing/2010/main">
                  <a14:imgLayer r:embed="rId4">
                    <a14:imgEffect>
                      <a14:sharpenSoften amount="30000"/>
                    </a14:imgEffect>
                  </a14:imgLayer>
                </a14:imgProps>
              </a:ext>
              <a:ext uri="{28A0092B-C50C-407E-A947-70E740481C1C}">
                <a14:useLocalDpi xmlns:a14="http://schemas.microsoft.com/office/drawing/2010/main" val="0"/>
              </a:ext>
            </a:extLst>
          </a:blip>
          <a:srcRect l="12066" t="5280" r="4896" b="6172"/>
          <a:stretch/>
        </p:blipFill>
        <p:spPr>
          <a:xfrm>
            <a:off x="3930963" y="2295943"/>
            <a:ext cx="4755837" cy="3169669"/>
          </a:xfrm>
        </p:spPr>
      </p:pic>
      <p:pic>
        <p:nvPicPr>
          <p:cNvPr id="5" name="Picture 4" descr="15994402_10211798648187544_2686476479031715046_o.jpg"/>
          <p:cNvPicPr>
            <a:picLocks noChangeAspect="1"/>
          </p:cNvPicPr>
          <p:nvPr/>
        </p:nvPicPr>
        <p:blipFill rotWithShape="1">
          <a:blip r:embed="rId5" cstate="print">
            <a:extLst>
              <a:ext uri="{28A0092B-C50C-407E-A947-70E740481C1C}">
                <a14:useLocalDpi xmlns:a14="http://schemas.microsoft.com/office/drawing/2010/main" val="0"/>
              </a:ext>
            </a:extLst>
          </a:blip>
          <a:srcRect l="50437" b="50534"/>
          <a:stretch/>
        </p:blipFill>
        <p:spPr>
          <a:xfrm>
            <a:off x="438822" y="2295942"/>
            <a:ext cx="3175886" cy="3169670"/>
          </a:xfrm>
          <a:prstGeom prst="rect">
            <a:avLst/>
          </a:prstGeom>
        </p:spPr>
      </p:pic>
      <p:sp>
        <p:nvSpPr>
          <p:cNvPr id="6" name="TextBox 5"/>
          <p:cNvSpPr txBox="1"/>
          <p:nvPr/>
        </p:nvSpPr>
        <p:spPr>
          <a:xfrm>
            <a:off x="3930963" y="5487412"/>
            <a:ext cx="4755837" cy="646331"/>
          </a:xfrm>
          <a:prstGeom prst="rect">
            <a:avLst/>
          </a:prstGeom>
          <a:noFill/>
        </p:spPr>
        <p:txBody>
          <a:bodyPr wrap="square" rtlCol="0">
            <a:spAutoFit/>
          </a:bodyPr>
          <a:lstStyle/>
          <a:p>
            <a:pPr algn="ctr"/>
            <a:r>
              <a:rPr lang="en-US" dirty="0" smtClean="0"/>
              <a:t>Yaniv (from </a:t>
            </a:r>
            <a:r>
              <a:rPr lang="en-US" i="1" dirty="0" smtClean="0"/>
              <a:t>Transcending the Cognitive</a:t>
            </a:r>
            <a:r>
              <a:rPr lang="en-US" dirty="0" smtClean="0"/>
              <a:t>)</a:t>
            </a:r>
          </a:p>
          <a:p>
            <a:pPr algn="ctr"/>
            <a:r>
              <a:rPr lang="en-US" dirty="0" err="1" smtClean="0"/>
              <a:t>www.youtube.com</a:t>
            </a:r>
            <a:r>
              <a:rPr lang="en-US" dirty="0"/>
              <a:t>/</a:t>
            </a:r>
            <a:r>
              <a:rPr lang="en-US" dirty="0" err="1"/>
              <a:t>watch?v</a:t>
            </a:r>
            <a:r>
              <a:rPr lang="en-US" dirty="0"/>
              <a:t>=bwt_iKFGN6M</a:t>
            </a:r>
          </a:p>
        </p:txBody>
      </p:sp>
      <p:sp>
        <p:nvSpPr>
          <p:cNvPr id="7" name="TextBox 6"/>
          <p:cNvSpPr txBox="1"/>
          <p:nvPr/>
        </p:nvSpPr>
        <p:spPr>
          <a:xfrm>
            <a:off x="457200" y="5465612"/>
            <a:ext cx="3157508" cy="369332"/>
          </a:xfrm>
          <a:prstGeom prst="rect">
            <a:avLst/>
          </a:prstGeom>
          <a:noFill/>
        </p:spPr>
        <p:txBody>
          <a:bodyPr wrap="square" rtlCol="0">
            <a:spAutoFit/>
          </a:bodyPr>
          <a:lstStyle/>
          <a:p>
            <a:pPr algn="ctr"/>
            <a:r>
              <a:rPr lang="en-US" dirty="0" smtClean="0"/>
              <a:t>Yaniv’s daughter</a:t>
            </a:r>
            <a:endParaRPr lang="en-US" dirty="0"/>
          </a:p>
        </p:txBody>
      </p:sp>
    </p:spTree>
    <p:extLst>
      <p:ext uri="{BB962C8B-B14F-4D97-AF65-F5344CB8AC3E}">
        <p14:creationId xmlns:p14="http://schemas.microsoft.com/office/powerpoint/2010/main" val="10129293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Have Children?: The Ethical Debate</a:t>
            </a:r>
          </a:p>
        </p:txBody>
      </p:sp>
      <p:sp>
        <p:nvSpPr>
          <p:cNvPr id="3" name="Content Placeholder 2"/>
          <p:cNvSpPr>
            <a:spLocks noGrp="1"/>
          </p:cNvSpPr>
          <p:nvPr>
            <p:ph idx="1"/>
          </p:nvPr>
        </p:nvSpPr>
        <p:spPr>
          <a:xfrm>
            <a:off x="457199" y="1600200"/>
            <a:ext cx="6444406" cy="4876800"/>
          </a:xfrm>
        </p:spPr>
        <p:txBody>
          <a:bodyPr>
            <a:normAutofit/>
          </a:bodyPr>
          <a:lstStyle/>
          <a:p>
            <a:pPr marL="457200" indent="-457200">
              <a:buFont typeface="+mj-lt"/>
              <a:buAutoNum type="arabicPeriod"/>
            </a:pPr>
            <a:r>
              <a:rPr lang="en-US" dirty="0" smtClean="0"/>
              <a:t>Under </a:t>
            </a:r>
            <a:r>
              <a:rPr lang="en-US" dirty="0"/>
              <a:t>what conditions is having children </a:t>
            </a:r>
            <a:r>
              <a:rPr lang="en-US" b="1" dirty="0"/>
              <a:t>morally </a:t>
            </a:r>
            <a:r>
              <a:rPr lang="en-US" b="1" dirty="0" smtClean="0"/>
              <a:t>justified</a:t>
            </a:r>
            <a:r>
              <a:rPr lang="en-US" b="1" dirty="0"/>
              <a:t> </a:t>
            </a:r>
            <a:r>
              <a:rPr lang="en-US" dirty="0" smtClean="0"/>
              <a:t>or </a:t>
            </a:r>
            <a:r>
              <a:rPr lang="en-US" b="1" dirty="0" smtClean="0"/>
              <a:t>unjustified</a:t>
            </a:r>
            <a:r>
              <a:rPr lang="en-US" dirty="0" smtClean="0"/>
              <a:t>?</a:t>
            </a:r>
          </a:p>
          <a:p>
            <a:pPr marL="457200" indent="-457200">
              <a:buFont typeface="+mj-lt"/>
              <a:buAutoNum type="arabicPeriod"/>
            </a:pPr>
            <a:r>
              <a:rPr lang="en-US" dirty="0" smtClean="0"/>
              <a:t>Do </a:t>
            </a:r>
            <a:r>
              <a:rPr lang="en-US" dirty="0"/>
              <a:t>women ever have a </a:t>
            </a:r>
            <a:r>
              <a:rPr lang="en-US" b="1" dirty="0"/>
              <a:t>moral </a:t>
            </a:r>
            <a:r>
              <a:rPr lang="en-US" b="1" dirty="0" smtClean="0"/>
              <a:t>obligation</a:t>
            </a:r>
            <a:r>
              <a:rPr lang="en-US" dirty="0" smtClean="0"/>
              <a:t> </a:t>
            </a:r>
            <a:r>
              <a:rPr lang="en-US" dirty="0"/>
              <a:t>to have a </a:t>
            </a:r>
            <a:r>
              <a:rPr lang="en-US" dirty="0" smtClean="0"/>
              <a:t>child</a:t>
            </a:r>
            <a:r>
              <a:rPr lang="en-US" dirty="0"/>
              <a:t> </a:t>
            </a:r>
            <a:r>
              <a:rPr lang="en-US" dirty="0" smtClean="0"/>
              <a:t>or not to have a child?</a:t>
            </a:r>
          </a:p>
          <a:p>
            <a:pPr marL="457200" indent="-457200">
              <a:buFont typeface="+mj-lt"/>
              <a:buAutoNum type="arabicPeriod"/>
            </a:pPr>
            <a:r>
              <a:rPr lang="en-US" dirty="0"/>
              <a:t>What are </a:t>
            </a:r>
            <a:r>
              <a:rPr lang="en-US" b="1" dirty="0"/>
              <a:t>good reasons </a:t>
            </a:r>
            <a:r>
              <a:rPr lang="en-US" dirty="0"/>
              <a:t>for having a child or for not having a child?</a:t>
            </a:r>
          </a:p>
          <a:p>
            <a:pPr marL="457200" indent="-457200">
              <a:buFont typeface="+mj-lt"/>
              <a:buAutoNum type="arabicPeriod"/>
            </a:pPr>
            <a:endParaRPr lang="en-US" dirty="0"/>
          </a:p>
        </p:txBody>
      </p:sp>
      <p:pic>
        <p:nvPicPr>
          <p:cNvPr id="4" name="Picture 3" descr="overall3.jpg"/>
          <p:cNvPicPr>
            <a:picLocks noChangeAspect="1"/>
          </p:cNvPicPr>
          <p:nvPr/>
        </p:nvPicPr>
        <p:blipFill rotWithShape="1">
          <a:blip r:embed="rId3">
            <a:extLst>
              <a:ext uri="{28A0092B-C50C-407E-A947-70E740481C1C}">
                <a14:useLocalDpi xmlns:a14="http://schemas.microsoft.com/office/drawing/2010/main" val="0"/>
              </a:ext>
            </a:extLst>
          </a:blip>
          <a:srcRect l="15533" r="36787" b="5430"/>
          <a:stretch/>
        </p:blipFill>
        <p:spPr>
          <a:xfrm>
            <a:off x="6963997" y="1600200"/>
            <a:ext cx="1925199" cy="2544074"/>
          </a:xfrm>
          <a:prstGeom prst="rect">
            <a:avLst/>
          </a:prstGeom>
        </p:spPr>
      </p:pic>
      <p:sp>
        <p:nvSpPr>
          <p:cNvPr id="5" name="TextBox 4"/>
          <p:cNvSpPr txBox="1"/>
          <p:nvPr/>
        </p:nvSpPr>
        <p:spPr>
          <a:xfrm>
            <a:off x="6963997" y="4144274"/>
            <a:ext cx="1920748" cy="369332"/>
          </a:xfrm>
          <a:prstGeom prst="rect">
            <a:avLst/>
          </a:prstGeom>
          <a:noFill/>
        </p:spPr>
        <p:txBody>
          <a:bodyPr wrap="square" rtlCol="0">
            <a:spAutoFit/>
          </a:bodyPr>
          <a:lstStyle/>
          <a:p>
            <a:pPr algn="ctr"/>
            <a:r>
              <a:rPr lang="en-US" dirty="0" smtClean="0"/>
              <a:t>Christine Overall</a:t>
            </a:r>
            <a:endParaRPr lang="en-US" dirty="0"/>
          </a:p>
        </p:txBody>
      </p:sp>
    </p:spTree>
    <p:extLst>
      <p:ext uri="{BB962C8B-B14F-4D97-AF65-F5344CB8AC3E}">
        <p14:creationId xmlns:p14="http://schemas.microsoft.com/office/powerpoint/2010/main" val="187192520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Have Children?: The Ethical Debate</a:t>
            </a:r>
          </a:p>
        </p:txBody>
      </p:sp>
      <p:sp>
        <p:nvSpPr>
          <p:cNvPr id="3" name="Content Placeholder 2"/>
          <p:cNvSpPr>
            <a:spLocks noGrp="1"/>
          </p:cNvSpPr>
          <p:nvPr>
            <p:ph idx="1"/>
          </p:nvPr>
        </p:nvSpPr>
        <p:spPr>
          <a:xfrm>
            <a:off x="457199" y="1600200"/>
            <a:ext cx="6444406" cy="4876800"/>
          </a:xfrm>
        </p:spPr>
        <p:txBody>
          <a:bodyPr>
            <a:normAutofit/>
          </a:bodyPr>
          <a:lstStyle/>
          <a:p>
            <a:r>
              <a:rPr lang="en-US" dirty="0"/>
              <a:t>Choosing whether or not to </a:t>
            </a:r>
            <a:r>
              <a:rPr lang="en-US" dirty="0" smtClean="0"/>
              <a:t>procreate is one of the most </a:t>
            </a:r>
            <a:r>
              <a:rPr lang="en-US" dirty="0"/>
              <a:t>significant </a:t>
            </a:r>
            <a:r>
              <a:rPr lang="en-US" dirty="0" smtClean="0"/>
              <a:t>ethical decisions one can make.</a:t>
            </a:r>
          </a:p>
          <a:p>
            <a:r>
              <a:rPr lang="en-US" dirty="0" smtClean="0"/>
              <a:t>The burden </a:t>
            </a:r>
            <a:r>
              <a:rPr lang="en-US" dirty="0"/>
              <a:t>of justification rests on </a:t>
            </a:r>
            <a:r>
              <a:rPr lang="en-US" dirty="0" smtClean="0"/>
              <a:t>those who choose to procreate, not on those who choose to be childless.</a:t>
            </a:r>
          </a:p>
          <a:p>
            <a:r>
              <a:rPr lang="en-US" dirty="0" smtClean="0"/>
              <a:t>Both deontological and consequentialist arguments for procreating fail: they ultimately treat children as mere means to an end.</a:t>
            </a:r>
          </a:p>
          <a:p>
            <a:r>
              <a:rPr lang="en-US" dirty="0" smtClean="0"/>
              <a:t>The best reason for having a child has to do with the distinctive features of the (biological) parent</a:t>
            </a:r>
            <a:r>
              <a:rPr lang="mr-IN" dirty="0" smtClean="0"/>
              <a:t>–</a:t>
            </a:r>
            <a:r>
              <a:rPr lang="en-US" dirty="0" smtClean="0"/>
              <a:t>child</a:t>
            </a:r>
            <a:r>
              <a:rPr lang="en-US" dirty="0"/>
              <a:t> </a:t>
            </a:r>
            <a:r>
              <a:rPr lang="en-US" dirty="0" smtClean="0"/>
              <a:t>relationship.</a:t>
            </a:r>
          </a:p>
        </p:txBody>
      </p:sp>
      <p:pic>
        <p:nvPicPr>
          <p:cNvPr id="4" name="Picture 3" descr="overall3.jpg"/>
          <p:cNvPicPr>
            <a:picLocks noChangeAspect="1"/>
          </p:cNvPicPr>
          <p:nvPr/>
        </p:nvPicPr>
        <p:blipFill rotWithShape="1">
          <a:blip r:embed="rId3">
            <a:extLst>
              <a:ext uri="{28A0092B-C50C-407E-A947-70E740481C1C}">
                <a14:useLocalDpi xmlns:a14="http://schemas.microsoft.com/office/drawing/2010/main" val="0"/>
              </a:ext>
            </a:extLst>
          </a:blip>
          <a:srcRect l="15533" r="36787" b="5430"/>
          <a:stretch/>
        </p:blipFill>
        <p:spPr>
          <a:xfrm>
            <a:off x="6963997" y="1600200"/>
            <a:ext cx="1925199" cy="2544074"/>
          </a:xfrm>
          <a:prstGeom prst="rect">
            <a:avLst/>
          </a:prstGeom>
        </p:spPr>
      </p:pic>
      <p:sp>
        <p:nvSpPr>
          <p:cNvPr id="5" name="TextBox 4"/>
          <p:cNvSpPr txBox="1"/>
          <p:nvPr/>
        </p:nvSpPr>
        <p:spPr>
          <a:xfrm>
            <a:off x="6963997" y="4144274"/>
            <a:ext cx="1920748" cy="369332"/>
          </a:xfrm>
          <a:prstGeom prst="rect">
            <a:avLst/>
          </a:prstGeom>
          <a:noFill/>
        </p:spPr>
        <p:txBody>
          <a:bodyPr wrap="square" rtlCol="0">
            <a:spAutoFit/>
          </a:bodyPr>
          <a:lstStyle/>
          <a:p>
            <a:pPr algn="ctr"/>
            <a:r>
              <a:rPr lang="en-US" dirty="0" smtClean="0"/>
              <a:t>Christine Overall</a:t>
            </a:r>
            <a:endParaRPr lang="en-US" dirty="0"/>
          </a:p>
        </p:txBody>
      </p:sp>
    </p:spTree>
    <p:extLst>
      <p:ext uri="{BB962C8B-B14F-4D97-AF65-F5344CB8AC3E}">
        <p14:creationId xmlns:p14="http://schemas.microsoft.com/office/powerpoint/2010/main" val="28931200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RATIOANL DECISION MAKING</a:t>
            </a:r>
            <a:endParaRPr lang="en-US" dirty="0"/>
          </a:p>
        </p:txBody>
      </p:sp>
      <p:sp>
        <p:nvSpPr>
          <p:cNvPr id="3" name="Content Placeholder 2"/>
          <p:cNvSpPr>
            <a:spLocks noGrp="1"/>
          </p:cNvSpPr>
          <p:nvPr>
            <p:ph idx="1"/>
          </p:nvPr>
        </p:nvSpPr>
        <p:spPr/>
        <p:txBody>
          <a:bodyPr>
            <a:normAutofit/>
          </a:bodyPr>
          <a:lstStyle/>
          <a:p>
            <a:r>
              <a:rPr lang="en-US" dirty="0" smtClean="0"/>
              <a:t>We can all agree that deciding whether or not to have children involves a number of complicated factors.</a:t>
            </a:r>
          </a:p>
          <a:p>
            <a:pPr lvl="1">
              <a:buFontTx/>
              <a:buChar char="-"/>
            </a:pPr>
            <a:r>
              <a:rPr lang="en-US" dirty="0" smtClean="0"/>
              <a:t>Feelings</a:t>
            </a:r>
          </a:p>
          <a:p>
            <a:pPr lvl="1">
              <a:buFontTx/>
              <a:buChar char="-"/>
            </a:pPr>
            <a:r>
              <a:rPr lang="en-US" dirty="0" smtClean="0"/>
              <a:t>Emotions</a:t>
            </a:r>
          </a:p>
          <a:p>
            <a:pPr lvl="1">
              <a:buFontTx/>
              <a:buChar char="-"/>
            </a:pPr>
            <a:r>
              <a:rPr lang="en-US" dirty="0" smtClean="0"/>
              <a:t>Memories</a:t>
            </a:r>
          </a:p>
          <a:p>
            <a:pPr lvl="1">
              <a:buFontTx/>
              <a:buChar char="-"/>
            </a:pPr>
            <a:r>
              <a:rPr lang="en-US" dirty="0" smtClean="0"/>
              <a:t>Impulses</a:t>
            </a:r>
          </a:p>
          <a:p>
            <a:pPr lvl="1">
              <a:buFontTx/>
              <a:buChar char="-"/>
            </a:pPr>
            <a:r>
              <a:rPr lang="en-US" dirty="0"/>
              <a:t>Biological </a:t>
            </a:r>
            <a:r>
              <a:rPr lang="en-US" dirty="0" smtClean="0"/>
              <a:t>and social pressures</a:t>
            </a:r>
            <a:endParaRPr lang="en-US" dirty="0"/>
          </a:p>
          <a:p>
            <a:pPr lvl="1">
              <a:buFontTx/>
              <a:buChar char="-"/>
            </a:pPr>
            <a:r>
              <a:rPr lang="en-US" dirty="0" smtClean="0"/>
              <a:t>Self-interest</a:t>
            </a:r>
          </a:p>
          <a:p>
            <a:r>
              <a:rPr lang="en-US" dirty="0" smtClean="0"/>
              <a:t>But the same is true of most (if not all) decisions!</a:t>
            </a:r>
          </a:p>
          <a:p>
            <a:r>
              <a:rPr lang="en-US" dirty="0" smtClean="0"/>
              <a:t>The process of deciding whether or not to have children </a:t>
            </a:r>
            <a:r>
              <a:rPr lang="en-US" b="1" dirty="0" smtClean="0"/>
              <a:t>should </a:t>
            </a:r>
            <a:r>
              <a:rPr lang="en-US" dirty="0" smtClean="0"/>
              <a:t>involve careful reflection.</a:t>
            </a:r>
          </a:p>
        </p:txBody>
      </p:sp>
    </p:spTree>
    <p:extLst>
      <p:ext uri="{BB962C8B-B14F-4D97-AF65-F5344CB8AC3E}">
        <p14:creationId xmlns:p14="http://schemas.microsoft.com/office/powerpoint/2010/main" val="7179853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RATIOANL DECISION MAKING</a:t>
            </a:r>
          </a:p>
        </p:txBody>
      </p:sp>
      <p:sp>
        <p:nvSpPr>
          <p:cNvPr id="3" name="Content Placeholder 2"/>
          <p:cNvSpPr>
            <a:spLocks noGrp="1"/>
          </p:cNvSpPr>
          <p:nvPr>
            <p:ph idx="1"/>
          </p:nvPr>
        </p:nvSpPr>
        <p:spPr/>
        <p:txBody>
          <a:bodyPr>
            <a:normAutofit/>
          </a:bodyPr>
          <a:lstStyle/>
          <a:p>
            <a:r>
              <a:rPr lang="en-US" dirty="0" smtClean="0"/>
              <a:t>It might be objected that deciding whether or not to have children is </a:t>
            </a:r>
            <a:r>
              <a:rPr lang="en-US" b="1" dirty="0" smtClean="0"/>
              <a:t>irrational </a:t>
            </a:r>
            <a:r>
              <a:rPr lang="en-US" dirty="0" smtClean="0"/>
              <a:t>(or at least </a:t>
            </a:r>
            <a:r>
              <a:rPr lang="en-US" b="1" dirty="0" smtClean="0"/>
              <a:t>non-rational</a:t>
            </a:r>
            <a:r>
              <a:rPr lang="en-US" dirty="0" smtClean="0"/>
              <a:t>). </a:t>
            </a:r>
          </a:p>
          <a:p>
            <a:r>
              <a:rPr lang="en-US" dirty="0" smtClean="0"/>
              <a:t>Consider other valuable activities:</a:t>
            </a:r>
          </a:p>
          <a:p>
            <a:pPr lvl="1">
              <a:buFontTx/>
              <a:buChar char="-"/>
            </a:pPr>
            <a:r>
              <a:rPr lang="en-US" dirty="0" smtClean="0"/>
              <a:t>Art</a:t>
            </a:r>
          </a:p>
          <a:p>
            <a:pPr lvl="1">
              <a:buFontTx/>
              <a:buChar char="-"/>
            </a:pPr>
            <a:r>
              <a:rPr lang="en-US" dirty="0" smtClean="0"/>
              <a:t>Love</a:t>
            </a:r>
          </a:p>
          <a:p>
            <a:pPr lvl="1">
              <a:buFontTx/>
              <a:buChar char="-"/>
            </a:pPr>
            <a:r>
              <a:rPr lang="en-US" dirty="0" smtClean="0"/>
              <a:t>Sex</a:t>
            </a:r>
          </a:p>
          <a:p>
            <a:pPr lvl="1">
              <a:buFontTx/>
              <a:buChar char="-"/>
            </a:pPr>
            <a:r>
              <a:rPr lang="en-US" dirty="0" smtClean="0"/>
              <a:t>Dancing</a:t>
            </a:r>
          </a:p>
          <a:p>
            <a:pPr lvl="1">
              <a:buFontTx/>
              <a:buChar char="-"/>
            </a:pPr>
            <a:r>
              <a:rPr lang="en-US" dirty="0" smtClean="0"/>
              <a:t>Recreational drug use</a:t>
            </a:r>
          </a:p>
          <a:p>
            <a:r>
              <a:rPr lang="en-US" dirty="0" smtClean="0"/>
              <a:t>Perhaps the decision of whether or not to have children </a:t>
            </a:r>
            <a:r>
              <a:rPr lang="en-US" dirty="0"/>
              <a:t>should </a:t>
            </a:r>
            <a:r>
              <a:rPr lang="en-US" dirty="0" smtClean="0"/>
              <a:t>be based on a </a:t>
            </a:r>
            <a:r>
              <a:rPr lang="en-US" b="1" dirty="0" smtClean="0">
                <a:solidFill>
                  <a:srgbClr val="0000FF"/>
                </a:solidFill>
              </a:rPr>
              <a:t>Pascalian wager</a:t>
            </a:r>
            <a:r>
              <a:rPr lang="en-US" dirty="0" smtClean="0"/>
              <a:t>: considering </a:t>
            </a:r>
            <a:r>
              <a:rPr lang="en-US" dirty="0"/>
              <a:t>the potential payoffs of </a:t>
            </a:r>
            <a:r>
              <a:rPr lang="en-US" dirty="0" smtClean="0"/>
              <a:t>the two decisions and </a:t>
            </a:r>
            <a:r>
              <a:rPr lang="en-US" dirty="0"/>
              <a:t>then </a:t>
            </a:r>
            <a:r>
              <a:rPr lang="en-US" dirty="0" smtClean="0"/>
              <a:t>making the decision that </a:t>
            </a:r>
            <a:r>
              <a:rPr lang="en-US" dirty="0"/>
              <a:t>is most likely to produce the biggest payoff.</a:t>
            </a:r>
          </a:p>
          <a:p>
            <a:endParaRPr lang="en-US" dirty="0"/>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8366539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32159</TotalTime>
  <Words>3512</Words>
  <Application>Microsoft Macintosh PowerPoint</Application>
  <PresentationFormat>On-screen Show (4:3)</PresentationFormat>
  <Paragraphs>224</Paragraphs>
  <Slides>27</Slides>
  <Notes>23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Clarity</vt:lpstr>
      <vt:lpstr>PARTICIPATION POLL</vt:lpstr>
      <vt:lpstr>The ethics of procreation</vt:lpstr>
      <vt:lpstr>PowerPoint Presentation</vt:lpstr>
      <vt:lpstr>PowerPoint Presentation</vt:lpstr>
      <vt:lpstr>FUNNY STORY</vt:lpstr>
      <vt:lpstr>Why Have Children?: The Ethical Debate</vt:lpstr>
      <vt:lpstr>Why Have Children?: The Ethical Debate</vt:lpstr>
      <vt:lpstr>RATIOANL DECISION MAKING</vt:lpstr>
      <vt:lpstr>RATIOANL DECISION MAKING</vt:lpstr>
      <vt:lpstr>RATIOANL DECISION MAKING</vt:lpstr>
      <vt:lpstr>RATIOANL DECISION MAKING</vt:lpstr>
      <vt:lpstr>RATIOANL DECISION MAKING</vt:lpstr>
      <vt:lpstr>RATIOANL DECISION MAKING</vt:lpstr>
      <vt:lpstr>RATIOANL DECISION MAKING</vt:lpstr>
      <vt:lpstr>ETHICAL SIGNIFICANCE</vt:lpstr>
      <vt:lpstr>THE BURDEN OF JUSTIFICATION</vt:lpstr>
      <vt:lpstr>VIDEO CLIP</vt:lpstr>
      <vt:lpstr>REASONS TO PROCREATE (?)</vt:lpstr>
      <vt:lpstr>SUMMARY OF OPEN RESPONSE</vt:lpstr>
      <vt:lpstr>REASONS TO PROCREATE (?)</vt:lpstr>
      <vt:lpstr>REASONS TO PROCREATE (?)</vt:lpstr>
      <vt:lpstr>REASONS TO PROCREATE (?)</vt:lpstr>
      <vt:lpstr>REASONS TO PROCREATE (?)</vt:lpstr>
      <vt:lpstr>REASONS TO PROCREATE (?)</vt:lpstr>
      <vt:lpstr>SUMMARY</vt:lpstr>
      <vt:lpstr>PARTICIPATION POLL</vt:lpstr>
      <vt:lpstr>OPEN RESPONSE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 Bleson</dc:creator>
  <cp:lastModifiedBy>Zach Bleson</cp:lastModifiedBy>
  <cp:revision>1370</cp:revision>
  <dcterms:created xsi:type="dcterms:W3CDTF">2016-04-06T08:49:02Z</dcterms:created>
  <dcterms:modified xsi:type="dcterms:W3CDTF">2019-10-11T17:08:03Z</dcterms:modified>
</cp:coreProperties>
</file>