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sldIdLst>
    <p:sldId id="1124" r:id="rId2"/>
    <p:sldId id="1125" r:id="rId3"/>
    <p:sldId id="1038" r:id="rId4"/>
    <p:sldId id="1171" r:id="rId5"/>
    <p:sldId id="1172" r:id="rId6"/>
    <p:sldId id="1127" r:id="rId7"/>
    <p:sldId id="1130" r:id="rId8"/>
    <p:sldId id="1129" r:id="rId9"/>
    <p:sldId id="1131" r:id="rId10"/>
    <p:sldId id="1134" r:id="rId11"/>
    <p:sldId id="1132" r:id="rId12"/>
    <p:sldId id="1170" r:id="rId13"/>
    <p:sldId id="1138" r:id="rId14"/>
    <p:sldId id="1139" r:id="rId15"/>
    <p:sldId id="1140" r:id="rId16"/>
    <p:sldId id="1146" r:id="rId17"/>
    <p:sldId id="1147" r:id="rId18"/>
    <p:sldId id="1151" r:id="rId19"/>
    <p:sldId id="1153" r:id="rId20"/>
    <p:sldId id="1150" r:id="rId21"/>
    <p:sldId id="1040" r:id="rId22"/>
    <p:sldId id="1041" r:id="rId23"/>
    <p:sldId id="1173" r:id="rId24"/>
    <p:sldId id="1048" r:id="rId25"/>
    <p:sldId id="1053" r:id="rId26"/>
    <p:sldId id="1054" r:id="rId27"/>
    <p:sldId id="1066" r:id="rId28"/>
    <p:sldId id="1055" r:id="rId29"/>
    <p:sldId id="1056" r:id="rId30"/>
    <p:sldId id="1057" r:id="rId31"/>
    <p:sldId id="1154" r:id="rId32"/>
    <p:sldId id="1169" r:id="rId33"/>
    <p:sldId id="1060" r:id="rId34"/>
    <p:sldId id="1061" r:id="rId35"/>
    <p:sldId id="106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9CCD"/>
    <a:srgbClr val="B7C8F0"/>
    <a:srgbClr val="000000"/>
    <a:srgbClr val="00BA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2" autoAdjust="0"/>
    <p:restoredTop sz="65893" autoAdjust="0"/>
  </p:normalViewPr>
  <p:slideViewPr>
    <p:cSldViewPr snapToGrid="0" snapToObjects="1">
      <p:cViewPr>
        <p:scale>
          <a:sx n="76" d="100"/>
          <a:sy n="76" d="100"/>
        </p:scale>
        <p:origin x="-528" y="-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25C21-09F6-8747-A488-1AA892EEEB6D}" type="datetimeFigureOut">
              <a:rPr lang="en-US" smtClean="0"/>
              <a:t>10/11/19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50A182-F080-BA40-A1F2-AB9B5BAA0E59}" type="slidenum">
              <a:rPr lang="en-US" smtClean="0"/>
              <a:t>‹#›</a:t>
            </a:fld>
            <a:endParaRPr lang="en-US"/>
          </a:p>
        </p:txBody>
      </p:sp>
    </p:spTree>
    <p:extLst>
      <p:ext uri="{BB962C8B-B14F-4D97-AF65-F5344CB8AC3E}">
        <p14:creationId xmlns:p14="http://schemas.microsoft.com/office/powerpoint/2010/main" val="13564236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1" dirty="0" smtClean="0"/>
              <a:t>Mad Men </a:t>
            </a:r>
            <a:r>
              <a:rPr lang="en-US" i="0" dirty="0" smtClean="0"/>
              <a:t>scene, S2:E5, 37:40</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dirty="0" smtClean="0"/>
              <a:t>https://</a:t>
            </a:r>
            <a:r>
              <a:rPr lang="en-US" i="0" dirty="0" err="1" smtClean="0"/>
              <a:t>www.youtube.com</a:t>
            </a:r>
            <a:r>
              <a:rPr lang="en-US" i="0" dirty="0" smtClean="0"/>
              <a:t>/</a:t>
            </a:r>
            <a:r>
              <a:rPr lang="en-US" i="0" dirty="0" err="1" smtClean="0"/>
              <a:t>watch?v</a:t>
            </a:r>
            <a:r>
              <a:rPr lang="en-US" i="0" dirty="0" smtClean="0"/>
              <a:t>=AjET8ToF8vI</a:t>
            </a:r>
            <a:endParaRPr lang="en-US" i="0" dirty="0"/>
          </a:p>
        </p:txBody>
      </p:sp>
      <p:sp>
        <p:nvSpPr>
          <p:cNvPr id="4" name="Slide Number Placeholder 3"/>
          <p:cNvSpPr>
            <a:spLocks noGrp="1"/>
          </p:cNvSpPr>
          <p:nvPr>
            <p:ph type="sldNum" sz="quarter" idx="10"/>
          </p:nvPr>
        </p:nvSpPr>
        <p:spPr/>
        <p:txBody>
          <a:bodyPr/>
          <a:lstStyle/>
          <a:p>
            <a:fld id="{A750A182-F080-BA40-A1F2-AB9B5BAA0E59}" type="slidenum">
              <a:rPr lang="en-US" smtClean="0"/>
              <a:t>3</a:t>
            </a:fld>
            <a:endParaRPr lang="en-US"/>
          </a:p>
        </p:txBody>
      </p:sp>
    </p:spTree>
    <p:extLst>
      <p:ext uri="{BB962C8B-B14F-4D97-AF65-F5344CB8AC3E}">
        <p14:creationId xmlns:p14="http://schemas.microsoft.com/office/powerpoint/2010/main" val="192496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is curious that the same logic is rarely applied to those who are depressed or suicidal. In these cases, most optimists are inclined to think that subjective assessments can be mistaken” (3)</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15</a:t>
            </a:fld>
            <a:endParaRPr lang="en-US"/>
          </a:p>
        </p:txBody>
      </p:sp>
    </p:spTree>
    <p:extLst>
      <p:ext uri="{BB962C8B-B14F-4D97-AF65-F5344CB8AC3E}">
        <p14:creationId xmlns:p14="http://schemas.microsoft.com/office/powerpoint/2010/main" val="102809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“Th</a:t>
            </a:r>
            <a:r>
              <a:rPr lang="en-US" sz="1200" kern="1200" dirty="0" smtClean="0">
                <a:solidFill>
                  <a:schemeClr val="tx1"/>
                </a:solidFill>
                <a:effectLst/>
                <a:latin typeface="+mn-lt"/>
                <a:ea typeface="+mn-ea"/>
                <a:cs typeface="+mn-cs"/>
              </a:rPr>
              <a:t>e worst pains, for instance, are worse than the best pleasures are good. If you doubt this, ask yourself – honestly – whether you would accept a minute of the worst tortures in exchange for a minute or two of the greatest delights” (3)</a:t>
            </a:r>
            <a:endParaRPr lang="en-US" dirty="0" smtClean="0">
              <a:effectLst/>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16</a:t>
            </a:fld>
            <a:endParaRPr lang="en-US"/>
          </a:p>
        </p:txBody>
      </p:sp>
    </p:spTree>
    <p:extLst>
      <p:ext uri="{BB962C8B-B14F-4D97-AF65-F5344CB8AC3E}">
        <p14:creationId xmlns:p14="http://schemas.microsoft.com/office/powerpoint/2010/main" val="133654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“One important explanation for this is that in deliberating about whether their lives were worth starting, many people actually (but typically unwittingly) consider a different question, namely whether their lives are worth </a:t>
            </a:r>
            <a:r>
              <a:rPr lang="en-US" i="1" dirty="0" smtClean="0"/>
              <a:t>continuing</a:t>
            </a:r>
            <a:r>
              <a:rPr lang="en-US" dirty="0" smtClean="0"/>
              <a:t>. Because they imagine </a:t>
            </a:r>
            <a:r>
              <a:rPr lang="en-US" i="1" dirty="0" smtClean="0"/>
              <a:t>themselves </a:t>
            </a:r>
            <a:r>
              <a:rPr lang="en-US" dirty="0" smtClean="0"/>
              <a:t>not existing, their reflection on non-existence is with reference to a self that already exists. It is then quite easy to slip into thinking about the loss of that self, which is what death is. Given the life drive, it is not surprising that people come to the conclusion that existence is preferable” (5)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“Asking whether it would be better never to have existed is not the same as asking whether it would be better to die. There is no interest in coming into existence. But there is an interest, once one exists, in not ceasing to exist” (5)</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“By contrast, because there is no interest in coming into existence, there is no interest that the bad things need to override in order for us to say that it would be better not to create the life. So the quality of a life must be worse in order for the life to be not worth continuing than it need be in order for it to be not worth starting” (5)</a:t>
            </a:r>
          </a:p>
          <a:p>
            <a:endParaRPr lang="en-US" dirty="0" smtClean="0"/>
          </a:p>
          <a:p>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18</a:t>
            </a:fld>
            <a:endParaRPr lang="en-US"/>
          </a:p>
        </p:txBody>
      </p:sp>
    </p:spTree>
    <p:extLst>
      <p:ext uri="{BB962C8B-B14F-4D97-AF65-F5344CB8AC3E}">
        <p14:creationId xmlns:p14="http://schemas.microsoft.com/office/powerpoint/2010/main" val="316628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50A182-F080-BA40-A1F2-AB9B5BAA0E59}" type="slidenum">
              <a:rPr lang="en-US" smtClean="0"/>
              <a:t>19</a:t>
            </a:fld>
            <a:endParaRPr lang="en-US"/>
          </a:p>
        </p:txBody>
      </p:sp>
    </p:spTree>
    <p:extLst>
      <p:ext uri="{BB962C8B-B14F-4D97-AF65-F5344CB8AC3E}">
        <p14:creationId xmlns:p14="http://schemas.microsoft.com/office/powerpoint/2010/main" val="3687978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50A182-F080-BA40-A1F2-AB9B5BAA0E59}" type="slidenum">
              <a:rPr lang="en-US" smtClean="0"/>
              <a:t>20</a:t>
            </a:fld>
            <a:endParaRPr lang="en-US"/>
          </a:p>
        </p:txBody>
      </p:sp>
    </p:spTree>
    <p:extLst>
      <p:ext uri="{BB962C8B-B14F-4D97-AF65-F5344CB8AC3E}">
        <p14:creationId xmlns:p14="http://schemas.microsoft.com/office/powerpoint/2010/main" val="3166284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21</a:t>
            </a:fld>
            <a:endParaRPr lang="en-US"/>
          </a:p>
        </p:txBody>
      </p:sp>
    </p:spTree>
    <p:extLst>
      <p:ext uri="{BB962C8B-B14F-4D97-AF65-F5344CB8AC3E}">
        <p14:creationId xmlns:p14="http://schemas.microsoft.com/office/powerpoint/2010/main" val="1603217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22</a:t>
            </a:fld>
            <a:endParaRPr lang="en-US"/>
          </a:p>
        </p:txBody>
      </p:sp>
    </p:spTree>
    <p:extLst>
      <p:ext uri="{BB962C8B-B14F-4D97-AF65-F5344CB8AC3E}">
        <p14:creationId xmlns:p14="http://schemas.microsoft.com/office/powerpoint/2010/main" val="121188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24</a:t>
            </a:fld>
            <a:endParaRPr lang="en-US"/>
          </a:p>
        </p:txBody>
      </p:sp>
    </p:spTree>
    <p:extLst>
      <p:ext uri="{BB962C8B-B14F-4D97-AF65-F5344CB8AC3E}">
        <p14:creationId xmlns:p14="http://schemas.microsoft.com/office/powerpoint/2010/main" val="34136308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“However, this conclusion does not follow. This is because there is a crucial difference between harms and benefits which makes the advantages of existence over non-existence hollow but the disadvantages real” (345)</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25</a:t>
            </a:fld>
            <a:endParaRPr lang="en-US"/>
          </a:p>
        </p:txBody>
      </p:sp>
    </p:spTree>
    <p:extLst>
      <p:ext uri="{BB962C8B-B14F-4D97-AF65-F5344CB8AC3E}">
        <p14:creationId xmlns:p14="http://schemas.microsoft.com/office/powerpoint/2010/main" val="2485037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“In other words, the reason why we think that there is a duty not</a:t>
            </a:r>
            <a:r>
              <a:rPr lang="en-US" baseline="0" dirty="0" smtClean="0"/>
              <a:t> to bring suffering people into existence is that the presence of this suffering would be bad (for the sufferers) and the absence of the suffering good (even though there is nobody to enjoy the absence of suffering)” (346)</a:t>
            </a:r>
          </a:p>
          <a:p>
            <a:pPr marL="171450" indent="-171450">
              <a:buFont typeface="Arial"/>
              <a:buChar char="•"/>
            </a:pPr>
            <a:r>
              <a:rPr lang="en-US" baseline="0" dirty="0" smtClean="0"/>
              <a:t>“In contrast to this, we think that there is no duty to bring happy people into existence because, while their pleasure would be good, its absence would not be bad (given that there would be nobody who would be deprived of it)” (346)</a:t>
            </a:r>
          </a:p>
          <a:p>
            <a:pPr marL="171450" indent="-171450">
              <a:buFont typeface="Arial"/>
              <a:buChar char="•"/>
            </a:pPr>
            <a:r>
              <a:rPr lang="en-US" dirty="0" smtClean="0"/>
              <a:t>“Positive utilitarians who are sympathetic to the asymmetry could draw a distinction between (i) promoting the happiness of people (that exist, or will exist independently of one’s choices) and (ii) increasing happiness by making people” (347)</a:t>
            </a:r>
          </a:p>
          <a:p>
            <a:pPr marL="171450" indent="-171450">
              <a:buFont typeface="Arial"/>
              <a:buChar char="•"/>
            </a:pPr>
            <a:r>
              <a:rPr lang="en-US" dirty="0" smtClean="0"/>
              <a:t>“They could then, consistent with positive utilitarianism, judge only (i) to be a requirement of morality. This is the preferable version of positive utilitarianism. If one took (ii) also to be a requirement of morality, then one would be regarding persons merely as means to the production of happiness” (347)</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26</a:t>
            </a:fld>
            <a:endParaRPr lang="en-US"/>
          </a:p>
        </p:txBody>
      </p:sp>
    </p:spTree>
    <p:extLst>
      <p:ext uri="{BB962C8B-B14F-4D97-AF65-F5344CB8AC3E}">
        <p14:creationId xmlns:p14="http://schemas.microsoft.com/office/powerpoint/2010/main" val="2554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https://</a:t>
            </a:r>
            <a:r>
              <a:rPr lang="en-US" dirty="0" err="1" smtClean="0"/>
              <a:t>streetsects.bandcamp.com</a:t>
            </a:r>
            <a:endParaRPr lang="en-US" dirty="0" smtClean="0"/>
          </a:p>
          <a:p>
            <a:pPr marL="171450" indent="-171450">
              <a:buFont typeface="Arial"/>
              <a:buChar char="•"/>
            </a:pPr>
            <a:r>
              <a:rPr lang="en-US" i="0" dirty="0" smtClean="0"/>
              <a:t>“</a:t>
            </a:r>
            <a:r>
              <a:rPr lang="en-US" i="1" dirty="0" smtClean="0"/>
              <a:t>End Position</a:t>
            </a:r>
            <a:r>
              <a:rPr lang="en-US" dirty="0" smtClean="0"/>
              <a:t> is a harsh noise industrial hammer punk album about numbing your feelings, chastising the nostalgic, smoking crack, hurting your loved ones, and eventually killing yourself. Debut album.”</a:t>
            </a:r>
          </a:p>
          <a:p>
            <a:pPr marL="171450" indent="-171450">
              <a:buFont typeface="Arial"/>
              <a:buChar char="•"/>
            </a:pPr>
            <a:r>
              <a:rPr lang="en-US" dirty="0" smtClean="0"/>
              <a:t>https://</a:t>
            </a:r>
            <a:r>
              <a:rPr lang="en-US" dirty="0" err="1" smtClean="0"/>
              <a:t>www.tinymixtapes.com</a:t>
            </a:r>
            <a:r>
              <a:rPr lang="en-US" dirty="0" smtClean="0"/>
              <a:t>/music-review/street-sects-end-position</a:t>
            </a:r>
          </a:p>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5</a:t>
            </a:fld>
            <a:endParaRPr lang="en-US"/>
          </a:p>
        </p:txBody>
      </p:sp>
    </p:spTree>
    <p:extLst>
      <p:ext uri="{BB962C8B-B14F-4D97-AF65-F5344CB8AC3E}">
        <p14:creationId xmlns:p14="http://schemas.microsoft.com/office/powerpoint/2010/main" val="178545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“If absent pleasures were bad irrespective of whether they were bad for anybody, then having children for their own sakes would not seem odd” (346)</a:t>
            </a:r>
          </a:p>
          <a:p>
            <a:pPr marL="0" indent="0">
              <a:buFont typeface="Arial"/>
              <a:buNone/>
            </a:pPr>
            <a:r>
              <a:rPr lang="en-US" dirty="0" smtClean="0"/>
              <a:t>“And</a:t>
            </a:r>
            <a:r>
              <a:rPr lang="en-US" baseline="0" dirty="0" smtClean="0"/>
              <a:t> if it were not the case that absent pains are good even where they are not good for anybody, then we could not say that it would be good to avoid bringing suffering children into being” (346)</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27</a:t>
            </a:fld>
            <a:endParaRPr lang="en-US"/>
          </a:p>
        </p:txBody>
      </p:sp>
    </p:spTree>
    <p:extLst>
      <p:ext uri="{BB962C8B-B14F-4D97-AF65-F5344CB8AC3E}">
        <p14:creationId xmlns:p14="http://schemas.microsoft.com/office/powerpoint/2010/main" val="2171002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“One might grieve about not having had children, but not because the children which one could have had have been deprived of existence” (346)</a:t>
            </a:r>
          </a:p>
          <a:p>
            <a:pPr marL="171450" indent="-171450">
              <a:buFont typeface="Arial"/>
              <a:buChar char="•"/>
            </a:pPr>
            <a:r>
              <a:rPr lang="en-US" dirty="0" smtClean="0"/>
              <a:t>“Remorse</a:t>
            </a:r>
            <a:r>
              <a:rPr lang="en-US" baseline="0" dirty="0" smtClean="0"/>
              <a:t> about not having children is remorse for ourselves, sorrow about having missed child-bearing and child-rearing experiences” (346)</a:t>
            </a:r>
          </a:p>
          <a:p>
            <a:pPr marL="171450" indent="-171450">
              <a:buFont typeface="Arial"/>
              <a:buChar char="•"/>
            </a:pPr>
            <a:r>
              <a:rPr lang="en-US" baseline="0" dirty="0" smtClean="0"/>
              <a:t>“However, we do regret having brought into existence a child with an unhappy life, and we regret it for the child’s sake, even if also for our own sakes” (347)</a:t>
            </a:r>
          </a:p>
          <a:p>
            <a:pPr marL="171450" indent="-171450">
              <a:buFont typeface="Arial"/>
              <a:buChar char="•"/>
            </a:pPr>
            <a:r>
              <a:rPr lang="en-US" baseline="0" dirty="0" smtClean="0"/>
              <a:t>“The reason why we do not lament our failure to bring somebody into existence is because absent pleasures are not bad” (347)</a:t>
            </a: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28</a:t>
            </a:fld>
            <a:endParaRPr lang="en-US"/>
          </a:p>
        </p:txBody>
      </p:sp>
    </p:spTree>
    <p:extLst>
      <p:ext uri="{BB962C8B-B14F-4D97-AF65-F5344CB8AC3E}">
        <p14:creationId xmlns:p14="http://schemas.microsoft.com/office/powerpoint/2010/main" val="3202961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29</a:t>
            </a:fld>
            <a:endParaRPr lang="en-US"/>
          </a:p>
        </p:txBody>
      </p:sp>
    </p:spTree>
    <p:extLst>
      <p:ext uri="{BB962C8B-B14F-4D97-AF65-F5344CB8AC3E}">
        <p14:creationId xmlns:p14="http://schemas.microsoft.com/office/powerpoint/2010/main" val="3413630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It is uncontroversially the case that 1) is bad and 2) is good” (347)</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a:t>
            </a:r>
            <a:r>
              <a:rPr lang="en-US" sz="1200" kern="1200" dirty="0" smtClean="0">
                <a:solidFill>
                  <a:schemeClr val="tx1"/>
                </a:solidFill>
                <a:effectLst/>
                <a:latin typeface="+mn-lt"/>
                <a:ea typeface="+mn-ea"/>
                <a:cs typeface="+mn-cs"/>
              </a:rPr>
              <a:t>owever, in accordance with the intuitions mentioned above, 3) is good even though there is nobody to enjoy the good, but 4) is not bad because there is nobody who</a:t>
            </a:r>
            <a:r>
              <a:rPr lang="en-US" sz="1200" kern="1200" baseline="0" dirty="0" smtClean="0">
                <a:solidFill>
                  <a:schemeClr val="tx1"/>
                </a:solidFill>
                <a:effectLst/>
                <a:latin typeface="+mn-lt"/>
                <a:ea typeface="+mn-ea"/>
                <a:cs typeface="+mn-cs"/>
              </a:rPr>
              <a:t> is deprived of the absent pleasures” (347)</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determine the relative advantages and disadvantages of coming into existence and never coming to be, we need to compare 1) with 3) and 2) with 4)”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 the first comparison we see that non-existence is preferable to existence. The advantage is a real one”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a:t>
            </a:r>
            <a:r>
              <a:rPr lang="en-US" sz="1200" kern="1200" dirty="0" smtClean="0">
                <a:solidFill>
                  <a:schemeClr val="tx1"/>
                </a:solidFill>
                <a:effectLst/>
                <a:latin typeface="+mn-lt"/>
                <a:ea typeface="+mn-ea"/>
                <a:cs typeface="+mn-cs"/>
              </a:rPr>
              <a:t>n the second comparison, however, the pleasures of the existent, although good, are not a real advantage over non existence, because the absence of pleasures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not bad”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For the good to be a real advantage over non-existence, it would have to be the case that its absence were bad” (348) </a:t>
            </a:r>
            <a:endParaRPr lang="en-US" dirty="0" smtClean="0"/>
          </a:p>
          <a:p>
            <a:pPr marL="171450" indent="-171450">
              <a:buFont typeface="Arial"/>
              <a:buChar char="•"/>
            </a:pPr>
            <a:r>
              <a:rPr lang="en-US" b="0" dirty="0" smtClean="0"/>
              <a:t>“Comparing somebody’s existence with his non-existence is not to compare two possible conditions of that person. Rather it is to compare his existence with an alternative state of affairs in which he does not exist.”</a:t>
            </a:r>
          </a:p>
          <a:p>
            <a:pPr marL="171450" indent="-171450">
              <a:buFont typeface="Arial"/>
              <a:buChar char="•"/>
            </a:pPr>
            <a:r>
              <a:rPr lang="en-US" dirty="0" smtClean="0"/>
              <a:t>“The </a:t>
            </a:r>
            <a:r>
              <a:rPr lang="en-US" dirty="0" err="1" smtClean="0"/>
              <a:t>judgement</a:t>
            </a:r>
            <a:r>
              <a:rPr lang="en-US" dirty="0" smtClean="0"/>
              <a:t> made in (3) is made </a:t>
            </a:r>
            <a:r>
              <a:rPr lang="en-US" i="1" dirty="0" smtClean="0"/>
              <a:t>with reference to the (potential) interests of a person </a:t>
            </a:r>
            <a:r>
              <a:rPr lang="en-US" dirty="0" smtClean="0"/>
              <a:t>who either does or does not exist.”</a:t>
            </a:r>
          </a:p>
          <a:p>
            <a:pPr marL="171450" indent="-171450">
              <a:buFont typeface="Arial"/>
              <a:buChar char="•"/>
            </a:pPr>
            <a:r>
              <a:rPr lang="en-US" dirty="0" smtClean="0"/>
              <a:t>“This objection would be mistaken because (3) can say something about a counterfactual case in which a person who does actually exist never did exist.”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“Claim (3) says that this absence is good when judged in terms of the interests of the person who would otherwise have existed. We may not know who that person would have been, but we can still say that whoever that person would have been, the avoidance of his or her pains is good when judged in terms of his or her potential interests. If there is any (obviously loose) sense in which the absent pain is good </a:t>
            </a:r>
            <a:r>
              <a:rPr lang="en-US" i="1" dirty="0" smtClean="0"/>
              <a:t>for </a:t>
            </a:r>
            <a:r>
              <a:rPr lang="en-US" dirty="0" smtClean="0"/>
              <a:t>the person who could have existed but does not exist, this is it. Clearly (3) does not entail the absurd literal claim that there is some actual person for whom the absent pain is good.”</a:t>
            </a:r>
          </a:p>
          <a:p>
            <a:pPr marL="171450" indent="-171450">
              <a:buFont typeface="Arial"/>
              <a:buChar char="•"/>
            </a:pPr>
            <a:endParaRPr lang="en-US" dirty="0" smtClean="0"/>
          </a:p>
          <a:p>
            <a:pPr marL="171450" indent="-171450">
              <a:buFont typeface="Arial"/>
              <a:buChar char="•"/>
            </a:pPr>
            <a:endParaRPr lang="en-US" b="0" dirty="0" smtClean="0"/>
          </a:p>
          <a:p>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30</a:t>
            </a:fld>
            <a:endParaRPr lang="en-US"/>
          </a:p>
        </p:txBody>
      </p:sp>
    </p:spTree>
    <p:extLst>
      <p:ext uri="{BB962C8B-B14F-4D97-AF65-F5344CB8AC3E}">
        <p14:creationId xmlns:p14="http://schemas.microsoft.com/office/powerpoint/2010/main" val="278964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“It is bad for </a:t>
            </a:r>
            <a:r>
              <a:rPr lang="en-US" i="1" dirty="0" smtClean="0"/>
              <a:t>S </a:t>
            </a:r>
            <a:r>
              <a:rPr lang="en-US" i="0" dirty="0" smtClean="0"/>
              <a:t>that he gets sick and it is good for him that he recovers quickly” (348)</a:t>
            </a:r>
          </a:p>
          <a:p>
            <a:pPr marL="171450" indent="-171450">
              <a:buFont typeface="Arial"/>
              <a:buChar char="•"/>
            </a:pPr>
            <a:r>
              <a:rPr lang="en-US" i="0" dirty="0" smtClean="0"/>
              <a:t>“It is good that H never gets sick, but it is not bad that he lacks the capacity to heal speedily” (48)</a:t>
            </a:r>
          </a:p>
          <a:p>
            <a:pPr marL="171450" indent="-171450">
              <a:buFont typeface="Arial"/>
              <a:buChar char="•"/>
            </a:pPr>
            <a:r>
              <a:rPr lang="en-US" i="0" dirty="0" smtClean="0"/>
              <a:t>“The capacity for quick recover, although good for </a:t>
            </a:r>
            <a:r>
              <a:rPr lang="en-US" i="1" dirty="0" smtClean="0"/>
              <a:t>S</a:t>
            </a:r>
            <a:r>
              <a:rPr lang="en-US" i="0" dirty="0" smtClean="0"/>
              <a:t>, is not a real advantage over </a:t>
            </a:r>
            <a:r>
              <a:rPr lang="en-US" i="1" dirty="0" smtClean="0"/>
              <a:t>H</a:t>
            </a:r>
            <a:r>
              <a:rPr lang="en-US" i="0" dirty="0" smtClean="0"/>
              <a:t>” (348)</a:t>
            </a:r>
          </a:p>
          <a:p>
            <a:pPr marL="171450" indent="-171450">
              <a:buFont typeface="Arial"/>
              <a:buChar char="•"/>
            </a:pPr>
            <a:r>
              <a:rPr lang="en-US" i="0" dirty="0" smtClean="0"/>
              <a:t>“This is because the absence of that capacity is not bad for </a:t>
            </a:r>
            <a:r>
              <a:rPr lang="en-US" i="1" dirty="0" smtClean="0"/>
              <a:t>H</a:t>
            </a:r>
            <a:r>
              <a:rPr lang="en-US" i="0" dirty="0" smtClean="0"/>
              <a:t> (and </a:t>
            </a:r>
            <a:r>
              <a:rPr lang="en-US" i="1" dirty="0" smtClean="0"/>
              <a:t>H </a:t>
            </a:r>
            <a:r>
              <a:rPr lang="en-US" i="0" dirty="0" smtClean="0"/>
              <a:t>is not worse off than he would have been had he had the recuperative</a:t>
            </a:r>
            <a:r>
              <a:rPr lang="en-US" i="0" baseline="0" dirty="0" smtClean="0"/>
              <a:t> powers of </a:t>
            </a:r>
            <a:r>
              <a:rPr lang="en-US" i="1" baseline="0" dirty="0" smtClean="0"/>
              <a:t>S</a:t>
            </a:r>
            <a:r>
              <a:rPr lang="en-US" i="0" baseline="0" dirty="0" smtClean="0"/>
              <a:t>)”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i="0" baseline="0" dirty="0" smtClean="0"/>
              <a:t>“</a:t>
            </a:r>
            <a:r>
              <a:rPr lang="en-US" sz="1200" kern="1200" dirty="0" smtClean="0">
                <a:solidFill>
                  <a:schemeClr val="tx1"/>
                </a:solidFill>
                <a:effectLst/>
                <a:latin typeface="+mn-lt"/>
                <a:ea typeface="+mn-ea"/>
                <a:cs typeface="+mn-cs"/>
              </a:rPr>
              <a:t>This, in turn, is because the absence of that capacity is not a deprivation for H” (42)</a:t>
            </a:r>
            <a:endParaRPr lang="en-US" dirty="0" smtClean="0"/>
          </a:p>
          <a:p>
            <a:pPr marL="171450" indent="-171450">
              <a:buFont typeface="Arial"/>
              <a:buChar char="•"/>
            </a:pPr>
            <a:r>
              <a:rPr lang="en-US" dirty="0" smtClean="0"/>
              <a:t>“</a:t>
            </a:r>
            <a:r>
              <a:rPr lang="en-US" sz="1200" kern="1200" dirty="0" smtClean="0">
                <a:solidFill>
                  <a:schemeClr val="tx1"/>
                </a:solidFill>
                <a:effectLst/>
                <a:latin typeface="+mn-lt"/>
                <a:ea typeface="+mn-ea"/>
                <a:cs typeface="+mn-cs"/>
              </a:rPr>
              <a:t>S is not better off than H in any way, even though S is better off than he himself would have been had he lacked the capacity for rapid recovery” (348)</a:t>
            </a:r>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31</a:t>
            </a:fld>
            <a:endParaRPr lang="en-US"/>
          </a:p>
        </p:txBody>
      </p:sp>
    </p:spTree>
    <p:extLst>
      <p:ext uri="{BB962C8B-B14F-4D97-AF65-F5344CB8AC3E}">
        <p14:creationId xmlns:p14="http://schemas.microsoft.com/office/powerpoint/2010/main" val="906104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It is uncontroversially the case that 1) is bad and 2) is good” (347)</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“H</a:t>
            </a:r>
            <a:r>
              <a:rPr lang="en-US" sz="1200" kern="1200" dirty="0" smtClean="0">
                <a:solidFill>
                  <a:schemeClr val="tx1"/>
                </a:solidFill>
                <a:effectLst/>
                <a:latin typeface="+mn-lt"/>
                <a:ea typeface="+mn-ea"/>
                <a:cs typeface="+mn-cs"/>
              </a:rPr>
              <a:t>owever, in accordance with the intuitions mentioned above, 3) is good even though there is nobody to enjoy the good, but 4) is not bad because there is nobody who</a:t>
            </a:r>
            <a:r>
              <a:rPr lang="en-US" sz="1200" kern="1200" baseline="0" dirty="0" smtClean="0">
                <a:solidFill>
                  <a:schemeClr val="tx1"/>
                </a:solidFill>
                <a:effectLst/>
                <a:latin typeface="+mn-lt"/>
                <a:ea typeface="+mn-ea"/>
                <a:cs typeface="+mn-cs"/>
              </a:rPr>
              <a:t> is deprived of the absent pleasures” (347)</a:t>
            </a: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“To determine the relative advantages and disadvantages of coming into existence and never coming to be, we need to compare 1) with 3) and 2) with 4)”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“In the first comparison we see that non-existence is preferable to existence. The advantage is a real one”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“I</a:t>
            </a:r>
            <a:r>
              <a:rPr lang="en-US" sz="1200" kern="1200" dirty="0" smtClean="0">
                <a:solidFill>
                  <a:schemeClr val="tx1"/>
                </a:solidFill>
                <a:effectLst/>
                <a:latin typeface="+mn-lt"/>
                <a:ea typeface="+mn-ea"/>
                <a:cs typeface="+mn-cs"/>
              </a:rPr>
              <a:t>n the second comparison, however, the pleasures of the existent, although good, are not a real advantage over non existence, because the absence of pleasures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is not bad” (348)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t>
            </a:r>
            <a:r>
              <a:rPr lang="en-US" sz="1200" kern="1200" dirty="0" smtClean="0">
                <a:solidFill>
                  <a:schemeClr val="tx1"/>
                </a:solidFill>
                <a:effectLst/>
                <a:latin typeface="+mn-lt"/>
                <a:ea typeface="+mn-ea"/>
                <a:cs typeface="+mn-cs"/>
              </a:rPr>
              <a:t>For the good to be a real advantage over non-existence, it would have to be the case that its absence were bad” (348) </a:t>
            </a:r>
            <a:endParaRPr lang="en-US" dirty="0" smtClean="0"/>
          </a:p>
          <a:p>
            <a:pPr marL="171450" indent="-171450">
              <a:buFont typeface="Arial"/>
              <a:buChar char="•"/>
            </a:pPr>
            <a:r>
              <a:rPr lang="en-US" b="0" dirty="0" smtClean="0"/>
              <a:t>“Comparing somebody’s existence with his non-existence is not to compare two possible conditions of that person. Rather it is to compare his existence with an alternative state of affairs in which he does not exist.”</a:t>
            </a:r>
          </a:p>
          <a:p>
            <a:pPr marL="171450" indent="-171450">
              <a:buFont typeface="Arial"/>
              <a:buChar char="•"/>
            </a:pPr>
            <a:r>
              <a:rPr lang="en-US" dirty="0" smtClean="0"/>
              <a:t>“The </a:t>
            </a:r>
            <a:r>
              <a:rPr lang="en-US" dirty="0" err="1" smtClean="0"/>
              <a:t>judgement</a:t>
            </a:r>
            <a:r>
              <a:rPr lang="en-US" dirty="0" smtClean="0"/>
              <a:t> made in (3) is made </a:t>
            </a:r>
            <a:r>
              <a:rPr lang="en-US" i="1" dirty="0" smtClean="0"/>
              <a:t>with reference to the (potential) interests of a person </a:t>
            </a:r>
            <a:r>
              <a:rPr lang="en-US" dirty="0" smtClean="0"/>
              <a:t>who either does or does not exist.”</a:t>
            </a:r>
          </a:p>
          <a:p>
            <a:pPr marL="171450" indent="-171450">
              <a:buFont typeface="Arial"/>
              <a:buChar char="•"/>
            </a:pPr>
            <a:r>
              <a:rPr lang="en-US" dirty="0" smtClean="0"/>
              <a:t>“This objection would be mistaken because (3) can say something about a counterfactual case in which a person who does actually exist never did exist.”</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“Claim (3) says that this absence is good when judged in terms of the interests of the person who would otherwise have existed. We may not know who that person would have been, but we can still say that whoever that person would have been, the avoidance of his or her pains is good when judged in terms of his or her potential interests. If there is any (obviously loose) sense in which the absent pain is good </a:t>
            </a:r>
            <a:r>
              <a:rPr lang="en-US" i="1" dirty="0" smtClean="0"/>
              <a:t>for </a:t>
            </a:r>
            <a:r>
              <a:rPr lang="en-US" dirty="0" smtClean="0"/>
              <a:t>the person who could have existed but does not exist, this is it. Clearly (3) does not entail the absurd literal claim that there is some actual person for whom the absent pain is good.”</a:t>
            </a:r>
          </a:p>
          <a:p>
            <a:pPr marL="171450" indent="-171450">
              <a:buFont typeface="Arial"/>
              <a:buChar char="•"/>
            </a:pPr>
            <a:endParaRPr lang="en-US" dirty="0" smtClean="0"/>
          </a:p>
          <a:p>
            <a:pPr marL="171450" indent="-171450">
              <a:buFont typeface="Arial"/>
              <a:buChar char="•"/>
            </a:pPr>
            <a:endParaRPr lang="en-US" b="0" dirty="0" smtClean="0"/>
          </a:p>
          <a:p>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A750A182-F080-BA40-A1F2-AB9B5BAA0E59}" type="slidenum">
              <a:rPr lang="en-US" smtClean="0"/>
              <a:t>32</a:t>
            </a:fld>
            <a:endParaRPr lang="en-US"/>
          </a:p>
        </p:txBody>
      </p:sp>
    </p:spTree>
    <p:extLst>
      <p:ext uri="{BB962C8B-B14F-4D97-AF65-F5344CB8AC3E}">
        <p14:creationId xmlns:p14="http://schemas.microsoft.com/office/powerpoint/2010/main" val="27896470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33</a:t>
            </a:fld>
            <a:endParaRPr lang="en-US"/>
          </a:p>
        </p:txBody>
      </p:sp>
    </p:spTree>
    <p:extLst>
      <p:ext uri="{BB962C8B-B14F-4D97-AF65-F5344CB8AC3E}">
        <p14:creationId xmlns:p14="http://schemas.microsoft.com/office/powerpoint/2010/main" val="3413630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34</a:t>
            </a:fld>
            <a:endParaRPr lang="en-US"/>
          </a:p>
        </p:txBody>
      </p:sp>
    </p:spTree>
    <p:extLst>
      <p:ext uri="{BB962C8B-B14F-4D97-AF65-F5344CB8AC3E}">
        <p14:creationId xmlns:p14="http://schemas.microsoft.com/office/powerpoint/2010/main" val="831599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50A182-F080-BA40-A1F2-AB9B5BAA0E59}" type="slidenum">
              <a:rPr lang="en-US" smtClean="0"/>
              <a:t>35</a:t>
            </a:fld>
            <a:endParaRPr lang="en-US"/>
          </a:p>
        </p:txBody>
      </p:sp>
    </p:spTree>
    <p:extLst>
      <p:ext uri="{BB962C8B-B14F-4D97-AF65-F5344CB8AC3E}">
        <p14:creationId xmlns:p14="http://schemas.microsoft.com/office/powerpoint/2010/main" val="2546371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“Benatar was born in South Africa in 1966.”</a:t>
            </a:r>
          </a:p>
          <a:p>
            <a:pPr marL="171450" indent="-171450">
              <a:buFont typeface="Arial"/>
              <a:buChar char="•"/>
            </a:pPr>
            <a:r>
              <a:rPr lang="en-US" dirty="0" smtClean="0"/>
              <a:t>“He is the head of the philosophy department at the University of Cape Town, where he also directs the university’s Bioethics Centre, which was founded by his father, Solomon Benatar, a global-health expert.”</a:t>
            </a:r>
          </a:p>
          <a:p>
            <a:pPr marL="171450" indent="-171450">
              <a:buFont typeface="Arial"/>
              <a:buChar char="•"/>
            </a:pPr>
            <a:r>
              <a:rPr lang="en-US" dirty="0" smtClean="0"/>
              <a:t>“Benatar dedicated ‘Better Never to Have Been’ ‘to my parents, even though they brought me into existence.’”</a:t>
            </a:r>
          </a:p>
          <a:p>
            <a:pPr marL="171450" indent="-171450">
              <a:buFont typeface="Arial"/>
              <a:buChar char="•"/>
            </a:pPr>
            <a:r>
              <a:rPr lang="en-US" dirty="0" smtClean="0"/>
              <a:t>Extremely private</a:t>
            </a:r>
          </a:p>
          <a:p>
            <a:pPr marL="171450" indent="-171450">
              <a:buFont typeface="Arial"/>
              <a:buChar char="•"/>
            </a:pPr>
            <a:r>
              <a:rPr lang="en-US" dirty="0" smtClean="0"/>
              <a:t>“A few years ago, </a:t>
            </a:r>
            <a:r>
              <a:rPr lang="en-US" dirty="0" err="1" smtClean="0"/>
              <a:t>Nic</a:t>
            </a:r>
            <a:r>
              <a:rPr lang="en-US" dirty="0" smtClean="0"/>
              <a:t> </a:t>
            </a:r>
            <a:r>
              <a:rPr lang="en-US" dirty="0" err="1" smtClean="0"/>
              <a:t>Pizzolatto</a:t>
            </a:r>
            <a:r>
              <a:rPr lang="en-US" dirty="0" smtClean="0"/>
              <a:t>, the screenwriter behind ‘True Detective,’ read the book and made Rust Cohle, Matthew </a:t>
            </a:r>
            <a:r>
              <a:rPr lang="en-US" dirty="0" err="1" smtClean="0"/>
              <a:t>McConaughey’s</a:t>
            </a:r>
            <a:r>
              <a:rPr lang="en-US" dirty="0" smtClean="0"/>
              <a:t> character, a nihilistic anti-</a:t>
            </a:r>
            <a:r>
              <a:rPr lang="en-US" dirty="0" err="1" smtClean="0"/>
              <a:t>natalist</a:t>
            </a:r>
            <a:r>
              <a:rPr lang="en-US" dirty="0" smtClean="0"/>
              <a:t>. (‘I think human consciousness is a tragic misstep in evolution,’ Cohle says.) When </a:t>
            </a:r>
            <a:r>
              <a:rPr lang="en-US" dirty="0" err="1" smtClean="0"/>
              <a:t>Pizzolatto</a:t>
            </a:r>
            <a:r>
              <a:rPr lang="en-US" dirty="0" smtClean="0"/>
              <a:t> mentioned the book to the press, Benatar, who sees his own views as more thoughtful and humane than </a:t>
            </a:r>
            <a:r>
              <a:rPr lang="en-US" dirty="0" err="1" smtClean="0"/>
              <a:t>Cohle’s</a:t>
            </a:r>
            <a:r>
              <a:rPr lang="en-US" dirty="0" smtClean="0"/>
              <a:t>, emerged from an otherwise reclusive life to clarify them in interviews.</a:t>
            </a:r>
            <a:r>
              <a:rPr lang="en-US" dirty="0" smtClean="0"/>
              <a:t>”</a:t>
            </a:r>
          </a:p>
          <a:p>
            <a:pPr marL="171450" indent="-171450">
              <a:buFont typeface="Arial"/>
              <a:buChar char="•"/>
            </a:pPr>
            <a:r>
              <a:rPr lang="en-US" dirty="0" smtClean="0"/>
              <a:t>https://</a:t>
            </a:r>
            <a:r>
              <a:rPr lang="en-US" dirty="0" err="1" smtClean="0"/>
              <a:t>www.newyorker.com</a:t>
            </a:r>
            <a:r>
              <a:rPr lang="en-US" dirty="0" smtClean="0"/>
              <a:t>/culture/persons-of-interest/the-case-for-not-being-born</a:t>
            </a:r>
            <a:endParaRPr lang="en-US" dirty="0" smtClean="0"/>
          </a:p>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6</a:t>
            </a:fld>
            <a:endParaRPr lang="en-US"/>
          </a:p>
        </p:txBody>
      </p:sp>
    </p:spTree>
    <p:extLst>
      <p:ext uri="{BB962C8B-B14F-4D97-AF65-F5344CB8AC3E}">
        <p14:creationId xmlns:p14="http://schemas.microsoft.com/office/powerpoint/2010/main" val="225612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7</a:t>
            </a:fld>
            <a:endParaRPr lang="en-US"/>
          </a:p>
        </p:txBody>
      </p:sp>
    </p:spTree>
    <p:extLst>
      <p:ext uri="{BB962C8B-B14F-4D97-AF65-F5344CB8AC3E}">
        <p14:creationId xmlns:p14="http://schemas.microsoft.com/office/powerpoint/2010/main" val="316628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10</a:t>
            </a:fld>
            <a:endParaRPr lang="en-US"/>
          </a:p>
        </p:txBody>
      </p:sp>
    </p:spTree>
    <p:extLst>
      <p:ext uri="{BB962C8B-B14F-4D97-AF65-F5344CB8AC3E}">
        <p14:creationId xmlns:p14="http://schemas.microsoft.com/office/powerpoint/2010/main" val="2343224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11</a:t>
            </a:fld>
            <a:endParaRPr lang="en-US"/>
          </a:p>
        </p:txBody>
      </p:sp>
    </p:spTree>
    <p:extLst>
      <p:ext uri="{BB962C8B-B14F-4D97-AF65-F5344CB8AC3E}">
        <p14:creationId xmlns:p14="http://schemas.microsoft.com/office/powerpoint/2010/main" val="349550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50A182-F080-BA40-A1F2-AB9B5BAA0E59}" type="slidenum">
              <a:rPr lang="en-US" smtClean="0"/>
              <a:t>12</a:t>
            </a:fld>
            <a:endParaRPr lang="en-US"/>
          </a:p>
        </p:txBody>
      </p:sp>
    </p:spTree>
    <p:extLst>
      <p:ext uri="{BB962C8B-B14F-4D97-AF65-F5344CB8AC3E}">
        <p14:creationId xmlns:p14="http://schemas.microsoft.com/office/powerpoint/2010/main" val="2052768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50A182-F080-BA40-A1F2-AB9B5BAA0E59}" type="slidenum">
              <a:rPr lang="en-US" smtClean="0"/>
              <a:t>13</a:t>
            </a:fld>
            <a:endParaRPr lang="en-US"/>
          </a:p>
        </p:txBody>
      </p:sp>
    </p:spTree>
    <p:extLst>
      <p:ext uri="{BB962C8B-B14F-4D97-AF65-F5344CB8AC3E}">
        <p14:creationId xmlns:p14="http://schemas.microsoft.com/office/powerpoint/2010/main" val="2052768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50A182-F080-BA40-A1F2-AB9B5BAA0E59}" type="slidenum">
              <a:rPr lang="en-US" smtClean="0"/>
              <a:t>14</a:t>
            </a:fld>
            <a:endParaRPr lang="en-US"/>
          </a:p>
        </p:txBody>
      </p:sp>
    </p:spTree>
    <p:extLst>
      <p:ext uri="{BB962C8B-B14F-4D97-AF65-F5344CB8AC3E}">
        <p14:creationId xmlns:p14="http://schemas.microsoft.com/office/powerpoint/2010/main" val="889274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Friday, October 11, 19</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Friday, October 11, 19</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Friday, October 11, 19</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Friday, October 11, 19</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Friday, October 11, 19</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Friday, October 11, 19</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gi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4"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 (10/17)</a:t>
            </a:r>
          </a:p>
        </p:txBody>
      </p:sp>
      <p:pic>
        <p:nvPicPr>
          <p:cNvPr id="6" name="Picture 5" descr="Richard_Joyce_med_black.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3308126" y="2799887"/>
            <a:ext cx="2527749" cy="3823992"/>
          </a:xfrm>
          <a:prstGeom prst="rect">
            <a:avLst/>
          </a:prstGeom>
        </p:spPr>
      </p:pic>
      <p:sp>
        <p:nvSpPr>
          <p:cNvPr id="7" name="TextBox 6"/>
          <p:cNvSpPr txBox="1"/>
          <p:nvPr/>
        </p:nvSpPr>
        <p:spPr>
          <a:xfrm>
            <a:off x="457200" y="1865909"/>
            <a:ext cx="8229600" cy="1200329"/>
          </a:xfrm>
          <a:prstGeom prst="rect">
            <a:avLst/>
          </a:prstGeom>
          <a:noFill/>
        </p:spPr>
        <p:txBody>
          <a:bodyPr wrap="square" rtlCol="0">
            <a:spAutoFit/>
          </a:bodyPr>
          <a:lstStyle/>
          <a:p>
            <a:r>
              <a:rPr lang="en-US" dirty="0"/>
              <a:t>I greatly dislike the widespread assumption that the aim of philosophy should be the vindication of everyday </a:t>
            </a:r>
            <a:r>
              <a:rPr lang="en-US" dirty="0" smtClean="0"/>
              <a:t>beliefs.</a:t>
            </a:r>
          </a:p>
          <a:p>
            <a:pPr algn="r"/>
            <a:r>
              <a:rPr lang="en-US" dirty="0" smtClean="0"/>
              <a:t>—Richard Joyce</a:t>
            </a:r>
          </a:p>
          <a:p>
            <a:endParaRPr lang="en-US" dirty="0"/>
          </a:p>
        </p:txBody>
      </p:sp>
    </p:spTree>
    <p:extLst>
      <p:ext uri="{BB962C8B-B14F-4D97-AF65-F5344CB8AC3E}">
        <p14:creationId xmlns:p14="http://schemas.microsoft.com/office/powerpoint/2010/main" val="103172262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MISANTHROPIC ARGUMENTS</a:t>
            </a:r>
          </a:p>
        </p:txBody>
      </p:sp>
      <p:sp>
        <p:nvSpPr>
          <p:cNvPr id="3" name="Content Placeholder 2"/>
          <p:cNvSpPr>
            <a:spLocks noGrp="1"/>
          </p:cNvSpPr>
          <p:nvPr>
            <p:ph idx="1"/>
          </p:nvPr>
        </p:nvSpPr>
        <p:spPr>
          <a:xfrm>
            <a:off x="457200" y="1600200"/>
            <a:ext cx="6583951" cy="4876800"/>
          </a:xfrm>
        </p:spPr>
        <p:txBody>
          <a:bodyPr/>
          <a:lstStyle/>
          <a:p>
            <a:r>
              <a:rPr lang="en-US" dirty="0"/>
              <a:t>“More than 63 billion terrestrial animals </a:t>
            </a:r>
            <a:r>
              <a:rPr lang="en-US" dirty="0" smtClean="0"/>
              <a:t>and</a:t>
            </a:r>
            <a:r>
              <a:rPr lang="en-US" dirty="0"/>
              <a:t> </a:t>
            </a:r>
            <a:r>
              <a:rPr lang="en-US" dirty="0" smtClean="0"/>
              <a:t>. . . more </a:t>
            </a:r>
            <a:r>
              <a:rPr lang="en-US" dirty="0"/>
              <a:t>than 103 billion aquatic animals are killed for human consumption every </a:t>
            </a:r>
            <a:r>
              <a:rPr lang="en-US" dirty="0" smtClean="0"/>
              <a:t>year” (8)</a:t>
            </a:r>
            <a:endParaRPr lang="en-US" dirty="0"/>
          </a:p>
          <a:p>
            <a:r>
              <a:rPr lang="en-US" dirty="0" smtClean="0"/>
              <a:t>“[E]very </a:t>
            </a:r>
            <a:r>
              <a:rPr lang="en-US" dirty="0"/>
              <a:t>human (who is not a vegetarian or vegan) is, on average, responsible for the death of 27 animals per year, or 1,690 animals over the course of a lifetime” (8</a:t>
            </a:r>
            <a:r>
              <a:rPr lang="en-US" dirty="0" smtClean="0"/>
              <a:t>)</a:t>
            </a:r>
          </a:p>
        </p:txBody>
      </p:sp>
      <p:pic>
        <p:nvPicPr>
          <p:cNvPr id="4" name="Picture 3" descr="maxresdefault-1280x640.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41151" y="1600200"/>
            <a:ext cx="1831327" cy="2389751"/>
          </a:xfrm>
          <a:prstGeom prst="rect">
            <a:avLst/>
          </a:prstGeom>
        </p:spPr>
      </p:pic>
      <p:sp>
        <p:nvSpPr>
          <p:cNvPr id="5" name="TextBox 4"/>
          <p:cNvSpPr txBox="1"/>
          <p:nvPr/>
        </p:nvSpPr>
        <p:spPr>
          <a:xfrm>
            <a:off x="7041151" y="4008721"/>
            <a:ext cx="1831327" cy="369332"/>
          </a:xfrm>
          <a:prstGeom prst="rect">
            <a:avLst/>
          </a:prstGeom>
          <a:noFill/>
        </p:spPr>
        <p:txBody>
          <a:bodyPr wrap="square" rtlCol="0">
            <a:spAutoFit/>
          </a:bodyPr>
          <a:lstStyle/>
          <a:p>
            <a:pPr algn="ctr"/>
            <a:r>
              <a:rPr lang="en-US" dirty="0" smtClean="0"/>
              <a:t>David Benatar</a:t>
            </a:r>
            <a:endParaRPr lang="en-US" dirty="0"/>
          </a:p>
        </p:txBody>
      </p:sp>
    </p:spTree>
    <p:extLst>
      <p:ext uri="{BB962C8B-B14F-4D97-AF65-F5344CB8AC3E}">
        <p14:creationId xmlns:p14="http://schemas.microsoft.com/office/powerpoint/2010/main" val="2769321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MISANTHROPIC ARGUMENTS</a:t>
            </a:r>
          </a:p>
        </p:txBody>
      </p:sp>
      <p:pic>
        <p:nvPicPr>
          <p:cNvPr id="6" name="Picture 5" descr="prometheus_and_god_by_dejano23-d56r8kq.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34" y="1701889"/>
            <a:ext cx="7522733" cy="4778044"/>
          </a:xfrm>
          <a:prstGeom prst="rect">
            <a:avLst/>
          </a:prstGeom>
          <a:noFill/>
          <a:ln>
            <a:noFill/>
          </a:ln>
        </p:spPr>
      </p:pic>
    </p:spTree>
    <p:extLst>
      <p:ext uri="{BB962C8B-B14F-4D97-AF65-F5344CB8AC3E}">
        <p14:creationId xmlns:p14="http://schemas.microsoft.com/office/powerpoint/2010/main" val="40467306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PHILANTHROPIC ARGUMENTS</a:t>
            </a:r>
          </a:p>
        </p:txBody>
      </p:sp>
      <p:sp>
        <p:nvSpPr>
          <p:cNvPr id="3" name="Content Placeholder 2"/>
          <p:cNvSpPr>
            <a:spLocks noGrp="1"/>
          </p:cNvSpPr>
          <p:nvPr>
            <p:ph idx="1"/>
          </p:nvPr>
        </p:nvSpPr>
        <p:spPr/>
        <p:txBody>
          <a:bodyPr/>
          <a:lstStyle/>
          <a:p>
            <a:r>
              <a:rPr lang="en-US" dirty="0" smtClean="0"/>
              <a:t>Bad things happen to all of us.</a:t>
            </a:r>
          </a:p>
          <a:p>
            <a:endParaRPr lang="en-US" dirty="0"/>
          </a:p>
        </p:txBody>
      </p:sp>
    </p:spTree>
    <p:extLst>
      <p:ext uri="{BB962C8B-B14F-4D97-AF65-F5344CB8AC3E}">
        <p14:creationId xmlns:p14="http://schemas.microsoft.com/office/powerpoint/2010/main" val="21575776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PHILANTHROPIC ARGUMENTS</a:t>
            </a:r>
          </a:p>
        </p:txBody>
      </p:sp>
      <p:sp>
        <p:nvSpPr>
          <p:cNvPr id="3" name="Content Placeholder 2"/>
          <p:cNvSpPr>
            <a:spLocks noGrp="1"/>
          </p:cNvSpPr>
          <p:nvPr>
            <p:ph idx="1"/>
          </p:nvPr>
        </p:nvSpPr>
        <p:spPr/>
        <p:txBody>
          <a:bodyPr/>
          <a:lstStyle/>
          <a:p>
            <a:r>
              <a:rPr lang="en-US" dirty="0" smtClean="0"/>
              <a:t>Bad things happen to all of us.</a:t>
            </a:r>
          </a:p>
          <a:p>
            <a:r>
              <a:rPr lang="en-US" dirty="0" smtClean="0"/>
              <a:t>Pain is intrinsically bad, and most human beings will experience pain at least once.</a:t>
            </a:r>
          </a:p>
          <a:p>
            <a:endParaRPr lang="en-US" dirty="0"/>
          </a:p>
        </p:txBody>
      </p:sp>
      <p:pic>
        <p:nvPicPr>
          <p:cNvPr id="4" name="Picture 3" descr="6dded0dc734bdaab8e1eba9abca58d9c--it-hurts-haha-so-true.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46108" y="2901432"/>
            <a:ext cx="4251785" cy="1814682"/>
          </a:xfrm>
          <a:prstGeom prst="rect">
            <a:avLst/>
          </a:prstGeom>
        </p:spPr>
      </p:pic>
      <p:pic>
        <p:nvPicPr>
          <p:cNvPr id="5" name="Picture 4" descr="6dded0dc734bdaab8e1eba9abca58d9c--it-hurts-haha-so-true.jpg"/>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446108" y="4716114"/>
            <a:ext cx="2025112" cy="1928103"/>
          </a:xfrm>
          <a:prstGeom prst="rect">
            <a:avLst/>
          </a:prstGeom>
        </p:spPr>
      </p:pic>
      <p:pic>
        <p:nvPicPr>
          <p:cNvPr id="6" name="Picture 5" descr="6dded0dc734bdaab8e1eba9abca58d9c--it-hurts-haha-so-true.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4471220" y="4716114"/>
            <a:ext cx="2170189" cy="1925239"/>
          </a:xfrm>
          <a:prstGeom prst="rect">
            <a:avLst/>
          </a:prstGeom>
        </p:spPr>
      </p:pic>
    </p:spTree>
    <p:extLst>
      <p:ext uri="{BB962C8B-B14F-4D97-AF65-F5344CB8AC3E}">
        <p14:creationId xmlns:p14="http://schemas.microsoft.com/office/powerpoint/2010/main" val="8008621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PHILANTHROPIC ARGUMENTS</a:t>
            </a:r>
          </a:p>
        </p:txBody>
      </p:sp>
      <p:sp>
        <p:nvSpPr>
          <p:cNvPr id="3" name="Content Placeholder 2"/>
          <p:cNvSpPr>
            <a:spLocks noGrp="1"/>
          </p:cNvSpPr>
          <p:nvPr>
            <p:ph idx="1"/>
          </p:nvPr>
        </p:nvSpPr>
        <p:spPr/>
        <p:txBody>
          <a:bodyPr/>
          <a:lstStyle/>
          <a:p>
            <a:r>
              <a:rPr lang="en-US" dirty="0" smtClean="0"/>
              <a:t>Bad things happen to all of us.</a:t>
            </a:r>
          </a:p>
          <a:p>
            <a:r>
              <a:rPr lang="en-US" dirty="0"/>
              <a:t>Pain is intrinsically bad, and most human beings will experience pain at least once.</a:t>
            </a:r>
          </a:p>
          <a:p>
            <a:r>
              <a:rPr lang="en-US" dirty="0" smtClean="0"/>
              <a:t>We </a:t>
            </a:r>
            <a:r>
              <a:rPr lang="en-US" b="1" dirty="0" smtClean="0"/>
              <a:t>all </a:t>
            </a:r>
            <a:r>
              <a:rPr lang="en-US" dirty="0" smtClean="0"/>
              <a:t>face death: “</a:t>
            </a:r>
            <a:r>
              <a:rPr lang="en-US" dirty="0"/>
              <a:t>every birth is a death in </a:t>
            </a:r>
            <a:r>
              <a:rPr lang="en-US" dirty="0" smtClean="0"/>
              <a:t>waiting” (6)</a:t>
            </a:r>
            <a:endParaRPr lang="en-US" dirty="0"/>
          </a:p>
          <a:p>
            <a:r>
              <a:rPr lang="en-US" dirty="0" smtClean="0"/>
              <a:t>None of this befalls the nonexistent.</a:t>
            </a:r>
            <a:endParaRPr lang="en-US" dirty="0"/>
          </a:p>
        </p:txBody>
      </p:sp>
    </p:spTree>
    <p:extLst>
      <p:ext uri="{BB962C8B-B14F-4D97-AF65-F5344CB8AC3E}">
        <p14:creationId xmlns:p14="http://schemas.microsoft.com/office/powerpoint/2010/main" val="314057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PHILANTHROPIC ARGUMENTS</a:t>
            </a:r>
            <a:endParaRPr lang="en-US" dirty="0"/>
          </a:p>
        </p:txBody>
      </p:sp>
      <p:sp>
        <p:nvSpPr>
          <p:cNvPr id="3" name="Content Placeholder 2"/>
          <p:cNvSpPr>
            <a:spLocks noGrp="1"/>
          </p:cNvSpPr>
          <p:nvPr>
            <p:ph idx="1"/>
          </p:nvPr>
        </p:nvSpPr>
        <p:spPr/>
        <p:txBody>
          <a:bodyPr/>
          <a:lstStyle/>
          <a:p>
            <a:r>
              <a:rPr lang="en-US" dirty="0" smtClean="0"/>
              <a:t>Many of us </a:t>
            </a:r>
            <a:r>
              <a:rPr lang="en-US" b="1" dirty="0" smtClean="0"/>
              <a:t>believe </a:t>
            </a:r>
            <a:r>
              <a:rPr lang="en-US" dirty="0" smtClean="0"/>
              <a:t>that our lives are </a:t>
            </a:r>
            <a:r>
              <a:rPr lang="en-US" b="1" dirty="0" smtClean="0"/>
              <a:t>good on balance</a:t>
            </a:r>
            <a:r>
              <a:rPr lang="en-US" dirty="0" smtClean="0"/>
              <a:t>.</a:t>
            </a:r>
          </a:p>
          <a:p>
            <a:r>
              <a:rPr lang="en-US" dirty="0" smtClean="0"/>
              <a:t>There is a distinction between how much good and bad we </a:t>
            </a:r>
            <a:r>
              <a:rPr lang="en-US" b="1" dirty="0" smtClean="0"/>
              <a:t>believe </a:t>
            </a:r>
            <a:r>
              <a:rPr lang="en-US" dirty="0" smtClean="0"/>
              <a:t>our lives contain and how much our lives </a:t>
            </a:r>
            <a:r>
              <a:rPr lang="en-US" b="1" dirty="0" smtClean="0"/>
              <a:t>actually </a:t>
            </a:r>
            <a:r>
              <a:rPr lang="en-US" dirty="0" smtClean="0"/>
              <a:t>contain.</a:t>
            </a:r>
          </a:p>
          <a:p>
            <a:r>
              <a:rPr lang="en-US" dirty="0" smtClean="0"/>
              <a:t>There are biological drives and cognitive biases that may lead us to </a:t>
            </a:r>
            <a:r>
              <a:rPr lang="en-US" b="1" dirty="0" smtClean="0"/>
              <a:t>overestimate</a:t>
            </a:r>
            <a:r>
              <a:rPr lang="en-US" dirty="0"/>
              <a:t> </a:t>
            </a:r>
            <a:r>
              <a:rPr lang="en-US" dirty="0" smtClean="0"/>
              <a:t>how much </a:t>
            </a:r>
            <a:r>
              <a:rPr lang="en-US" b="1" dirty="0" smtClean="0"/>
              <a:t>good </a:t>
            </a:r>
            <a:r>
              <a:rPr lang="en-US" dirty="0" smtClean="0"/>
              <a:t>our lives contain and to </a:t>
            </a:r>
            <a:r>
              <a:rPr lang="en-US" b="1" dirty="0" smtClean="0"/>
              <a:t>underestimate </a:t>
            </a:r>
            <a:r>
              <a:rPr lang="en-US" dirty="0" smtClean="0"/>
              <a:t>how much</a:t>
            </a:r>
            <a:r>
              <a:rPr lang="en-US" b="1" dirty="0" smtClean="0"/>
              <a:t> bad </a:t>
            </a:r>
            <a:r>
              <a:rPr lang="en-US" dirty="0" smtClean="0"/>
              <a:t>our lives contain.</a:t>
            </a:r>
          </a:p>
          <a:p>
            <a:r>
              <a:rPr lang="en-US" dirty="0" smtClean="0"/>
              <a:t>It is easy to forget that the worst things tend to happen to people later in life.</a:t>
            </a:r>
            <a:endParaRPr lang="en-US" dirty="0"/>
          </a:p>
        </p:txBody>
      </p:sp>
    </p:spTree>
    <p:extLst>
      <p:ext uri="{BB962C8B-B14F-4D97-AF65-F5344CB8AC3E}">
        <p14:creationId xmlns:p14="http://schemas.microsoft.com/office/powerpoint/2010/main" val="1196812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PHILANTHROPHIC ARGUMENTS</a:t>
            </a:r>
            <a:endParaRPr lang="en-US" dirty="0"/>
          </a:p>
        </p:txBody>
      </p:sp>
      <p:pic>
        <p:nvPicPr>
          <p:cNvPr id="4" name="Picture 3" descr="ab2a4e649410f0cf257bfa598a80d43fdd167733d9b310a7953247f3549d9743.jpg"/>
          <p:cNvPicPr>
            <a:picLocks noChangeAspect="1"/>
          </p:cNvPicPr>
          <p:nvPr/>
        </p:nvPicPr>
        <p:blipFill rotWithShape="1">
          <a:blip r:embed="rId3">
            <a:extLst>
              <a:ext uri="{28A0092B-C50C-407E-A947-70E740481C1C}">
                <a14:useLocalDpi xmlns:a14="http://schemas.microsoft.com/office/drawing/2010/main" val="0"/>
              </a:ext>
            </a:extLst>
          </a:blip>
          <a:srcRect b="3305"/>
          <a:stretch/>
        </p:blipFill>
        <p:spPr>
          <a:xfrm>
            <a:off x="4886292" y="2351702"/>
            <a:ext cx="4022138" cy="2837581"/>
          </a:xfrm>
          <a:prstGeom prst="rect">
            <a:avLst/>
          </a:prstGeom>
        </p:spPr>
      </p:pic>
      <p:pic>
        <p:nvPicPr>
          <p:cNvPr id="5" name="Picture 4" descr="giphy.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549" y="2351702"/>
            <a:ext cx="3769746" cy="2827309"/>
          </a:xfrm>
          <a:prstGeom prst="rect">
            <a:avLst/>
          </a:prstGeom>
        </p:spPr>
      </p:pic>
      <p:sp>
        <p:nvSpPr>
          <p:cNvPr id="6" name="TextBox 5"/>
          <p:cNvSpPr txBox="1"/>
          <p:nvPr/>
        </p:nvSpPr>
        <p:spPr>
          <a:xfrm>
            <a:off x="191907" y="5179011"/>
            <a:ext cx="3884083" cy="369332"/>
          </a:xfrm>
          <a:prstGeom prst="rect">
            <a:avLst/>
          </a:prstGeom>
          <a:noFill/>
        </p:spPr>
        <p:txBody>
          <a:bodyPr wrap="square" rtlCol="0">
            <a:spAutoFit/>
          </a:bodyPr>
          <a:lstStyle/>
          <a:p>
            <a:pPr algn="ctr"/>
            <a:r>
              <a:rPr lang="en-US" b="1" cap="small" dirty="0" smtClean="0">
                <a:solidFill>
                  <a:srgbClr val="0000FF"/>
                </a:solidFill>
              </a:rPr>
              <a:t>10 minutes of the worst tortures</a:t>
            </a:r>
            <a:endParaRPr lang="en-US" b="1" cap="small" dirty="0">
              <a:solidFill>
                <a:srgbClr val="0000FF"/>
              </a:solidFill>
            </a:endParaRPr>
          </a:p>
        </p:txBody>
      </p:sp>
      <p:sp>
        <p:nvSpPr>
          <p:cNvPr id="7" name="TextBox 6"/>
          <p:cNvSpPr txBox="1"/>
          <p:nvPr/>
        </p:nvSpPr>
        <p:spPr>
          <a:xfrm>
            <a:off x="4754001" y="5201765"/>
            <a:ext cx="4257708" cy="369332"/>
          </a:xfrm>
          <a:prstGeom prst="rect">
            <a:avLst/>
          </a:prstGeom>
          <a:noFill/>
        </p:spPr>
        <p:txBody>
          <a:bodyPr wrap="square" rtlCol="0">
            <a:spAutoFit/>
          </a:bodyPr>
          <a:lstStyle/>
          <a:p>
            <a:pPr algn="ctr"/>
            <a:r>
              <a:rPr lang="en-US" b="1" cap="small" dirty="0" smtClean="0">
                <a:solidFill>
                  <a:srgbClr val="0000FF"/>
                </a:solidFill>
              </a:rPr>
              <a:t>15 minutes of the greatest delights</a:t>
            </a:r>
            <a:endParaRPr lang="en-US" b="1" cap="small" dirty="0">
              <a:solidFill>
                <a:srgbClr val="0000FF"/>
              </a:solidFill>
            </a:endParaRPr>
          </a:p>
        </p:txBody>
      </p:sp>
    </p:spTree>
    <p:extLst>
      <p:ext uri="{BB962C8B-B14F-4D97-AF65-F5344CB8AC3E}">
        <p14:creationId xmlns:p14="http://schemas.microsoft.com/office/powerpoint/2010/main" val="301877084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POLL</a:t>
            </a:r>
            <a:endParaRPr lang="en-US" dirty="0"/>
          </a:p>
        </p:txBody>
      </p:sp>
      <p:pic>
        <p:nvPicPr>
          <p:cNvPr id="4" name="Picture 3" descr="Screen Shot 2018-10-18 at 12.12.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994" y="1654442"/>
            <a:ext cx="8662013" cy="4796213"/>
          </a:xfrm>
          <a:prstGeom prst="rect">
            <a:avLst/>
          </a:prstGeom>
        </p:spPr>
      </p:pic>
    </p:spTree>
    <p:extLst>
      <p:ext uri="{BB962C8B-B14F-4D97-AF65-F5344CB8AC3E}">
        <p14:creationId xmlns:p14="http://schemas.microsoft.com/office/powerpoint/2010/main" val="64232424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OPTIMIST’S REPLY</a:t>
            </a:r>
            <a:endParaRPr lang="en-US" dirty="0"/>
          </a:p>
        </p:txBody>
      </p:sp>
      <p:sp>
        <p:nvSpPr>
          <p:cNvPr id="3" name="Content Placeholder 2"/>
          <p:cNvSpPr>
            <a:spLocks noGrp="1"/>
          </p:cNvSpPr>
          <p:nvPr>
            <p:ph idx="1"/>
          </p:nvPr>
        </p:nvSpPr>
        <p:spPr>
          <a:xfrm>
            <a:off x="457199" y="1600200"/>
            <a:ext cx="6443617" cy="4876800"/>
          </a:xfrm>
        </p:spPr>
        <p:txBody>
          <a:bodyPr>
            <a:normAutofit/>
          </a:bodyPr>
          <a:lstStyle/>
          <a:p>
            <a:r>
              <a:rPr lang="en-US" dirty="0"/>
              <a:t>Good things </a:t>
            </a:r>
            <a:r>
              <a:rPr lang="en-US" b="1" dirty="0"/>
              <a:t>also </a:t>
            </a:r>
            <a:r>
              <a:rPr lang="en-US" dirty="0"/>
              <a:t>happen to us.</a:t>
            </a:r>
          </a:p>
          <a:p>
            <a:r>
              <a:rPr lang="en-US" dirty="0"/>
              <a:t>So long as the goods outweigh the bads, </a:t>
            </a:r>
            <a:r>
              <a:rPr lang="en-US" b="1" dirty="0"/>
              <a:t>life is worth </a:t>
            </a:r>
            <a:r>
              <a:rPr lang="en-US" b="1" dirty="0" smtClean="0"/>
              <a:t>living</a:t>
            </a:r>
            <a:r>
              <a:rPr lang="en-US" dirty="0" smtClean="0"/>
              <a:t>.</a:t>
            </a:r>
          </a:p>
          <a:p>
            <a:r>
              <a:rPr lang="en-US" dirty="0" smtClean="0"/>
              <a:t>The expression “</a:t>
            </a:r>
            <a:r>
              <a:rPr lang="en-US" b="1" dirty="0" smtClean="0"/>
              <a:t>life worth living</a:t>
            </a:r>
            <a:r>
              <a:rPr lang="en-US" dirty="0" smtClean="0"/>
              <a:t>” is ambiguous.</a:t>
            </a:r>
            <a:endParaRPr lang="en-US" dirty="0"/>
          </a:p>
          <a:p>
            <a:pPr lvl="1">
              <a:buFontTx/>
              <a:buChar char="-"/>
            </a:pPr>
            <a:r>
              <a:rPr lang="en-US" b="1" dirty="0" smtClean="0">
                <a:solidFill>
                  <a:srgbClr val="0000FF"/>
                </a:solidFill>
              </a:rPr>
              <a:t>Present-life sense</a:t>
            </a:r>
          </a:p>
          <a:p>
            <a:pPr lvl="1">
              <a:buFontTx/>
              <a:buChar char="-"/>
            </a:pPr>
            <a:r>
              <a:rPr lang="en-US" b="1" dirty="0" smtClean="0">
                <a:solidFill>
                  <a:srgbClr val="0000FF"/>
                </a:solidFill>
              </a:rPr>
              <a:t>Future-life sense</a:t>
            </a:r>
          </a:p>
          <a:p>
            <a:r>
              <a:rPr lang="en-US" dirty="0" smtClean="0"/>
              <a:t>Different standards apply to these concepts.</a:t>
            </a:r>
          </a:p>
        </p:txBody>
      </p:sp>
      <p:pic>
        <p:nvPicPr>
          <p:cNvPr id="4" name="Picture 3" descr="maxresdefault-1280x640.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41151" y="1600200"/>
            <a:ext cx="1831327" cy="2389751"/>
          </a:xfrm>
          <a:prstGeom prst="rect">
            <a:avLst/>
          </a:prstGeom>
        </p:spPr>
      </p:pic>
      <p:sp>
        <p:nvSpPr>
          <p:cNvPr id="5" name="TextBox 4"/>
          <p:cNvSpPr txBox="1"/>
          <p:nvPr/>
        </p:nvSpPr>
        <p:spPr>
          <a:xfrm>
            <a:off x="7041151" y="4008721"/>
            <a:ext cx="1831327" cy="369332"/>
          </a:xfrm>
          <a:prstGeom prst="rect">
            <a:avLst/>
          </a:prstGeom>
          <a:noFill/>
        </p:spPr>
        <p:txBody>
          <a:bodyPr wrap="square" rtlCol="0">
            <a:spAutoFit/>
          </a:bodyPr>
          <a:lstStyle/>
          <a:p>
            <a:pPr algn="ctr"/>
            <a:r>
              <a:rPr lang="en-US" dirty="0" smtClean="0"/>
              <a:t>David Benatar</a:t>
            </a:r>
            <a:endParaRPr lang="en-US" dirty="0"/>
          </a:p>
        </p:txBody>
      </p:sp>
    </p:spTree>
    <p:extLst>
      <p:ext uri="{BB962C8B-B14F-4D97-AF65-F5344CB8AC3E}">
        <p14:creationId xmlns:p14="http://schemas.microsoft.com/office/powerpoint/2010/main" val="3279408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OPTIMIST’S REPLY</a:t>
            </a:r>
            <a:endParaRPr lang="en-US" dirty="0"/>
          </a:p>
        </p:txBody>
      </p:sp>
      <p:pic>
        <p:nvPicPr>
          <p:cNvPr id="5" name="Picture 4" descr="bored-audienc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4670" y="2687300"/>
            <a:ext cx="6074661" cy="4054176"/>
          </a:xfrm>
          <a:prstGeom prst="rect">
            <a:avLst/>
          </a:prstGeom>
        </p:spPr>
      </p:pic>
      <p:sp>
        <p:nvSpPr>
          <p:cNvPr id="6" name="TextBox 5"/>
          <p:cNvSpPr txBox="1"/>
          <p:nvPr/>
        </p:nvSpPr>
        <p:spPr>
          <a:xfrm>
            <a:off x="1534670" y="1734714"/>
            <a:ext cx="6074661" cy="830997"/>
          </a:xfrm>
          <a:prstGeom prst="rect">
            <a:avLst/>
          </a:prstGeom>
          <a:noFill/>
        </p:spPr>
        <p:txBody>
          <a:bodyPr wrap="square" rtlCol="0">
            <a:spAutoFit/>
          </a:bodyPr>
          <a:lstStyle/>
          <a:p>
            <a:pPr marL="285750" indent="-285750">
              <a:buFont typeface="Arial"/>
              <a:buChar char="•"/>
            </a:pPr>
            <a:r>
              <a:rPr lang="en-US" sz="2400" dirty="0" smtClean="0"/>
              <a:t>It would have been better not to go</a:t>
            </a:r>
          </a:p>
          <a:p>
            <a:pPr marL="285750" indent="-285750">
              <a:buFont typeface="Arial"/>
              <a:buChar char="•"/>
            </a:pPr>
            <a:r>
              <a:rPr lang="en-US" sz="2400" dirty="0" smtClean="0"/>
              <a:t>Now that you’re there, it is better to stay</a:t>
            </a:r>
            <a:endParaRPr lang="en-US" sz="2400" dirty="0"/>
          </a:p>
        </p:txBody>
      </p:sp>
    </p:spTree>
    <p:extLst>
      <p:ext uri="{BB962C8B-B14F-4D97-AF65-F5344CB8AC3E}">
        <p14:creationId xmlns:p14="http://schemas.microsoft.com/office/powerpoint/2010/main" val="2045766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NOTIFICATIONS (10/17)</a:t>
            </a:r>
          </a:p>
        </p:txBody>
      </p:sp>
      <p:pic>
        <p:nvPicPr>
          <p:cNvPr id="4" name="Picture 3" descr="edwardgore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7064" y="2935168"/>
            <a:ext cx="3589873" cy="3605899"/>
          </a:xfrm>
          <a:prstGeom prst="rect">
            <a:avLst/>
          </a:prstGeom>
        </p:spPr>
      </p:pic>
      <p:sp>
        <p:nvSpPr>
          <p:cNvPr id="5" name="TextBox 4"/>
          <p:cNvSpPr txBox="1"/>
          <p:nvPr/>
        </p:nvSpPr>
        <p:spPr>
          <a:xfrm>
            <a:off x="457200" y="1876738"/>
            <a:ext cx="8229600" cy="923330"/>
          </a:xfrm>
          <a:prstGeom prst="rect">
            <a:avLst/>
          </a:prstGeom>
          <a:noFill/>
        </p:spPr>
        <p:txBody>
          <a:bodyPr wrap="square" rtlCol="0">
            <a:spAutoFit/>
          </a:bodyPr>
          <a:lstStyle/>
          <a:p>
            <a:r>
              <a:rPr lang="en-US" dirty="0" smtClean="0"/>
              <a:t>My </a:t>
            </a:r>
            <a:r>
              <a:rPr lang="en-US" dirty="0"/>
              <a:t>mission in life is to make everybody as uneasy as possible. I think we should all be as uneasy as possible, because </a:t>
            </a:r>
            <a:r>
              <a:rPr lang="en-US" dirty="0" smtClean="0"/>
              <a:t>that’s </a:t>
            </a:r>
            <a:r>
              <a:rPr lang="en-US" dirty="0"/>
              <a:t>what the world is like</a:t>
            </a:r>
            <a:r>
              <a:rPr lang="en-US" dirty="0" smtClean="0"/>
              <a:t>.</a:t>
            </a:r>
          </a:p>
          <a:p>
            <a:pPr algn="r"/>
            <a:r>
              <a:rPr lang="en-US" dirty="0" smtClean="0"/>
              <a:t>—Edward Gorey </a:t>
            </a:r>
          </a:p>
        </p:txBody>
      </p:sp>
    </p:spTree>
    <p:extLst>
      <p:ext uri="{BB962C8B-B14F-4D97-AF65-F5344CB8AC3E}">
        <p14:creationId xmlns:p14="http://schemas.microsoft.com/office/powerpoint/2010/main" val="180085888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OPTIMIST’S REPLY</a:t>
            </a:r>
            <a:endParaRPr lang="en-US" dirty="0"/>
          </a:p>
        </p:txBody>
      </p:sp>
      <p:sp>
        <p:nvSpPr>
          <p:cNvPr id="3" name="Content Placeholder 2"/>
          <p:cNvSpPr>
            <a:spLocks noGrp="1"/>
          </p:cNvSpPr>
          <p:nvPr>
            <p:ph idx="1"/>
          </p:nvPr>
        </p:nvSpPr>
        <p:spPr>
          <a:xfrm>
            <a:off x="457199" y="1600200"/>
            <a:ext cx="6443617" cy="4876800"/>
          </a:xfrm>
        </p:spPr>
        <p:txBody>
          <a:bodyPr>
            <a:normAutofit/>
          </a:bodyPr>
          <a:lstStyle/>
          <a:p>
            <a:r>
              <a:rPr lang="en-US" b="1" dirty="0" smtClean="0">
                <a:solidFill>
                  <a:srgbClr val="0000FF"/>
                </a:solidFill>
              </a:rPr>
              <a:t>Assumption </a:t>
            </a:r>
            <a:r>
              <a:rPr lang="en-US" b="1" dirty="0">
                <a:solidFill>
                  <a:srgbClr val="0000FF"/>
                </a:solidFill>
              </a:rPr>
              <a:t>1: </a:t>
            </a:r>
            <a:r>
              <a:rPr lang="en-US" dirty="0"/>
              <a:t>All else being equal, it is </a:t>
            </a:r>
            <a:r>
              <a:rPr lang="en-US" b="1" dirty="0"/>
              <a:t>morally permissible </a:t>
            </a:r>
            <a:r>
              <a:rPr lang="en-US" dirty="0"/>
              <a:t>to bring a person into existence whose life will be </a:t>
            </a:r>
            <a:r>
              <a:rPr lang="en-US" b="1" dirty="0"/>
              <a:t>good on balance</a:t>
            </a:r>
            <a:r>
              <a:rPr lang="en-US" dirty="0"/>
              <a:t>, even if doing so harms that person.</a:t>
            </a:r>
          </a:p>
          <a:p>
            <a:r>
              <a:rPr lang="en-US" b="1" dirty="0">
                <a:solidFill>
                  <a:srgbClr val="0000FF"/>
                </a:solidFill>
              </a:rPr>
              <a:t>Assumption 2: </a:t>
            </a:r>
            <a:r>
              <a:rPr lang="en-US" dirty="0"/>
              <a:t>Bringing a person into existence (whose life will be filled with various goods) </a:t>
            </a:r>
            <a:r>
              <a:rPr lang="en-US" b="1" dirty="0"/>
              <a:t>benefits </a:t>
            </a:r>
            <a:r>
              <a:rPr lang="en-US" dirty="0"/>
              <a:t>that person</a:t>
            </a:r>
            <a:r>
              <a:rPr lang="en-US" dirty="0" smtClean="0"/>
              <a:t>.</a:t>
            </a:r>
          </a:p>
          <a:p>
            <a:r>
              <a:rPr lang="en-US" dirty="0" smtClean="0"/>
              <a:t>Benatar argues that being </a:t>
            </a:r>
            <a:r>
              <a:rPr lang="en-US" dirty="0"/>
              <a:t>brought into existence is </a:t>
            </a:r>
            <a:r>
              <a:rPr lang="en-US" b="1" dirty="0"/>
              <a:t>never </a:t>
            </a:r>
            <a:r>
              <a:rPr lang="en-US" dirty="0"/>
              <a:t>a benefit but </a:t>
            </a:r>
            <a:r>
              <a:rPr lang="en-US" b="1" dirty="0"/>
              <a:t>always </a:t>
            </a:r>
            <a:r>
              <a:rPr lang="en-US" dirty="0"/>
              <a:t>a harm.</a:t>
            </a:r>
          </a:p>
          <a:p>
            <a:endParaRPr lang="en-US" dirty="0" smtClean="0"/>
          </a:p>
        </p:txBody>
      </p:sp>
      <p:pic>
        <p:nvPicPr>
          <p:cNvPr id="4" name="Picture 3" descr="maxresdefault-1280x640.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41151" y="1600200"/>
            <a:ext cx="1831327" cy="2389751"/>
          </a:xfrm>
          <a:prstGeom prst="rect">
            <a:avLst/>
          </a:prstGeom>
        </p:spPr>
      </p:pic>
      <p:sp>
        <p:nvSpPr>
          <p:cNvPr id="5" name="TextBox 4"/>
          <p:cNvSpPr txBox="1"/>
          <p:nvPr/>
        </p:nvSpPr>
        <p:spPr>
          <a:xfrm>
            <a:off x="7041151" y="4008721"/>
            <a:ext cx="1831327" cy="369332"/>
          </a:xfrm>
          <a:prstGeom prst="rect">
            <a:avLst/>
          </a:prstGeom>
          <a:noFill/>
        </p:spPr>
        <p:txBody>
          <a:bodyPr wrap="square" rtlCol="0">
            <a:spAutoFit/>
          </a:bodyPr>
          <a:lstStyle/>
          <a:p>
            <a:pPr algn="ctr"/>
            <a:r>
              <a:rPr lang="en-US" dirty="0" smtClean="0"/>
              <a:t>David Benatar</a:t>
            </a:r>
            <a:endParaRPr lang="en-US" dirty="0"/>
          </a:p>
        </p:txBody>
      </p:sp>
    </p:spTree>
    <p:extLst>
      <p:ext uri="{BB962C8B-B14F-4D97-AF65-F5344CB8AC3E}">
        <p14:creationId xmlns:p14="http://schemas.microsoft.com/office/powerpoint/2010/main" val="4536626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10-16 at 6.34.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 y="503775"/>
            <a:ext cx="8877300" cy="3238500"/>
          </a:xfrm>
          <a:prstGeom prst="rect">
            <a:avLst/>
          </a:prstGeom>
        </p:spPr>
      </p:pic>
      <p:pic>
        <p:nvPicPr>
          <p:cNvPr id="2" name="Picture 1" descr="Harlequin_fetu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7873" y="3742275"/>
            <a:ext cx="1352777" cy="2985692"/>
          </a:xfrm>
          <a:prstGeom prst="rect">
            <a:avLst/>
          </a:prstGeom>
        </p:spPr>
      </p:pic>
    </p:spTree>
    <p:extLst>
      <p:ext uri="{BB962C8B-B14F-4D97-AF65-F5344CB8AC3E}">
        <p14:creationId xmlns:p14="http://schemas.microsoft.com/office/powerpoint/2010/main" val="2353817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SMITHS</a:t>
            </a:r>
            <a:endParaRPr lang="en-US" dirty="0"/>
          </a:p>
        </p:txBody>
      </p:sp>
      <p:pic>
        <p:nvPicPr>
          <p:cNvPr id="4" name="Picture 3" descr="01-in-vitro-fertilization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487" y="2667319"/>
            <a:ext cx="4389747" cy="2275352"/>
          </a:xfrm>
          <a:prstGeom prst="rect">
            <a:avLst/>
          </a:prstGeom>
        </p:spPr>
      </p:pic>
      <p:sp>
        <p:nvSpPr>
          <p:cNvPr id="5" name="TextBox 4"/>
          <p:cNvSpPr txBox="1"/>
          <p:nvPr/>
        </p:nvSpPr>
        <p:spPr>
          <a:xfrm>
            <a:off x="360586" y="2297987"/>
            <a:ext cx="4389747" cy="369332"/>
          </a:xfrm>
          <a:prstGeom prst="rect">
            <a:avLst/>
          </a:prstGeom>
          <a:noFill/>
        </p:spPr>
        <p:txBody>
          <a:bodyPr wrap="square" rtlCol="0">
            <a:spAutoFit/>
          </a:bodyPr>
          <a:lstStyle/>
          <a:p>
            <a:pPr algn="ctr"/>
            <a:r>
              <a:rPr lang="en-US" b="1" dirty="0" smtClean="0"/>
              <a:t>The Smiths</a:t>
            </a:r>
            <a:endParaRPr lang="en-US" b="1" dirty="0"/>
          </a:p>
        </p:txBody>
      </p:sp>
      <p:pic>
        <p:nvPicPr>
          <p:cNvPr id="6" name="Picture 5" descr="Fotolia_56315807_Subscription_Monthly_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755" y="2665245"/>
            <a:ext cx="4048758" cy="2277426"/>
          </a:xfrm>
          <a:prstGeom prst="rect">
            <a:avLst/>
          </a:prstGeom>
        </p:spPr>
      </p:pic>
      <p:sp>
        <p:nvSpPr>
          <p:cNvPr id="7" name="TextBox 6"/>
          <p:cNvSpPr txBox="1"/>
          <p:nvPr/>
        </p:nvSpPr>
        <p:spPr>
          <a:xfrm>
            <a:off x="4875756" y="4942671"/>
            <a:ext cx="4048758" cy="369332"/>
          </a:xfrm>
          <a:prstGeom prst="rect">
            <a:avLst/>
          </a:prstGeom>
          <a:noFill/>
        </p:spPr>
        <p:txBody>
          <a:bodyPr wrap="square" rtlCol="0">
            <a:spAutoFit/>
          </a:bodyPr>
          <a:lstStyle/>
          <a:p>
            <a:pPr algn="ctr"/>
            <a:r>
              <a:rPr lang="en-US" b="1" cap="small" dirty="0">
                <a:solidFill>
                  <a:srgbClr val="0000FF"/>
                </a:solidFill>
              </a:rPr>
              <a:t>i</a:t>
            </a:r>
            <a:r>
              <a:rPr lang="en-US" b="1" cap="small" dirty="0" smtClean="0">
                <a:solidFill>
                  <a:srgbClr val="0000FF"/>
                </a:solidFill>
              </a:rPr>
              <a:t>n vitro fertilization</a:t>
            </a:r>
            <a:endParaRPr lang="en-US" b="1" cap="small" dirty="0">
              <a:solidFill>
                <a:srgbClr val="0000FF"/>
              </a:solidFill>
            </a:endParaRPr>
          </a:p>
        </p:txBody>
      </p:sp>
      <p:sp>
        <p:nvSpPr>
          <p:cNvPr id="8" name="TextBox 7"/>
          <p:cNvSpPr txBox="1"/>
          <p:nvPr/>
        </p:nvSpPr>
        <p:spPr>
          <a:xfrm>
            <a:off x="219486" y="4942671"/>
            <a:ext cx="4389747" cy="369332"/>
          </a:xfrm>
          <a:prstGeom prst="rect">
            <a:avLst/>
          </a:prstGeom>
          <a:noFill/>
        </p:spPr>
        <p:txBody>
          <a:bodyPr wrap="square" rtlCol="0">
            <a:spAutoFit/>
          </a:bodyPr>
          <a:lstStyle/>
          <a:p>
            <a:pPr algn="ctr"/>
            <a:r>
              <a:rPr lang="en-US" b="1" cap="small" dirty="0" err="1" smtClean="0">
                <a:solidFill>
                  <a:srgbClr val="0000FF"/>
                </a:solidFill>
              </a:rPr>
              <a:t>munchausen</a:t>
            </a:r>
            <a:r>
              <a:rPr lang="en-US" b="1" cap="small" dirty="0" smtClean="0">
                <a:solidFill>
                  <a:srgbClr val="0000FF"/>
                </a:solidFill>
              </a:rPr>
              <a:t> </a:t>
            </a:r>
            <a:r>
              <a:rPr lang="en-US" b="1" cap="small" dirty="0">
                <a:solidFill>
                  <a:srgbClr val="0000FF"/>
                </a:solidFill>
              </a:rPr>
              <a:t>syndrome by proxy</a:t>
            </a:r>
          </a:p>
        </p:txBody>
      </p:sp>
      <p:sp>
        <p:nvSpPr>
          <p:cNvPr id="9" name="TextBox 8"/>
          <p:cNvSpPr txBox="1"/>
          <p:nvPr/>
        </p:nvSpPr>
        <p:spPr>
          <a:xfrm>
            <a:off x="4875756" y="2297987"/>
            <a:ext cx="4048757" cy="367258"/>
          </a:xfrm>
          <a:prstGeom prst="rect">
            <a:avLst/>
          </a:prstGeom>
          <a:noFill/>
        </p:spPr>
        <p:txBody>
          <a:bodyPr wrap="square" rtlCol="0">
            <a:spAutoFit/>
          </a:bodyPr>
          <a:lstStyle/>
          <a:p>
            <a:pPr algn="ctr"/>
            <a:r>
              <a:rPr lang="en-US" dirty="0" smtClean="0"/>
              <a:t>“</a:t>
            </a:r>
            <a:r>
              <a:rPr lang="en-US" b="1" dirty="0" smtClean="0"/>
              <a:t>Sally</a:t>
            </a:r>
            <a:r>
              <a:rPr lang="en-US" dirty="0" smtClean="0"/>
              <a:t>”</a:t>
            </a:r>
            <a:endParaRPr lang="en-US" dirty="0"/>
          </a:p>
        </p:txBody>
      </p:sp>
    </p:spTree>
    <p:extLst>
      <p:ext uri="{BB962C8B-B14F-4D97-AF65-F5344CB8AC3E}">
        <p14:creationId xmlns:p14="http://schemas.microsoft.com/office/powerpoint/2010/main" val="316480844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POLL</a:t>
            </a:r>
            <a:endParaRPr lang="en-US" dirty="0"/>
          </a:p>
        </p:txBody>
      </p:sp>
      <p:pic>
        <p:nvPicPr>
          <p:cNvPr id="4" name="Picture 3" descr="Screen Shot 2018-10-22 at 12.28.2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058" y="1682560"/>
            <a:ext cx="8885885" cy="4818232"/>
          </a:xfrm>
          <a:prstGeom prst="rect">
            <a:avLst/>
          </a:prstGeom>
        </p:spPr>
      </p:pic>
    </p:spTree>
    <p:extLst>
      <p:ext uri="{BB962C8B-B14F-4D97-AF65-F5344CB8AC3E}">
        <p14:creationId xmlns:p14="http://schemas.microsoft.com/office/powerpoint/2010/main" val="8627759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there is an asymmetry between pain and pleasure, then it is better never to come into existence.</a:t>
            </a:r>
          </a:p>
          <a:p>
            <a:pPr marL="457200" indent="-457200">
              <a:buFont typeface="+mj-lt"/>
              <a:buAutoNum type="arabicParenR"/>
            </a:pPr>
            <a:r>
              <a:rPr lang="en-US" dirty="0" smtClean="0"/>
              <a:t>If it is better never to come into existence, then bringing a person into existence harms but does not benefit that person.</a:t>
            </a:r>
          </a:p>
          <a:p>
            <a:pPr marL="457200" indent="-457200">
              <a:buFont typeface="+mj-lt"/>
              <a:buAutoNum type="arabicParenR"/>
            </a:pPr>
            <a:r>
              <a:rPr lang="en-US" u="sng" dirty="0" smtClean="0"/>
              <a:t>There is an asymmetry between pain and pleasure.</a:t>
            </a:r>
          </a:p>
          <a:p>
            <a:pPr marL="457200" indent="-457200">
              <a:buFont typeface="+mj-lt"/>
              <a:buAutoNum type="arabicParenR"/>
            </a:pPr>
            <a:r>
              <a:rPr lang="en-US" b="1" dirty="0" smtClean="0">
                <a:solidFill>
                  <a:srgbClr val="0000FF"/>
                </a:solidFill>
              </a:rPr>
              <a:t>So: </a:t>
            </a:r>
            <a:r>
              <a:rPr lang="en-US" dirty="0"/>
              <a:t>b</a:t>
            </a:r>
            <a:r>
              <a:rPr lang="en-US" dirty="0" smtClean="0"/>
              <a:t>ringing a </a:t>
            </a:r>
            <a:r>
              <a:rPr lang="en-US" dirty="0"/>
              <a:t>person into existence harms </a:t>
            </a:r>
            <a:r>
              <a:rPr lang="en-US" dirty="0" smtClean="0"/>
              <a:t>but </a:t>
            </a:r>
            <a:r>
              <a:rPr lang="en-US" dirty="0"/>
              <a:t>does not benefit that person.</a:t>
            </a:r>
          </a:p>
          <a:p>
            <a:pPr marL="457200" indent="-457200">
              <a:buFont typeface="+mj-lt"/>
              <a:buAutoNum type="arabicParenR"/>
            </a:pPr>
            <a:endParaRPr lang="en-US" dirty="0" smtClean="0"/>
          </a:p>
        </p:txBody>
      </p:sp>
    </p:spTree>
    <p:extLst>
      <p:ext uri="{BB962C8B-B14F-4D97-AF65-F5344CB8AC3E}">
        <p14:creationId xmlns:p14="http://schemas.microsoft.com/office/powerpoint/2010/main" val="27972148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ASYMMETRY ARGUMENT</a:t>
            </a:r>
          </a:p>
        </p:txBody>
      </p:sp>
      <p:sp>
        <p:nvSpPr>
          <p:cNvPr id="3" name="Content Placeholder 2"/>
          <p:cNvSpPr>
            <a:spLocks noGrp="1"/>
          </p:cNvSpPr>
          <p:nvPr>
            <p:ph idx="1"/>
          </p:nvPr>
        </p:nvSpPr>
        <p:spPr/>
        <p:txBody>
          <a:bodyPr/>
          <a:lstStyle/>
          <a:p>
            <a:pPr marL="457200" indent="-457200">
              <a:buFont typeface="+mj-lt"/>
              <a:buAutoNum type="arabicParenR"/>
            </a:pPr>
            <a:r>
              <a:rPr lang="en-US" dirty="0"/>
              <a:t>The </a:t>
            </a:r>
            <a:r>
              <a:rPr lang="en-US" b="1" dirty="0"/>
              <a:t>presence</a:t>
            </a:r>
            <a:r>
              <a:rPr lang="en-US" dirty="0"/>
              <a:t> of pain is </a:t>
            </a:r>
            <a:r>
              <a:rPr lang="en-US" b="1" dirty="0">
                <a:solidFill>
                  <a:srgbClr val="FF0000"/>
                </a:solidFill>
              </a:rPr>
              <a:t>bad</a:t>
            </a:r>
            <a:r>
              <a:rPr lang="en-US" dirty="0"/>
              <a:t>.</a:t>
            </a:r>
          </a:p>
          <a:p>
            <a:pPr marL="457200" indent="-457200">
              <a:buFont typeface="+mj-lt"/>
              <a:buAutoNum type="arabicParenR"/>
            </a:pPr>
            <a:r>
              <a:rPr lang="en-US" dirty="0"/>
              <a:t>The </a:t>
            </a:r>
            <a:r>
              <a:rPr lang="en-US" b="1" dirty="0"/>
              <a:t>presence</a:t>
            </a:r>
            <a:r>
              <a:rPr lang="en-US" dirty="0"/>
              <a:t> of pleasure is </a:t>
            </a:r>
            <a:r>
              <a:rPr lang="en-US" b="1" dirty="0">
                <a:solidFill>
                  <a:srgbClr val="0000FF"/>
                </a:solidFill>
              </a:rPr>
              <a:t>good</a:t>
            </a:r>
            <a:r>
              <a:rPr lang="en-US" dirty="0"/>
              <a:t>.</a:t>
            </a:r>
          </a:p>
          <a:p>
            <a:pPr marL="457200" indent="-457200">
              <a:buFont typeface="+mj-lt"/>
              <a:buAutoNum type="arabicParenR"/>
            </a:pPr>
            <a:endParaRPr lang="en-US" dirty="0"/>
          </a:p>
          <a:p>
            <a:pPr marL="457200" indent="-457200">
              <a:buFont typeface="+mj-lt"/>
              <a:buAutoNum type="arabicParenR"/>
            </a:pPr>
            <a:r>
              <a:rPr lang="en-US" dirty="0"/>
              <a:t>The </a:t>
            </a:r>
            <a:r>
              <a:rPr lang="en-US" b="1" dirty="0"/>
              <a:t>absence</a:t>
            </a:r>
            <a:r>
              <a:rPr lang="en-US" dirty="0"/>
              <a:t> of pain is </a:t>
            </a:r>
            <a:r>
              <a:rPr lang="en-US" b="1" dirty="0">
                <a:solidFill>
                  <a:srgbClr val="0000FF"/>
                </a:solidFill>
              </a:rPr>
              <a:t>good</a:t>
            </a:r>
            <a:r>
              <a:rPr lang="en-US" dirty="0"/>
              <a:t>, even if that good is not enjoyed by anyone.</a:t>
            </a:r>
          </a:p>
          <a:p>
            <a:pPr marL="457200" indent="-457200">
              <a:buFont typeface="+mj-lt"/>
              <a:buAutoNum type="arabicParenR"/>
            </a:pPr>
            <a:r>
              <a:rPr lang="en-US" dirty="0"/>
              <a:t>The </a:t>
            </a:r>
            <a:r>
              <a:rPr lang="en-US" b="1" dirty="0"/>
              <a:t>absence</a:t>
            </a:r>
            <a:r>
              <a:rPr lang="en-US" dirty="0"/>
              <a:t> of pleasure is </a:t>
            </a:r>
            <a:r>
              <a:rPr lang="en-US" b="1" u="sng" dirty="0"/>
              <a:t>not bad</a:t>
            </a:r>
            <a:r>
              <a:rPr lang="en-US" dirty="0"/>
              <a:t>, unless there is somebody for whom this absence is a deprivation.</a:t>
            </a:r>
          </a:p>
          <a:p>
            <a:endParaRPr lang="en-US" dirty="0"/>
          </a:p>
        </p:txBody>
      </p:sp>
    </p:spTree>
    <p:extLst>
      <p:ext uri="{BB962C8B-B14F-4D97-AF65-F5344CB8AC3E}">
        <p14:creationId xmlns:p14="http://schemas.microsoft.com/office/powerpoint/2010/main" val="3635259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Even if there </a:t>
            </a:r>
            <a:r>
              <a:rPr lang="en-US" b="1" dirty="0" smtClean="0"/>
              <a:t>is</a:t>
            </a:r>
            <a:r>
              <a:rPr lang="en-US" dirty="0" smtClean="0"/>
              <a:t> a moral obligation to avoid bringing </a:t>
            </a:r>
            <a:r>
              <a:rPr lang="en-US" b="1" dirty="0" smtClean="0"/>
              <a:t>suffering </a:t>
            </a:r>
            <a:r>
              <a:rPr lang="en-US" dirty="0" smtClean="0"/>
              <a:t>people into existence, there is </a:t>
            </a:r>
            <a:r>
              <a:rPr lang="en-US" b="1" dirty="0" smtClean="0"/>
              <a:t>no </a:t>
            </a:r>
            <a:r>
              <a:rPr lang="en-US" dirty="0" smtClean="0"/>
              <a:t>moral obligation to bring </a:t>
            </a:r>
            <a:r>
              <a:rPr lang="en-US" b="1" dirty="0" smtClean="0"/>
              <a:t>happy </a:t>
            </a:r>
            <a:r>
              <a:rPr lang="en-US" dirty="0" smtClean="0"/>
              <a:t>people into existence.</a:t>
            </a:r>
            <a:endParaRPr lang="en-US" dirty="0"/>
          </a:p>
          <a:p>
            <a:pPr marL="457200" indent="-457200">
              <a:buFont typeface="+mj-lt"/>
              <a:buAutoNum type="arabicParenR"/>
            </a:pPr>
            <a:r>
              <a:rPr lang="en-US" dirty="0" smtClean="0"/>
              <a:t>The asymmetry between pain and pleasure</a:t>
            </a:r>
            <a:r>
              <a:rPr lang="en-US" i="1" dirty="0" smtClean="0"/>
              <a:t> </a:t>
            </a:r>
            <a:r>
              <a:rPr lang="en-US" dirty="0" smtClean="0"/>
              <a:t>provides the best explanation of this datum.</a:t>
            </a:r>
            <a:endParaRPr lang="en-US" i="1" dirty="0"/>
          </a:p>
          <a:p>
            <a:pPr marL="457200" indent="-457200">
              <a:buFont typeface="+mj-lt"/>
              <a:buAutoNum type="arabicParenR"/>
            </a:pPr>
            <a:r>
              <a:rPr lang="en-US" b="1" dirty="0" smtClean="0">
                <a:solidFill>
                  <a:srgbClr val="0000FF"/>
                </a:solidFill>
              </a:rPr>
              <a:t>So</a:t>
            </a:r>
            <a:r>
              <a:rPr lang="en-US" b="1" dirty="0">
                <a:solidFill>
                  <a:srgbClr val="0000FF"/>
                </a:solidFill>
              </a:rPr>
              <a:t>: </a:t>
            </a:r>
            <a:r>
              <a:rPr lang="en-US" dirty="0" smtClean="0"/>
              <a:t>there is an symmetry between pain and pleasure.</a:t>
            </a:r>
            <a:endParaRPr lang="en-US" dirty="0"/>
          </a:p>
          <a:p>
            <a:endParaRPr lang="en-US" dirty="0"/>
          </a:p>
          <a:p>
            <a:endParaRPr lang="en-US" dirty="0"/>
          </a:p>
        </p:txBody>
      </p:sp>
    </p:spTree>
    <p:extLst>
      <p:ext uri="{BB962C8B-B14F-4D97-AF65-F5344CB8AC3E}">
        <p14:creationId xmlns:p14="http://schemas.microsoft.com/office/powerpoint/2010/main" val="26918547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It is </a:t>
            </a:r>
            <a:r>
              <a:rPr lang="en-US" b="1" dirty="0" smtClean="0"/>
              <a:t>strange</a:t>
            </a:r>
            <a:r>
              <a:rPr lang="en-US" dirty="0" smtClean="0"/>
              <a:t> to give as a reason for having a child that the child will be </a:t>
            </a:r>
            <a:r>
              <a:rPr lang="en-US" b="1" dirty="0" smtClean="0"/>
              <a:t>benefited.</a:t>
            </a:r>
            <a:endParaRPr lang="en-US" dirty="0" smtClean="0"/>
          </a:p>
          <a:p>
            <a:pPr marL="457200" indent="-457200">
              <a:buFont typeface="+mj-lt"/>
              <a:buAutoNum type="arabicParenR"/>
            </a:pPr>
            <a:r>
              <a:rPr lang="en-US" dirty="0" smtClean="0"/>
              <a:t>If there is such a reason, then many people have a reason to have </a:t>
            </a:r>
            <a:r>
              <a:rPr lang="en-US" b="1" dirty="0" smtClean="0"/>
              <a:t>more </a:t>
            </a:r>
            <a:r>
              <a:rPr lang="en-US" dirty="0" smtClean="0"/>
              <a:t>(perhaps </a:t>
            </a:r>
            <a:r>
              <a:rPr lang="en-US" b="1" dirty="0" smtClean="0"/>
              <a:t>very many</a:t>
            </a:r>
            <a:r>
              <a:rPr lang="en-US" dirty="0" smtClean="0"/>
              <a:t>!)</a:t>
            </a:r>
            <a:r>
              <a:rPr lang="en-US" b="1" dirty="0" smtClean="0"/>
              <a:t> </a:t>
            </a:r>
            <a:r>
              <a:rPr lang="en-US" dirty="0" smtClean="0"/>
              <a:t>children.</a:t>
            </a:r>
          </a:p>
          <a:p>
            <a:pPr marL="457200" indent="-457200">
              <a:buFont typeface="+mj-lt"/>
              <a:buAutoNum type="arabicParenR"/>
            </a:pPr>
            <a:r>
              <a:rPr lang="en-US" dirty="0" smtClean="0"/>
              <a:t>It is </a:t>
            </a:r>
            <a:r>
              <a:rPr lang="en-US" b="1" dirty="0" smtClean="0"/>
              <a:t>not</a:t>
            </a:r>
            <a:r>
              <a:rPr lang="en-US" dirty="0" smtClean="0"/>
              <a:t> strange to give as a reason for </a:t>
            </a:r>
            <a:r>
              <a:rPr lang="en-US" b="1" dirty="0" smtClean="0"/>
              <a:t>not </a:t>
            </a:r>
            <a:r>
              <a:rPr lang="en-US" dirty="0" smtClean="0"/>
              <a:t>having a child that the child (once brought into existence) will suffer immensely.</a:t>
            </a:r>
          </a:p>
          <a:p>
            <a:pPr marL="457200" indent="-457200">
              <a:buFont typeface="+mj-lt"/>
              <a:buAutoNum type="arabicParenR"/>
            </a:pPr>
            <a:r>
              <a:rPr lang="en-US" dirty="0" smtClean="0"/>
              <a:t>It is sometimes </a:t>
            </a:r>
            <a:r>
              <a:rPr lang="en-US" b="1" dirty="0" smtClean="0"/>
              <a:t>good </a:t>
            </a:r>
            <a:r>
              <a:rPr lang="en-US" dirty="0" smtClean="0"/>
              <a:t>to avoid having children who will suffer.</a:t>
            </a:r>
          </a:p>
          <a:p>
            <a:pPr marL="457200" indent="-457200">
              <a:buFont typeface="+mj-lt"/>
              <a:buAutoNum type="arabicParenR"/>
            </a:pPr>
            <a:r>
              <a:rPr lang="en-US" dirty="0" smtClean="0"/>
              <a:t>The </a:t>
            </a:r>
            <a:r>
              <a:rPr lang="en-US" dirty="0"/>
              <a:t>asymmetry between pain and pleasure</a:t>
            </a:r>
            <a:r>
              <a:rPr lang="en-US" i="1" dirty="0"/>
              <a:t> </a:t>
            </a:r>
            <a:r>
              <a:rPr lang="en-US" dirty="0"/>
              <a:t>provides the best explanation of </a:t>
            </a:r>
            <a:r>
              <a:rPr lang="en-US" dirty="0" smtClean="0"/>
              <a:t>(1)</a:t>
            </a:r>
            <a:r>
              <a:rPr lang="mr-IN" dirty="0" smtClean="0"/>
              <a:t>–</a:t>
            </a:r>
            <a:r>
              <a:rPr lang="en-US" dirty="0" smtClean="0"/>
              <a:t>(4).</a:t>
            </a:r>
          </a:p>
          <a:p>
            <a:pPr marL="457200" indent="-457200">
              <a:buFont typeface="+mj-lt"/>
              <a:buAutoNum type="arabicParenR"/>
            </a:pPr>
            <a:r>
              <a:rPr lang="en-US" b="1" dirty="0">
                <a:solidFill>
                  <a:srgbClr val="0000FF"/>
                </a:solidFill>
              </a:rPr>
              <a:t>So: </a:t>
            </a:r>
            <a:r>
              <a:rPr lang="en-US" dirty="0"/>
              <a:t>there is an </a:t>
            </a:r>
            <a:r>
              <a:rPr lang="en-US" dirty="0" smtClean="0"/>
              <a:t>asymmetry </a:t>
            </a:r>
            <a:r>
              <a:rPr lang="en-US" dirty="0"/>
              <a:t>between pain and </a:t>
            </a:r>
            <a:r>
              <a:rPr lang="en-US" dirty="0" smtClean="0"/>
              <a:t>pleasure</a:t>
            </a:r>
            <a:r>
              <a:rPr lang="en-US" dirty="0"/>
              <a:t>.</a:t>
            </a:r>
            <a:endParaRPr lang="en-US" i="1" dirty="0"/>
          </a:p>
          <a:p>
            <a:pPr marL="457200" indent="-457200">
              <a:buFont typeface="+mj-lt"/>
              <a:buAutoNum type="arabicParenR"/>
            </a:pPr>
            <a:endParaRPr lang="en-US" dirty="0"/>
          </a:p>
        </p:txBody>
      </p:sp>
    </p:spTree>
    <p:extLst>
      <p:ext uri="{BB962C8B-B14F-4D97-AF65-F5344CB8AC3E}">
        <p14:creationId xmlns:p14="http://schemas.microsoft.com/office/powerpoint/2010/main" val="1378780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It </a:t>
            </a:r>
            <a:r>
              <a:rPr lang="en-US" b="1" dirty="0" smtClean="0"/>
              <a:t>sometimes</a:t>
            </a:r>
            <a:r>
              <a:rPr lang="en-US" dirty="0" smtClean="0"/>
              <a:t> makes sense to regret bringing a person into existence </a:t>
            </a:r>
            <a:r>
              <a:rPr lang="en-US" b="1" dirty="0" smtClean="0"/>
              <a:t>for the sake of </a:t>
            </a:r>
            <a:r>
              <a:rPr lang="en-US" dirty="0" smtClean="0"/>
              <a:t>that person.</a:t>
            </a:r>
          </a:p>
          <a:p>
            <a:pPr marL="457200" indent="-457200">
              <a:buFont typeface="+mj-lt"/>
              <a:buAutoNum type="arabicParenR"/>
            </a:pPr>
            <a:r>
              <a:rPr lang="en-US" dirty="0" smtClean="0"/>
              <a:t>It </a:t>
            </a:r>
            <a:r>
              <a:rPr lang="en-US" b="1" dirty="0" smtClean="0"/>
              <a:t>never</a:t>
            </a:r>
            <a:r>
              <a:rPr lang="en-US" dirty="0" smtClean="0"/>
              <a:t> makes sense to regret </a:t>
            </a:r>
            <a:r>
              <a:rPr lang="en-US" b="1" dirty="0" smtClean="0"/>
              <a:t>not </a:t>
            </a:r>
            <a:r>
              <a:rPr lang="en-US" dirty="0" smtClean="0"/>
              <a:t>bringing a person into the existence </a:t>
            </a:r>
            <a:r>
              <a:rPr lang="en-US" b="1" dirty="0" smtClean="0"/>
              <a:t>for the sake of </a:t>
            </a:r>
            <a:r>
              <a:rPr lang="en-US" dirty="0" smtClean="0"/>
              <a:t>that person.</a:t>
            </a:r>
          </a:p>
          <a:p>
            <a:pPr marL="457200" indent="-457200">
              <a:buFont typeface="+mj-lt"/>
              <a:buAutoNum type="arabicParenR"/>
            </a:pPr>
            <a:r>
              <a:rPr lang="en-US" dirty="0"/>
              <a:t>The asymmetry between pain and pleasure</a:t>
            </a:r>
            <a:r>
              <a:rPr lang="en-US" i="1" dirty="0"/>
              <a:t> </a:t>
            </a:r>
            <a:r>
              <a:rPr lang="en-US" dirty="0"/>
              <a:t>provides the best explanation of (1)</a:t>
            </a:r>
            <a:r>
              <a:rPr lang="mr-IN" dirty="0"/>
              <a:t>–</a:t>
            </a:r>
            <a:r>
              <a:rPr lang="en-US" dirty="0" smtClean="0"/>
              <a:t>(2).</a:t>
            </a:r>
          </a:p>
          <a:p>
            <a:pPr marL="457200" indent="-457200">
              <a:buFont typeface="+mj-lt"/>
              <a:buAutoNum type="arabicParenR"/>
            </a:pPr>
            <a:r>
              <a:rPr lang="en-US" b="1" dirty="0">
                <a:solidFill>
                  <a:srgbClr val="0000FF"/>
                </a:solidFill>
              </a:rPr>
              <a:t>So: </a:t>
            </a:r>
            <a:r>
              <a:rPr lang="en-US" dirty="0"/>
              <a:t>there is an asymmetry between pain and pleasure</a:t>
            </a:r>
            <a:r>
              <a:rPr lang="en-US" dirty="0" smtClean="0"/>
              <a:t>.</a:t>
            </a:r>
          </a:p>
          <a:p>
            <a:pPr marL="457200" indent="-457200">
              <a:buFont typeface="+mj-lt"/>
              <a:buAutoNum type="arabicParenR"/>
            </a:pPr>
            <a:endParaRPr lang="en-US" dirty="0" smtClean="0"/>
          </a:p>
        </p:txBody>
      </p:sp>
    </p:spTree>
    <p:extLst>
      <p:ext uri="{BB962C8B-B14F-4D97-AF65-F5344CB8AC3E}">
        <p14:creationId xmlns:p14="http://schemas.microsoft.com/office/powerpoint/2010/main" val="41846127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there is an asymmetry between pain and pleasure, then it is better never to come into existence.</a:t>
            </a:r>
          </a:p>
          <a:p>
            <a:pPr marL="457200" indent="-457200">
              <a:buFont typeface="+mj-lt"/>
              <a:buAutoNum type="arabicParenR"/>
            </a:pPr>
            <a:r>
              <a:rPr lang="en-US" dirty="0" smtClean="0"/>
              <a:t>If it is better never to come into existence, then bringing a person into existence harms but does not benefit that person.</a:t>
            </a:r>
          </a:p>
          <a:p>
            <a:pPr marL="457200" indent="-457200">
              <a:buFont typeface="+mj-lt"/>
              <a:buAutoNum type="arabicParenR"/>
            </a:pPr>
            <a:r>
              <a:rPr lang="en-US" dirty="0" smtClean="0"/>
              <a:t>There is an asymmetry between pain and pleasure.</a:t>
            </a:r>
          </a:p>
          <a:p>
            <a:pPr marL="457200" indent="-457200">
              <a:buFont typeface="+mj-lt"/>
              <a:buAutoNum type="arabicParenR"/>
            </a:pPr>
            <a:r>
              <a:rPr lang="en-US" b="1" dirty="0" smtClean="0">
                <a:solidFill>
                  <a:srgbClr val="0000FF"/>
                </a:solidFill>
              </a:rPr>
              <a:t>So: </a:t>
            </a:r>
            <a:r>
              <a:rPr lang="en-US" dirty="0"/>
              <a:t>b</a:t>
            </a:r>
            <a:r>
              <a:rPr lang="en-US" dirty="0" smtClean="0"/>
              <a:t>ringing a </a:t>
            </a:r>
            <a:r>
              <a:rPr lang="en-US" dirty="0"/>
              <a:t>person into existence harms </a:t>
            </a:r>
            <a:r>
              <a:rPr lang="en-US" dirty="0" smtClean="0"/>
              <a:t>but </a:t>
            </a:r>
            <a:r>
              <a:rPr lang="en-US" dirty="0"/>
              <a:t>does not benefit that person.</a:t>
            </a:r>
          </a:p>
          <a:p>
            <a:pPr marL="457200" indent="-457200">
              <a:buFont typeface="+mj-lt"/>
              <a:buAutoNum type="arabicParenR"/>
            </a:pPr>
            <a:endParaRPr lang="en-US" dirty="0" smtClean="0"/>
          </a:p>
        </p:txBody>
      </p:sp>
    </p:spTree>
    <p:extLst>
      <p:ext uri="{BB962C8B-B14F-4D97-AF65-F5344CB8AC3E}">
        <p14:creationId xmlns:p14="http://schemas.microsoft.com/office/powerpoint/2010/main" val="27442078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eader_essay-522692722_full.jpg"/>
          <p:cNvPicPr>
            <a:picLocks noChangeAspect="1"/>
          </p:cNvPicPr>
          <p:nvPr/>
        </p:nvPicPr>
        <p:blipFill>
          <a:blip r:embed="rId3">
            <a:alphaModFix amt="31000"/>
            <a:extLst>
              <a:ext uri="{28A0092B-C50C-407E-A947-70E740481C1C}">
                <a14:useLocalDpi xmlns:a14="http://schemas.microsoft.com/office/drawing/2010/main" val="0"/>
              </a:ext>
            </a:extLst>
          </a:blip>
          <a:stretch>
            <a:fillRect/>
          </a:stretch>
        </p:blipFill>
        <p:spPr>
          <a:xfrm>
            <a:off x="-885579" y="-107268"/>
            <a:ext cx="11330181" cy="7092693"/>
          </a:xfrm>
          <a:prstGeom prst="rect">
            <a:avLst/>
          </a:prstGeom>
        </p:spPr>
      </p:pic>
      <p:sp>
        <p:nvSpPr>
          <p:cNvPr id="2" name="Title 1"/>
          <p:cNvSpPr>
            <a:spLocks noGrp="1"/>
          </p:cNvSpPr>
          <p:nvPr>
            <p:ph type="ctrTitle"/>
          </p:nvPr>
        </p:nvSpPr>
        <p:spPr>
          <a:xfrm>
            <a:off x="534163" y="1371600"/>
            <a:ext cx="7848600" cy="1927225"/>
          </a:xfrm>
        </p:spPr>
        <p:txBody>
          <a:bodyPr/>
          <a:lstStyle/>
          <a:p>
            <a:r>
              <a:rPr lang="en-US" sz="3200" dirty="0" smtClean="0"/>
              <a:t>THE ETHICS OF PROCREATION</a:t>
            </a:r>
            <a:endParaRPr lang="en-US" sz="3200" dirty="0"/>
          </a:p>
        </p:txBody>
      </p:sp>
      <p:sp>
        <p:nvSpPr>
          <p:cNvPr id="3" name="Subtitle 2"/>
          <p:cNvSpPr>
            <a:spLocks noGrp="1"/>
          </p:cNvSpPr>
          <p:nvPr>
            <p:ph type="subTitle" idx="1"/>
          </p:nvPr>
        </p:nvSpPr>
        <p:spPr>
          <a:xfrm>
            <a:off x="534163" y="3503603"/>
            <a:ext cx="6400800" cy="1752600"/>
          </a:xfrm>
        </p:spPr>
        <p:txBody>
          <a:bodyPr/>
          <a:lstStyle/>
          <a:p>
            <a:r>
              <a:rPr lang="en-US" dirty="0" smtClean="0"/>
              <a:t>PHL 304</a:t>
            </a:r>
          </a:p>
          <a:p>
            <a:r>
              <a:rPr lang="en-US" dirty="0" smtClean="0"/>
              <a:t>Fall 2018</a:t>
            </a:r>
            <a:endParaRPr lang="en-US" dirty="0"/>
          </a:p>
        </p:txBody>
      </p:sp>
    </p:spTree>
    <p:extLst>
      <p:ext uri="{BB962C8B-B14F-4D97-AF65-F5344CB8AC3E}">
        <p14:creationId xmlns:p14="http://schemas.microsoft.com/office/powerpoint/2010/main" val="2021222673"/>
      </p:ext>
    </p:extLst>
  </p:cSld>
  <p:clrMapOvr>
    <a:masterClrMapping/>
  </p:clrMapOvr>
  <mc:AlternateContent xmlns:mc="http://schemas.openxmlformats.org/markup-compatibility/2006" xmlns:p14="http://schemas.microsoft.com/office/powerpoint/2010/main">
    <mc:Choice Requires="p14">
      <p:transition p14:dur="0" advTm="902"/>
    </mc:Choice>
    <mc:Fallback xmlns="">
      <p:transition xmlns:p14="http://schemas.microsoft.com/office/powerpoint/2010/main" advTm="902"/>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ASYMMETRY ARGUMENT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3558171"/>
              </p:ext>
            </p:extLst>
          </p:nvPr>
        </p:nvGraphicFramePr>
        <p:xfrm>
          <a:off x="457200" y="2037645"/>
          <a:ext cx="8229600" cy="2839719"/>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dirty="0" smtClean="0"/>
                        <a:t>DIAGRAM 1 (asymmetry)</a:t>
                      </a:r>
                      <a:endParaRPr lang="en-US" dirty="0"/>
                    </a:p>
                  </a:txBody>
                  <a:tcPr/>
                </a:tc>
                <a:tc hMerge="1">
                  <a:txBody>
                    <a:bodyPr/>
                    <a:lstStyle/>
                    <a:p>
                      <a:endParaRPr lang="en-US" dirty="0"/>
                    </a:p>
                  </a:txBody>
                  <a:tcPr/>
                </a:tc>
              </a:tr>
              <a:tr h="370840">
                <a:tc>
                  <a:txBody>
                    <a:bodyPr/>
                    <a:lstStyle/>
                    <a:p>
                      <a:pPr algn="ctr"/>
                      <a:r>
                        <a:rPr lang="en-US" b="1" dirty="0" smtClean="0"/>
                        <a:t>Scenario A </a:t>
                      </a:r>
                    </a:p>
                    <a:p>
                      <a:pPr algn="ctr"/>
                      <a:r>
                        <a:rPr lang="en-US" dirty="0" smtClean="0"/>
                        <a:t>Zach</a:t>
                      </a:r>
                      <a:r>
                        <a:rPr lang="en-US" baseline="0" dirty="0" smtClean="0"/>
                        <a:t> exists</a:t>
                      </a:r>
                      <a:endParaRPr lang="en-US" dirty="0"/>
                    </a:p>
                  </a:txBody>
                  <a:tcPr>
                    <a:lnB w="12700" cap="flat" cmpd="sng" algn="ctr">
                      <a:solidFill>
                        <a:scrgbClr r="0" g="0" b="0"/>
                      </a:solidFill>
                      <a:prstDash val="sysDash"/>
                      <a:round/>
                      <a:headEnd type="none" w="med" len="med"/>
                      <a:tailEnd type="none" w="med" len="med"/>
                    </a:lnB>
                  </a:tcPr>
                </a:tc>
                <a:tc>
                  <a:txBody>
                    <a:bodyPr/>
                    <a:lstStyle/>
                    <a:p>
                      <a:pPr algn="ctr"/>
                      <a:r>
                        <a:rPr lang="en-US" b="1" dirty="0" smtClean="0"/>
                        <a:t>Scenario B</a:t>
                      </a:r>
                    </a:p>
                    <a:p>
                      <a:pPr algn="ctr"/>
                      <a:r>
                        <a:rPr lang="en-US" b="0" dirty="0" smtClean="0"/>
                        <a:t>Zach</a:t>
                      </a:r>
                      <a:r>
                        <a:rPr lang="en-US" b="0" baseline="0" dirty="0" smtClean="0"/>
                        <a:t> never exists</a:t>
                      </a:r>
                      <a:endParaRPr lang="en-US" b="0" dirty="0"/>
                    </a:p>
                  </a:txBody>
                  <a:tcPr>
                    <a:lnR w="12700" cap="flat" cmpd="sng" algn="ctr">
                      <a:noFill/>
                      <a:prstDash val="sysDash"/>
                      <a:round/>
                      <a:headEnd type="none" w="med" len="med"/>
                      <a:tailEnd type="none" w="med" len="med"/>
                    </a:lnR>
                    <a:lnB w="12700" cap="flat" cmpd="sng" algn="ctr">
                      <a:solidFill>
                        <a:scrgbClr r="0" g="0" b="0"/>
                      </a:solidFill>
                      <a:prstDash val="sysDash"/>
                      <a:round/>
                      <a:headEnd type="none" w="med" len="med"/>
                      <a:tailEnd type="none" w="med" len="med"/>
                    </a:lnB>
                  </a:tcPr>
                </a:tc>
              </a:tr>
              <a:tr h="370840">
                <a:tc>
                  <a:txBody>
                    <a:bodyPr/>
                    <a:lstStyle/>
                    <a:p>
                      <a:pPr algn="l"/>
                      <a:r>
                        <a:rPr lang="en-US" dirty="0" smtClean="0"/>
                        <a:t>(1)</a:t>
                      </a:r>
                    </a:p>
                    <a:p>
                      <a:pPr algn="ctr"/>
                      <a:r>
                        <a:rPr lang="en-US" dirty="0" smtClean="0"/>
                        <a:t>Presence of Pain </a:t>
                      </a:r>
                    </a:p>
                    <a:p>
                      <a:pPr algn="ctr"/>
                      <a:r>
                        <a:rPr lang="en-US" dirty="0" smtClean="0"/>
                        <a:t>(</a:t>
                      </a:r>
                      <a:r>
                        <a:rPr lang="en-US" b="1" u="none" dirty="0" smtClean="0">
                          <a:solidFill>
                            <a:srgbClr val="FF0000"/>
                          </a:solidFill>
                        </a:rPr>
                        <a:t>Bad</a:t>
                      </a:r>
                      <a:r>
                        <a:rPr lang="en-US" dirty="0" smtClean="0"/>
                        <a:t>)</a:t>
                      </a:r>
                      <a:endParaRPr lang="en-US" dirty="0"/>
                    </a:p>
                  </a:txBody>
                  <a:tcPr>
                    <a:lnT w="12700" cap="flat" cmpd="sng" algn="ctr">
                      <a:solidFill>
                        <a:scrgbClr r="0" g="0" b="0"/>
                      </a:solidFill>
                      <a:prstDash val="sysDash"/>
                      <a:round/>
                      <a:headEnd type="none" w="med" len="med"/>
                      <a:tailEnd type="none" w="med" len="med"/>
                    </a:lnT>
                  </a:tcPr>
                </a:tc>
                <a:tc>
                  <a:txBody>
                    <a:bodyPr/>
                    <a:lstStyle/>
                    <a:p>
                      <a:pPr algn="l"/>
                      <a:r>
                        <a:rPr lang="en-US" dirty="0" smtClean="0"/>
                        <a:t>(3)</a:t>
                      </a:r>
                    </a:p>
                    <a:p>
                      <a:pPr algn="ctr"/>
                      <a:r>
                        <a:rPr lang="en-US" dirty="0" smtClean="0"/>
                        <a:t>Absence</a:t>
                      </a:r>
                      <a:r>
                        <a:rPr lang="en-US" baseline="0" dirty="0" smtClean="0"/>
                        <a:t> of Pain</a:t>
                      </a:r>
                      <a:br>
                        <a:rPr lang="en-US" baseline="0" dirty="0" smtClean="0"/>
                      </a:br>
                      <a:r>
                        <a:rPr lang="en-US" baseline="0" dirty="0" smtClean="0"/>
                        <a:t>(</a:t>
                      </a:r>
                      <a:r>
                        <a:rPr lang="en-US" b="1" u="sng" baseline="0" dirty="0" smtClean="0">
                          <a:solidFill>
                            <a:srgbClr val="0000FF"/>
                          </a:solidFill>
                        </a:rPr>
                        <a:t>Good</a:t>
                      </a:r>
                      <a:r>
                        <a:rPr lang="en-US" b="0" baseline="0" dirty="0" smtClean="0"/>
                        <a:t>)</a:t>
                      </a:r>
                      <a:endParaRPr lang="en-US" dirty="0"/>
                    </a:p>
                  </a:txBody>
                  <a:tcPr>
                    <a:lnT w="12700" cap="flat" cmpd="sng" algn="ctr">
                      <a:solidFill>
                        <a:scrgbClr r="0" g="0" b="0"/>
                      </a:solidFill>
                      <a:prstDash val="sysDash"/>
                      <a:round/>
                      <a:headEnd type="none" w="med" len="med"/>
                      <a:tailEnd type="none" w="med" len="med"/>
                    </a:lnT>
                  </a:tcPr>
                </a:tc>
              </a:tr>
              <a:tr h="370840">
                <a:tc>
                  <a:txBody>
                    <a:bodyPr/>
                    <a:lstStyle/>
                    <a:p>
                      <a:pPr algn="l"/>
                      <a:r>
                        <a:rPr lang="en-US" dirty="0" smtClean="0"/>
                        <a:t>(2)</a:t>
                      </a:r>
                    </a:p>
                    <a:p>
                      <a:pPr algn="ctr"/>
                      <a:r>
                        <a:rPr lang="en-US" dirty="0" smtClean="0"/>
                        <a:t>Presence of Pleasure </a:t>
                      </a:r>
                    </a:p>
                    <a:p>
                      <a:pPr algn="ctr"/>
                      <a:r>
                        <a:rPr lang="en-US" dirty="0" smtClean="0"/>
                        <a:t>(</a:t>
                      </a:r>
                      <a:r>
                        <a:rPr lang="en-US" b="1" dirty="0" smtClean="0">
                          <a:solidFill>
                            <a:srgbClr val="0000FF"/>
                          </a:solidFill>
                        </a:rPr>
                        <a:t>Good</a:t>
                      </a:r>
                      <a:r>
                        <a:rPr lang="en-US" b="0" dirty="0" smtClean="0"/>
                        <a:t>)</a:t>
                      </a:r>
                      <a:endParaRPr lang="en-US" dirty="0"/>
                    </a:p>
                  </a:txBody>
                  <a:tcPr/>
                </a:tc>
                <a:tc>
                  <a:txBody>
                    <a:bodyPr/>
                    <a:lstStyle/>
                    <a:p>
                      <a:pPr algn="l"/>
                      <a:r>
                        <a:rPr lang="en-US" dirty="0" smtClean="0"/>
                        <a:t>(4)</a:t>
                      </a:r>
                    </a:p>
                    <a:p>
                      <a:pPr algn="ctr"/>
                      <a:r>
                        <a:rPr lang="en-US" dirty="0" smtClean="0"/>
                        <a:t>Absence</a:t>
                      </a:r>
                      <a:r>
                        <a:rPr lang="en-US" baseline="0" dirty="0" smtClean="0"/>
                        <a:t> of Pleasure </a:t>
                      </a:r>
                    </a:p>
                    <a:p>
                      <a:pPr algn="ctr"/>
                      <a:r>
                        <a:rPr lang="en-US" baseline="0" dirty="0" smtClean="0"/>
                        <a:t>(</a:t>
                      </a:r>
                      <a:r>
                        <a:rPr lang="en-US" b="1" u="sng" baseline="0" dirty="0" smtClean="0">
                          <a:solidFill>
                            <a:schemeClr val="tx1"/>
                          </a:solidFill>
                        </a:rPr>
                        <a:t>Not Bad</a:t>
                      </a:r>
                      <a:r>
                        <a:rPr lang="en-US" b="1" baseline="0" dirty="0" smtClean="0"/>
                        <a:t>)</a:t>
                      </a:r>
                      <a:endParaRPr lang="en-US" dirty="0"/>
                    </a:p>
                  </a:txBody>
                  <a:tcPr/>
                </a:tc>
              </a:tr>
            </a:tbl>
          </a:graphicData>
        </a:graphic>
      </p:graphicFrame>
      <p:cxnSp>
        <p:nvCxnSpPr>
          <p:cNvPr id="10" name="Straight Arrow Connector 9"/>
          <p:cNvCxnSpPr/>
          <p:nvPr/>
        </p:nvCxnSpPr>
        <p:spPr>
          <a:xfrm>
            <a:off x="4387166" y="3614625"/>
            <a:ext cx="40852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87166" y="4548512"/>
            <a:ext cx="40852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344072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ASYMMETRY ARGUMENT</a:t>
            </a:r>
          </a:p>
        </p:txBody>
      </p:sp>
      <p:pic>
        <p:nvPicPr>
          <p:cNvPr id="4" name="Picture 3" descr="sick-and-healthy.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84929" y="2500146"/>
            <a:ext cx="2589579" cy="3277435"/>
          </a:xfrm>
          <a:prstGeom prst="rect">
            <a:avLst/>
          </a:prstGeom>
        </p:spPr>
      </p:pic>
      <p:pic>
        <p:nvPicPr>
          <p:cNvPr id="5" name="Picture 4" descr="sick-and-healthy.jpg"/>
          <p:cNvPicPr>
            <a:picLocks noChangeAspect="1"/>
          </p:cNvPicPr>
          <p:nvPr/>
        </p:nvPicPr>
        <p:blipFill rotWithShape="1">
          <a:blip r:embed="rId4">
            <a:extLst>
              <a:ext uri="{28A0092B-C50C-407E-A947-70E740481C1C}">
                <a14:useLocalDpi xmlns:a14="http://schemas.microsoft.com/office/drawing/2010/main" val="0"/>
              </a:ext>
            </a:extLst>
          </a:blip>
          <a:srcRect r="-76"/>
          <a:stretch/>
        </p:blipFill>
        <p:spPr>
          <a:xfrm>
            <a:off x="5159301" y="2500146"/>
            <a:ext cx="2606674" cy="3252510"/>
          </a:xfrm>
          <a:prstGeom prst="rect">
            <a:avLst/>
          </a:prstGeom>
        </p:spPr>
      </p:pic>
      <p:sp>
        <p:nvSpPr>
          <p:cNvPr id="6" name="TextBox 5"/>
          <p:cNvSpPr txBox="1"/>
          <p:nvPr/>
        </p:nvSpPr>
        <p:spPr>
          <a:xfrm>
            <a:off x="1007533" y="2132493"/>
            <a:ext cx="2566975" cy="367653"/>
          </a:xfrm>
          <a:prstGeom prst="rect">
            <a:avLst/>
          </a:prstGeom>
          <a:noFill/>
        </p:spPr>
        <p:txBody>
          <a:bodyPr wrap="square" rtlCol="0">
            <a:spAutoFit/>
          </a:bodyPr>
          <a:lstStyle/>
          <a:p>
            <a:pPr algn="ctr"/>
            <a:r>
              <a:rPr lang="en-US" b="1" dirty="0" smtClean="0"/>
              <a:t>Sickly Sam</a:t>
            </a:r>
            <a:endParaRPr lang="en-US" b="1" dirty="0"/>
          </a:p>
        </p:txBody>
      </p:sp>
      <p:sp>
        <p:nvSpPr>
          <p:cNvPr id="7" name="TextBox 6"/>
          <p:cNvSpPr txBox="1"/>
          <p:nvPr/>
        </p:nvSpPr>
        <p:spPr>
          <a:xfrm>
            <a:off x="5159300" y="2132493"/>
            <a:ext cx="2606675" cy="367653"/>
          </a:xfrm>
          <a:prstGeom prst="rect">
            <a:avLst/>
          </a:prstGeom>
          <a:noFill/>
        </p:spPr>
        <p:txBody>
          <a:bodyPr wrap="square" rtlCol="0">
            <a:spAutoFit/>
          </a:bodyPr>
          <a:lstStyle/>
          <a:p>
            <a:pPr algn="ctr"/>
            <a:r>
              <a:rPr lang="en-US" b="1" dirty="0" smtClean="0"/>
              <a:t>Healthy Harry</a:t>
            </a:r>
            <a:endParaRPr lang="en-US" b="1" dirty="0"/>
          </a:p>
        </p:txBody>
      </p:sp>
      <p:sp>
        <p:nvSpPr>
          <p:cNvPr id="8" name="TextBox 7"/>
          <p:cNvSpPr txBox="1"/>
          <p:nvPr/>
        </p:nvSpPr>
        <p:spPr>
          <a:xfrm>
            <a:off x="1007533" y="5798782"/>
            <a:ext cx="2566975" cy="1200329"/>
          </a:xfrm>
          <a:prstGeom prst="rect">
            <a:avLst/>
          </a:prstGeom>
          <a:noFill/>
        </p:spPr>
        <p:txBody>
          <a:bodyPr wrap="square" rtlCol="0">
            <a:spAutoFit/>
          </a:bodyPr>
          <a:lstStyle/>
          <a:p>
            <a:pPr marL="285750" indent="-285750">
              <a:buFont typeface="Arial"/>
              <a:buChar char="•"/>
            </a:pPr>
            <a:r>
              <a:rPr lang="en-US" b="1" dirty="0" smtClean="0">
                <a:solidFill>
                  <a:srgbClr val="0000FF"/>
                </a:solidFill>
              </a:rPr>
              <a:t>Gets sick regularly</a:t>
            </a:r>
          </a:p>
          <a:p>
            <a:pPr marL="285750" indent="-285750">
              <a:buFont typeface="Arial"/>
              <a:buChar char="•"/>
            </a:pPr>
            <a:r>
              <a:rPr lang="en-US" b="1" dirty="0" smtClean="0">
                <a:solidFill>
                  <a:srgbClr val="0000FF"/>
                </a:solidFill>
              </a:rPr>
              <a:t>Has a capacity for quick recovery</a:t>
            </a:r>
          </a:p>
          <a:p>
            <a:pPr marL="285750" indent="-285750">
              <a:buFont typeface="Arial"/>
              <a:buChar char="•"/>
            </a:pPr>
            <a:endParaRPr lang="en-US" dirty="0"/>
          </a:p>
        </p:txBody>
      </p:sp>
      <p:sp>
        <p:nvSpPr>
          <p:cNvPr id="9" name="TextBox 8"/>
          <p:cNvSpPr txBox="1"/>
          <p:nvPr/>
        </p:nvSpPr>
        <p:spPr>
          <a:xfrm>
            <a:off x="5159300" y="5777581"/>
            <a:ext cx="2812914" cy="923330"/>
          </a:xfrm>
          <a:prstGeom prst="rect">
            <a:avLst/>
          </a:prstGeom>
          <a:noFill/>
        </p:spPr>
        <p:txBody>
          <a:bodyPr wrap="square" rtlCol="0">
            <a:spAutoFit/>
          </a:bodyPr>
          <a:lstStyle/>
          <a:p>
            <a:pPr marL="285750" indent="-285750">
              <a:buFont typeface="Arial"/>
              <a:buChar char="•"/>
            </a:pPr>
            <a:r>
              <a:rPr lang="en-US" b="1" dirty="0" smtClean="0">
                <a:solidFill>
                  <a:srgbClr val="0000FF"/>
                </a:solidFill>
              </a:rPr>
              <a:t>Never gets sick</a:t>
            </a:r>
          </a:p>
          <a:p>
            <a:pPr marL="285750" indent="-285750">
              <a:buFont typeface="Arial"/>
              <a:buChar char="•"/>
            </a:pPr>
            <a:r>
              <a:rPr lang="en-US" b="1" dirty="0" smtClean="0">
                <a:solidFill>
                  <a:srgbClr val="0000FF"/>
                </a:solidFill>
              </a:rPr>
              <a:t>Has no such capacity</a:t>
            </a:r>
          </a:p>
          <a:p>
            <a:pPr marL="285750" indent="-285750">
              <a:buFont typeface="Arial"/>
              <a:buChar char="•"/>
            </a:pPr>
            <a:endParaRPr lang="en-US" dirty="0"/>
          </a:p>
        </p:txBody>
      </p:sp>
      <p:cxnSp>
        <p:nvCxnSpPr>
          <p:cNvPr id="13" name="Elbow Connector 12"/>
          <p:cNvCxnSpPr>
            <a:stCxn id="6" idx="0"/>
            <a:endCxn id="7" idx="0"/>
          </p:cNvCxnSpPr>
          <p:nvPr/>
        </p:nvCxnSpPr>
        <p:spPr>
          <a:xfrm rot="5400000" flipH="1" flipV="1">
            <a:off x="4376829" y="46685"/>
            <a:ext cx="12700" cy="4171617"/>
          </a:xfrm>
          <a:prstGeom prst="bentConnector3">
            <a:avLst>
              <a:gd name="adj1" fmla="val 1800000"/>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297370" y="1523556"/>
            <a:ext cx="4171618" cy="369332"/>
          </a:xfrm>
          <a:prstGeom prst="rect">
            <a:avLst/>
          </a:prstGeom>
          <a:noFill/>
        </p:spPr>
        <p:txBody>
          <a:bodyPr wrap="square" rtlCol="0">
            <a:spAutoFit/>
          </a:bodyPr>
          <a:lstStyle/>
          <a:p>
            <a:pPr algn="ctr"/>
            <a:r>
              <a:rPr lang="en-US" b="1" cap="small" dirty="0" smtClean="0">
                <a:solidFill>
                  <a:srgbClr val="0000FF"/>
                </a:solidFill>
              </a:rPr>
              <a:t>better off (?)</a:t>
            </a:r>
            <a:endParaRPr lang="en-US" b="1" cap="small" dirty="0">
              <a:solidFill>
                <a:srgbClr val="0000FF"/>
              </a:solidFill>
            </a:endParaRPr>
          </a:p>
        </p:txBody>
      </p:sp>
      <p:pic>
        <p:nvPicPr>
          <p:cNvPr id="23" name="Picture 22" descr="stock-illustration-49952734-x-red-cross-handwritten.jpg"/>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22599" y="1315162"/>
            <a:ext cx="851696" cy="851696"/>
          </a:xfrm>
          <a:prstGeom prst="rect">
            <a:avLst/>
          </a:prstGeom>
        </p:spPr>
      </p:pic>
    </p:spTree>
    <p:extLst>
      <p:ext uri="{BB962C8B-B14F-4D97-AF65-F5344CB8AC3E}">
        <p14:creationId xmlns:p14="http://schemas.microsoft.com/office/powerpoint/2010/main" val="1278401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ASYMMETRY ARGUMENT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0927862"/>
              </p:ext>
            </p:extLst>
          </p:nvPr>
        </p:nvGraphicFramePr>
        <p:xfrm>
          <a:off x="457200" y="2037645"/>
          <a:ext cx="8229600" cy="2839719"/>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r>
                        <a:rPr lang="en-US" dirty="0" smtClean="0"/>
                        <a:t>DIAGRAM 1 (asymmetry)</a:t>
                      </a:r>
                      <a:endParaRPr lang="en-US" dirty="0"/>
                    </a:p>
                  </a:txBody>
                  <a:tcPr/>
                </a:tc>
                <a:tc hMerge="1">
                  <a:txBody>
                    <a:bodyPr/>
                    <a:lstStyle/>
                    <a:p>
                      <a:endParaRPr lang="en-US" dirty="0"/>
                    </a:p>
                  </a:txBody>
                  <a:tcPr/>
                </a:tc>
              </a:tr>
              <a:tr h="370840">
                <a:tc>
                  <a:txBody>
                    <a:bodyPr/>
                    <a:lstStyle/>
                    <a:p>
                      <a:pPr algn="ctr"/>
                      <a:r>
                        <a:rPr lang="en-US" b="1" dirty="0" smtClean="0"/>
                        <a:t>Scenario A </a:t>
                      </a:r>
                    </a:p>
                    <a:p>
                      <a:pPr algn="ctr"/>
                      <a:r>
                        <a:rPr lang="en-US" dirty="0" smtClean="0"/>
                        <a:t>Zach</a:t>
                      </a:r>
                      <a:r>
                        <a:rPr lang="en-US" baseline="0" dirty="0" smtClean="0"/>
                        <a:t> exists</a:t>
                      </a:r>
                      <a:endParaRPr lang="en-US" dirty="0"/>
                    </a:p>
                  </a:txBody>
                  <a:tcPr>
                    <a:lnB w="12700" cap="flat" cmpd="sng" algn="ctr">
                      <a:solidFill>
                        <a:scrgbClr r="0" g="0" b="0"/>
                      </a:solidFill>
                      <a:prstDash val="sysDash"/>
                      <a:round/>
                      <a:headEnd type="none" w="med" len="med"/>
                      <a:tailEnd type="none" w="med" len="med"/>
                    </a:lnB>
                  </a:tcPr>
                </a:tc>
                <a:tc>
                  <a:txBody>
                    <a:bodyPr/>
                    <a:lstStyle/>
                    <a:p>
                      <a:pPr algn="ctr"/>
                      <a:r>
                        <a:rPr lang="en-US" b="1" dirty="0" smtClean="0"/>
                        <a:t>Scenario B</a:t>
                      </a:r>
                    </a:p>
                    <a:p>
                      <a:pPr algn="ctr"/>
                      <a:r>
                        <a:rPr lang="en-US" b="0" dirty="0" smtClean="0"/>
                        <a:t>Zach</a:t>
                      </a:r>
                      <a:r>
                        <a:rPr lang="en-US" b="0" baseline="0" dirty="0" smtClean="0"/>
                        <a:t> never exists</a:t>
                      </a:r>
                      <a:endParaRPr lang="en-US" b="0" dirty="0"/>
                    </a:p>
                  </a:txBody>
                  <a:tcPr>
                    <a:lnR w="12700" cap="flat" cmpd="sng" algn="ctr">
                      <a:noFill/>
                      <a:prstDash val="sysDash"/>
                      <a:round/>
                      <a:headEnd type="none" w="med" len="med"/>
                      <a:tailEnd type="none" w="med" len="med"/>
                    </a:lnR>
                    <a:lnB w="12700" cap="flat" cmpd="sng" algn="ctr">
                      <a:solidFill>
                        <a:scrgbClr r="0" g="0" b="0"/>
                      </a:solidFill>
                      <a:prstDash val="sysDash"/>
                      <a:round/>
                      <a:headEnd type="none" w="med" len="med"/>
                      <a:tailEnd type="none" w="med" len="med"/>
                    </a:lnB>
                  </a:tcPr>
                </a:tc>
              </a:tr>
              <a:tr h="370840">
                <a:tc>
                  <a:txBody>
                    <a:bodyPr/>
                    <a:lstStyle/>
                    <a:p>
                      <a:pPr algn="l"/>
                      <a:r>
                        <a:rPr lang="en-US" dirty="0" smtClean="0"/>
                        <a:t>(1)</a:t>
                      </a:r>
                    </a:p>
                    <a:p>
                      <a:pPr algn="ctr"/>
                      <a:r>
                        <a:rPr lang="en-US" dirty="0" smtClean="0"/>
                        <a:t>Presence of Pain </a:t>
                      </a:r>
                    </a:p>
                    <a:p>
                      <a:pPr algn="ctr"/>
                      <a:r>
                        <a:rPr lang="en-US" dirty="0" smtClean="0"/>
                        <a:t>(</a:t>
                      </a:r>
                      <a:r>
                        <a:rPr lang="en-US" b="1" u="none" dirty="0" smtClean="0">
                          <a:solidFill>
                            <a:srgbClr val="FF0000"/>
                          </a:solidFill>
                        </a:rPr>
                        <a:t>Bad</a:t>
                      </a:r>
                      <a:r>
                        <a:rPr lang="en-US" dirty="0" smtClean="0"/>
                        <a:t>)</a:t>
                      </a:r>
                      <a:endParaRPr lang="en-US" dirty="0"/>
                    </a:p>
                  </a:txBody>
                  <a:tcPr>
                    <a:lnT w="12700" cap="flat" cmpd="sng" algn="ctr">
                      <a:solidFill>
                        <a:scrgbClr r="0" g="0" b="0"/>
                      </a:solidFill>
                      <a:prstDash val="sysDash"/>
                      <a:round/>
                      <a:headEnd type="none" w="med" len="med"/>
                      <a:tailEnd type="none" w="med" len="med"/>
                    </a:lnT>
                  </a:tcPr>
                </a:tc>
                <a:tc>
                  <a:txBody>
                    <a:bodyPr/>
                    <a:lstStyle/>
                    <a:p>
                      <a:pPr algn="l"/>
                      <a:r>
                        <a:rPr lang="en-US" dirty="0" smtClean="0"/>
                        <a:t>(3)</a:t>
                      </a:r>
                    </a:p>
                    <a:p>
                      <a:pPr algn="ctr"/>
                      <a:r>
                        <a:rPr lang="en-US" dirty="0" smtClean="0"/>
                        <a:t>Absence</a:t>
                      </a:r>
                      <a:r>
                        <a:rPr lang="en-US" baseline="0" dirty="0" smtClean="0"/>
                        <a:t> of Pain</a:t>
                      </a:r>
                      <a:br>
                        <a:rPr lang="en-US" baseline="0" dirty="0" smtClean="0"/>
                      </a:br>
                      <a:r>
                        <a:rPr lang="en-US" baseline="0" dirty="0" smtClean="0"/>
                        <a:t>(</a:t>
                      </a:r>
                      <a:r>
                        <a:rPr lang="en-US" b="1" u="sng" baseline="0" dirty="0" smtClean="0">
                          <a:solidFill>
                            <a:srgbClr val="0000FF"/>
                          </a:solidFill>
                        </a:rPr>
                        <a:t>Good</a:t>
                      </a:r>
                      <a:r>
                        <a:rPr lang="en-US" b="0" baseline="0" dirty="0" smtClean="0"/>
                        <a:t>)</a:t>
                      </a:r>
                      <a:endParaRPr lang="en-US" dirty="0"/>
                    </a:p>
                  </a:txBody>
                  <a:tcPr>
                    <a:lnT w="12700" cap="flat" cmpd="sng" algn="ctr">
                      <a:solidFill>
                        <a:scrgbClr r="0" g="0" b="0"/>
                      </a:solidFill>
                      <a:prstDash val="sysDash"/>
                      <a:round/>
                      <a:headEnd type="none" w="med" len="med"/>
                      <a:tailEnd type="none" w="med" len="med"/>
                    </a:lnT>
                  </a:tcPr>
                </a:tc>
              </a:tr>
              <a:tr h="370840">
                <a:tc>
                  <a:txBody>
                    <a:bodyPr/>
                    <a:lstStyle/>
                    <a:p>
                      <a:pPr algn="l"/>
                      <a:r>
                        <a:rPr lang="en-US" dirty="0" smtClean="0"/>
                        <a:t>(2)</a:t>
                      </a:r>
                    </a:p>
                    <a:p>
                      <a:pPr algn="ctr"/>
                      <a:r>
                        <a:rPr lang="en-US" dirty="0" smtClean="0"/>
                        <a:t>Presence of Pleasure </a:t>
                      </a:r>
                    </a:p>
                    <a:p>
                      <a:pPr algn="ctr"/>
                      <a:r>
                        <a:rPr lang="en-US" dirty="0" smtClean="0"/>
                        <a:t>(</a:t>
                      </a:r>
                      <a:r>
                        <a:rPr lang="en-US" b="1" dirty="0" smtClean="0">
                          <a:solidFill>
                            <a:srgbClr val="0000FF"/>
                          </a:solidFill>
                        </a:rPr>
                        <a:t>Good</a:t>
                      </a:r>
                      <a:r>
                        <a:rPr lang="en-US" b="0" dirty="0" smtClean="0"/>
                        <a:t>)</a:t>
                      </a:r>
                      <a:endParaRPr lang="en-US" dirty="0"/>
                    </a:p>
                  </a:txBody>
                  <a:tcPr/>
                </a:tc>
                <a:tc>
                  <a:txBody>
                    <a:bodyPr/>
                    <a:lstStyle/>
                    <a:p>
                      <a:pPr algn="l"/>
                      <a:r>
                        <a:rPr lang="en-US" dirty="0" smtClean="0"/>
                        <a:t>(4)</a:t>
                      </a:r>
                    </a:p>
                    <a:p>
                      <a:pPr algn="ctr"/>
                      <a:r>
                        <a:rPr lang="en-US" dirty="0" smtClean="0"/>
                        <a:t>Absence</a:t>
                      </a:r>
                      <a:r>
                        <a:rPr lang="en-US" baseline="0" dirty="0" smtClean="0"/>
                        <a:t> of Pleasure </a:t>
                      </a:r>
                    </a:p>
                    <a:p>
                      <a:pPr algn="ctr"/>
                      <a:r>
                        <a:rPr lang="en-US" baseline="0" dirty="0" smtClean="0"/>
                        <a:t>(</a:t>
                      </a:r>
                      <a:r>
                        <a:rPr lang="en-US" b="1" u="sng" baseline="0" dirty="0" smtClean="0">
                          <a:solidFill>
                            <a:schemeClr val="tx1"/>
                          </a:solidFill>
                        </a:rPr>
                        <a:t>Not Bad</a:t>
                      </a:r>
                      <a:r>
                        <a:rPr lang="en-US" b="1" baseline="0" dirty="0" smtClean="0"/>
                        <a:t>)</a:t>
                      </a:r>
                      <a:endParaRPr lang="en-US" dirty="0"/>
                    </a:p>
                  </a:txBody>
                  <a:tcPr/>
                </a:tc>
              </a:tr>
            </a:tbl>
          </a:graphicData>
        </a:graphic>
      </p:graphicFrame>
      <p:cxnSp>
        <p:nvCxnSpPr>
          <p:cNvPr id="10" name="Straight Arrow Connector 9"/>
          <p:cNvCxnSpPr/>
          <p:nvPr/>
        </p:nvCxnSpPr>
        <p:spPr>
          <a:xfrm>
            <a:off x="4387166" y="3614625"/>
            <a:ext cx="40852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87166" y="4548512"/>
            <a:ext cx="408522" cy="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706868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lstStyle/>
          <a:p>
            <a:pPr marL="457200" indent="-457200">
              <a:buFont typeface="+mj-lt"/>
              <a:buAutoNum type="arabicParenR"/>
            </a:pPr>
            <a:r>
              <a:rPr lang="en-US" dirty="0" smtClean="0"/>
              <a:t>If there is an asymmetry between pain and pleasure, then it is better never to come into existence.</a:t>
            </a:r>
          </a:p>
          <a:p>
            <a:pPr marL="457200" indent="-457200">
              <a:buFont typeface="+mj-lt"/>
              <a:buAutoNum type="arabicParenR"/>
            </a:pPr>
            <a:r>
              <a:rPr lang="en-US" dirty="0" smtClean="0"/>
              <a:t>If it is better never to come into existence, then bringing a person into existence harms but does not benefit that person.</a:t>
            </a:r>
          </a:p>
          <a:p>
            <a:pPr marL="457200" indent="-457200">
              <a:buFont typeface="+mj-lt"/>
              <a:buAutoNum type="arabicParenR"/>
            </a:pPr>
            <a:r>
              <a:rPr lang="en-US" dirty="0" smtClean="0"/>
              <a:t>There is an asymmetry between pain and pleasure.</a:t>
            </a:r>
          </a:p>
          <a:p>
            <a:pPr marL="457200" indent="-457200">
              <a:buFont typeface="+mj-lt"/>
              <a:buAutoNum type="arabicParenR"/>
            </a:pPr>
            <a:r>
              <a:rPr lang="en-US" b="1" dirty="0" smtClean="0">
                <a:solidFill>
                  <a:srgbClr val="0000FF"/>
                </a:solidFill>
              </a:rPr>
              <a:t>So: </a:t>
            </a:r>
            <a:r>
              <a:rPr lang="en-US" dirty="0"/>
              <a:t>b</a:t>
            </a:r>
            <a:r>
              <a:rPr lang="en-US" dirty="0" smtClean="0"/>
              <a:t>ringing a </a:t>
            </a:r>
            <a:r>
              <a:rPr lang="en-US" dirty="0"/>
              <a:t>person into existence harms </a:t>
            </a:r>
            <a:r>
              <a:rPr lang="en-US" dirty="0" smtClean="0"/>
              <a:t>but </a:t>
            </a:r>
            <a:r>
              <a:rPr lang="en-US" dirty="0"/>
              <a:t>does not benefit that person.</a:t>
            </a:r>
          </a:p>
          <a:p>
            <a:pPr marL="457200" indent="-457200">
              <a:buFont typeface="+mj-lt"/>
              <a:buAutoNum type="arabicParenR"/>
            </a:pPr>
            <a:endParaRPr lang="en-US" dirty="0" smtClean="0"/>
          </a:p>
        </p:txBody>
      </p:sp>
    </p:spTree>
    <p:extLst>
      <p:ext uri="{BB962C8B-B14F-4D97-AF65-F5344CB8AC3E}">
        <p14:creationId xmlns:p14="http://schemas.microsoft.com/office/powerpoint/2010/main" val="93991314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ASYMMETRY ARGUMENT</a:t>
            </a:r>
            <a:endParaRPr lang="en-US" dirty="0"/>
          </a:p>
        </p:txBody>
      </p:sp>
      <p:sp>
        <p:nvSpPr>
          <p:cNvPr id="3" name="Content Placeholder 2"/>
          <p:cNvSpPr>
            <a:spLocks noGrp="1"/>
          </p:cNvSpPr>
          <p:nvPr>
            <p:ph idx="1"/>
          </p:nvPr>
        </p:nvSpPr>
        <p:spPr/>
        <p:txBody>
          <a:bodyPr>
            <a:normAutofit/>
          </a:bodyPr>
          <a:lstStyle/>
          <a:p>
            <a:r>
              <a:rPr lang="en-US" b="1" dirty="0">
                <a:solidFill>
                  <a:srgbClr val="000000"/>
                </a:solidFill>
              </a:rPr>
              <a:t>Premise (2) </a:t>
            </a:r>
            <a:r>
              <a:rPr lang="en-US" dirty="0" smtClean="0"/>
              <a:t>states: if </a:t>
            </a:r>
            <a:r>
              <a:rPr lang="en-US" dirty="0"/>
              <a:t>it is </a:t>
            </a:r>
            <a:r>
              <a:rPr lang="en-US" dirty="0" smtClean="0"/>
              <a:t>better </a:t>
            </a:r>
            <a:r>
              <a:rPr lang="en-US" dirty="0"/>
              <a:t>never to come into existence, then bringing a person into existence harms but does not benefit that person</a:t>
            </a:r>
            <a:r>
              <a:rPr lang="en-US" dirty="0" smtClean="0"/>
              <a:t>.</a:t>
            </a:r>
          </a:p>
          <a:p>
            <a:r>
              <a:rPr lang="en-US" dirty="0" smtClean="0"/>
              <a:t>Why accept this?</a:t>
            </a:r>
          </a:p>
          <a:p>
            <a:r>
              <a:rPr lang="en-US" b="1" dirty="0" smtClean="0">
                <a:solidFill>
                  <a:srgbClr val="0000FF"/>
                </a:solidFill>
              </a:rPr>
              <a:t>Harm</a:t>
            </a:r>
            <a:r>
              <a:rPr lang="mr-IN" b="1" dirty="0" smtClean="0">
                <a:solidFill>
                  <a:srgbClr val="0000FF"/>
                </a:solidFill>
              </a:rPr>
              <a:t>–</a:t>
            </a:r>
            <a:r>
              <a:rPr lang="en-US" b="1" dirty="0" smtClean="0">
                <a:solidFill>
                  <a:srgbClr val="0000FF"/>
                </a:solidFill>
              </a:rPr>
              <a:t>benefit theory:</a:t>
            </a:r>
            <a:r>
              <a:rPr lang="en-US" dirty="0" smtClean="0">
                <a:solidFill>
                  <a:srgbClr val="0000FF"/>
                </a:solidFill>
              </a:rPr>
              <a:t> </a:t>
            </a:r>
          </a:p>
          <a:p>
            <a:pPr marL="731520" lvl="1" indent="-457200">
              <a:buFont typeface="+mj-lt"/>
              <a:buAutoNum type="alphaLcParenR"/>
            </a:pPr>
            <a:r>
              <a:rPr lang="en-US" dirty="0" smtClean="0"/>
              <a:t>To harm someone is to cause effects that are </a:t>
            </a:r>
            <a:r>
              <a:rPr lang="en-US" b="1" dirty="0" smtClean="0"/>
              <a:t>worse</a:t>
            </a:r>
            <a:r>
              <a:rPr lang="en-US" dirty="0" smtClean="0"/>
              <a:t> for that individual than the alternative.</a:t>
            </a:r>
          </a:p>
          <a:p>
            <a:pPr marL="731520" lvl="1" indent="-457200">
              <a:buFont typeface="+mj-lt"/>
              <a:buAutoNum type="alphaLcParenR"/>
            </a:pPr>
            <a:r>
              <a:rPr lang="en-US" dirty="0" smtClean="0"/>
              <a:t>To benefit someone is to cause effects that are </a:t>
            </a:r>
            <a:r>
              <a:rPr lang="en-US" b="1" dirty="0" smtClean="0"/>
              <a:t>better </a:t>
            </a:r>
            <a:r>
              <a:rPr lang="en-US" dirty="0" smtClean="0"/>
              <a:t>for that individual than the alternative. </a:t>
            </a:r>
          </a:p>
        </p:txBody>
      </p:sp>
    </p:spTree>
    <p:extLst>
      <p:ext uri="{BB962C8B-B14F-4D97-AF65-F5344CB8AC3E}">
        <p14:creationId xmlns:p14="http://schemas.microsoft.com/office/powerpoint/2010/main" val="30250237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If the argument is sound, it follows that it is </a:t>
            </a:r>
            <a:r>
              <a:rPr lang="en-US" b="1" dirty="0" smtClean="0"/>
              <a:t>better </a:t>
            </a:r>
            <a:r>
              <a:rPr lang="en-US" b="1" dirty="0"/>
              <a:t>never to come into </a:t>
            </a:r>
            <a:r>
              <a:rPr lang="en-US" b="1" dirty="0" smtClean="0"/>
              <a:t>existence</a:t>
            </a:r>
            <a:r>
              <a:rPr lang="en-US" dirty="0" smtClean="0"/>
              <a:t>—even if one’s life is </a:t>
            </a:r>
            <a:r>
              <a:rPr lang="en-US" b="1" dirty="0" smtClean="0"/>
              <a:t>worth continuing </a:t>
            </a:r>
            <a:r>
              <a:rPr lang="en-US" dirty="0" smtClean="0"/>
              <a:t>once one exists.</a:t>
            </a:r>
          </a:p>
          <a:p>
            <a:r>
              <a:rPr lang="en-US" dirty="0" smtClean="0"/>
              <a:t>If the harm</a:t>
            </a:r>
            <a:r>
              <a:rPr lang="mr-IN" dirty="0" smtClean="0"/>
              <a:t>–</a:t>
            </a:r>
            <a:r>
              <a:rPr lang="en-US" dirty="0" smtClean="0"/>
              <a:t>benefit theory is true, coming into existence is </a:t>
            </a:r>
            <a:r>
              <a:rPr lang="en-US" b="1" dirty="0" smtClean="0"/>
              <a:t>always </a:t>
            </a:r>
            <a:r>
              <a:rPr lang="en-US" dirty="0" smtClean="0"/>
              <a:t>a harm but </a:t>
            </a:r>
            <a:r>
              <a:rPr lang="en-US" b="1" dirty="0" smtClean="0"/>
              <a:t>never </a:t>
            </a:r>
            <a:r>
              <a:rPr lang="en-US" dirty="0" smtClean="0"/>
              <a:t>a benefit.</a:t>
            </a:r>
          </a:p>
          <a:p>
            <a:r>
              <a:rPr lang="en-US" dirty="0" smtClean="0"/>
              <a:t>This doesn’t tell us how </a:t>
            </a:r>
            <a:r>
              <a:rPr lang="en-US" b="1" dirty="0" smtClean="0"/>
              <a:t>great </a:t>
            </a:r>
            <a:r>
              <a:rPr lang="en-US" dirty="0" smtClean="0"/>
              <a:t>the harm is. </a:t>
            </a:r>
          </a:p>
          <a:p>
            <a:r>
              <a:rPr lang="en-US" dirty="0" smtClean="0"/>
              <a:t>But it raises serious doubts about the moral permissibility of procreation and gives us a reason to take anti-natalism seriously.</a:t>
            </a:r>
          </a:p>
          <a:p>
            <a:r>
              <a:rPr lang="en-US" dirty="0" smtClean="0"/>
              <a:t>If the argument is unsound, there is much to be learned by figuring out </a:t>
            </a:r>
            <a:r>
              <a:rPr lang="en-US" b="1" dirty="0" smtClean="0"/>
              <a:t>why </a:t>
            </a:r>
            <a:r>
              <a:rPr lang="en-US" dirty="0" smtClean="0"/>
              <a:t>it is unsound.</a:t>
            </a:r>
          </a:p>
        </p:txBody>
      </p:sp>
    </p:spTree>
    <p:extLst>
      <p:ext uri="{BB962C8B-B14F-4D97-AF65-F5344CB8AC3E}">
        <p14:creationId xmlns:p14="http://schemas.microsoft.com/office/powerpoint/2010/main" val="3682251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ader_essay-522692722_full.jpg"/>
          <p:cNvPicPr>
            <a:picLocks noChangeAspect="1"/>
          </p:cNvPicPr>
          <p:nvPr/>
        </p:nvPicPr>
        <p:blipFill>
          <a:blip r:embed="rId2">
            <a:alphaModFix amt="14000"/>
            <a:extLst>
              <a:ext uri="{28A0092B-C50C-407E-A947-70E740481C1C}">
                <a14:useLocalDpi xmlns:a14="http://schemas.microsoft.com/office/drawing/2010/main" val="0"/>
              </a:ext>
            </a:extLst>
          </a:blip>
          <a:stretch>
            <a:fillRect/>
          </a:stretch>
        </p:blipFill>
        <p:spPr>
          <a:xfrm>
            <a:off x="-885579" y="-107268"/>
            <a:ext cx="11330181" cy="7092693"/>
          </a:xfrm>
          <a:prstGeom prst="rect">
            <a:avLst/>
          </a:prstGeom>
        </p:spPr>
      </p:pic>
      <p:sp>
        <p:nvSpPr>
          <p:cNvPr id="7" name="Content Placeholder 2"/>
          <p:cNvSpPr>
            <a:spLocks noGrp="1"/>
          </p:cNvSpPr>
          <p:nvPr>
            <p:ph idx="1"/>
          </p:nvPr>
        </p:nvSpPr>
        <p:spPr>
          <a:xfrm>
            <a:off x="457200" y="1481328"/>
            <a:ext cx="8229600" cy="4876800"/>
          </a:xfrm>
        </p:spPr>
        <p:txBody>
          <a:bodyPr>
            <a:normAutofit/>
          </a:bodyPr>
          <a:lstStyle/>
          <a:p>
            <a:pPr marL="0" indent="0">
              <a:buNone/>
            </a:pPr>
            <a:r>
              <a:rPr lang="en-US" dirty="0" smtClean="0"/>
              <a:t>Cursed </a:t>
            </a:r>
            <a:r>
              <a:rPr lang="en-US" dirty="0"/>
              <a:t>be the day on which I was </a:t>
            </a:r>
            <a:r>
              <a:rPr lang="en-US" dirty="0" smtClean="0"/>
              <a:t>born. . . . Cursed </a:t>
            </a:r>
            <a:r>
              <a:rPr lang="en-US" dirty="0"/>
              <a:t>be the </a:t>
            </a:r>
            <a:r>
              <a:rPr lang="en-US" dirty="0" smtClean="0"/>
              <a:t>man . </a:t>
            </a:r>
            <a:r>
              <a:rPr lang="en-US" dirty="0"/>
              <a:t>. . because he slew me not from the womb; so that my </a:t>
            </a:r>
            <a:r>
              <a:rPr lang="en-US" dirty="0" smtClean="0"/>
              <a:t>mother </a:t>
            </a:r>
            <a:r>
              <a:rPr lang="en-US" dirty="0"/>
              <a:t>might have been my grave and her womb always great. Why did I come out of the womb to see labour and sorrow? </a:t>
            </a:r>
            <a:endParaRPr lang="en-US" dirty="0" smtClean="0"/>
          </a:p>
          <a:p>
            <a:pPr marL="0" indent="0" algn="r">
              <a:buNone/>
            </a:pPr>
            <a:r>
              <a:rPr lang="en-US" dirty="0" smtClean="0"/>
              <a:t>—Jeremiah 20:14</a:t>
            </a:r>
            <a:r>
              <a:rPr lang="mr-IN" dirty="0" smtClean="0"/>
              <a:t>–</a:t>
            </a:r>
            <a:r>
              <a:rPr lang="en-US" dirty="0" smtClean="0"/>
              <a:t>18</a:t>
            </a:r>
          </a:p>
          <a:p>
            <a:pPr marL="0" indent="0">
              <a:buNone/>
            </a:pPr>
            <a:endParaRPr lang="en-US" dirty="0" smtClean="0"/>
          </a:p>
          <a:p>
            <a:pPr marL="0" indent="0">
              <a:buNone/>
            </a:pPr>
            <a:endParaRPr lang="en-US" dirty="0"/>
          </a:p>
          <a:p>
            <a:pPr marL="0" indent="0">
              <a:buNone/>
            </a:pPr>
            <a:r>
              <a:rPr lang="en-US" dirty="0" smtClean="0"/>
              <a:t> </a:t>
            </a:r>
            <a:endParaRPr lang="en-US" dirty="0"/>
          </a:p>
          <a:p>
            <a:endParaRPr lang="en-US" dirty="0"/>
          </a:p>
        </p:txBody>
      </p:sp>
    </p:spTree>
    <p:extLst>
      <p:ext uri="{BB962C8B-B14F-4D97-AF65-F5344CB8AC3E}">
        <p14:creationId xmlns:p14="http://schemas.microsoft.com/office/powerpoint/2010/main" val="174041712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3196607674_10.jpg"/>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0" y="350943"/>
            <a:ext cx="9290205" cy="9290205"/>
          </a:xfrm>
          <a:prstGeom prst="rect">
            <a:avLst/>
          </a:prstGeom>
        </p:spPr>
      </p:pic>
      <p:sp>
        <p:nvSpPr>
          <p:cNvPr id="3" name="Content Placeholder 2"/>
          <p:cNvSpPr>
            <a:spLocks noGrp="1"/>
          </p:cNvSpPr>
          <p:nvPr>
            <p:ph idx="1"/>
          </p:nvPr>
        </p:nvSpPr>
        <p:spPr>
          <a:xfrm>
            <a:off x="457200" y="1482863"/>
            <a:ext cx="8229600" cy="4876800"/>
          </a:xfrm>
        </p:spPr>
        <p:txBody>
          <a:bodyPr>
            <a:normAutofit/>
          </a:bodyPr>
          <a:lstStyle/>
          <a:p>
            <a:pPr marL="0" indent="0">
              <a:buNone/>
            </a:pPr>
            <a:r>
              <a:rPr lang="en-US" dirty="0"/>
              <a:t>we are a virus </a:t>
            </a:r>
          </a:p>
          <a:p>
            <a:pPr marL="0" indent="0">
              <a:buNone/>
            </a:pPr>
            <a:r>
              <a:rPr lang="en-US" dirty="0"/>
              <a:t>we’re a product of bad luck </a:t>
            </a:r>
          </a:p>
          <a:p>
            <a:pPr marL="0" indent="0">
              <a:buNone/>
            </a:pPr>
            <a:r>
              <a:rPr lang="en-US" dirty="0"/>
              <a:t>we scream our way into existence </a:t>
            </a:r>
          </a:p>
          <a:p>
            <a:pPr marL="0" indent="0">
              <a:buNone/>
            </a:pPr>
            <a:r>
              <a:rPr lang="en-US" dirty="0"/>
              <a:t>nine months after someone else gets fucked</a:t>
            </a:r>
          </a:p>
          <a:p>
            <a:pPr marL="0" indent="0" algn="r">
              <a:buNone/>
            </a:pPr>
            <a:r>
              <a:rPr lang="en-US" dirty="0" smtClean="0"/>
              <a:t>—Street Sects</a:t>
            </a:r>
          </a:p>
          <a:p>
            <a:endParaRPr lang="en-US" dirty="0"/>
          </a:p>
        </p:txBody>
      </p:sp>
    </p:spTree>
    <p:extLst>
      <p:ext uri="{BB962C8B-B14F-4D97-AF65-F5344CB8AC3E}">
        <p14:creationId xmlns:p14="http://schemas.microsoft.com/office/powerpoint/2010/main" val="45452536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 BENATAR</a:t>
            </a:r>
            <a:endParaRPr lang="en-US" dirty="0"/>
          </a:p>
        </p:txBody>
      </p:sp>
      <p:pic>
        <p:nvPicPr>
          <p:cNvPr id="4" name="Picture 3" descr="maxresdefault-1280x640.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7200" y="2019476"/>
            <a:ext cx="2472767" cy="3696519"/>
          </a:xfrm>
          <a:prstGeom prst="rect">
            <a:avLst/>
          </a:prstGeom>
        </p:spPr>
      </p:pic>
      <p:sp>
        <p:nvSpPr>
          <p:cNvPr id="5" name="TextBox 4"/>
          <p:cNvSpPr txBox="1"/>
          <p:nvPr/>
        </p:nvSpPr>
        <p:spPr>
          <a:xfrm>
            <a:off x="457200" y="5728626"/>
            <a:ext cx="2472767" cy="369332"/>
          </a:xfrm>
          <a:prstGeom prst="rect">
            <a:avLst/>
          </a:prstGeom>
          <a:noFill/>
        </p:spPr>
        <p:txBody>
          <a:bodyPr wrap="square" rtlCol="0">
            <a:spAutoFit/>
          </a:bodyPr>
          <a:lstStyle/>
          <a:p>
            <a:pPr algn="ctr"/>
            <a:r>
              <a:rPr lang="en-US" dirty="0" smtClean="0"/>
              <a:t>David Benatar</a:t>
            </a:r>
            <a:endParaRPr lang="en-US" dirty="0"/>
          </a:p>
        </p:txBody>
      </p:sp>
      <p:pic>
        <p:nvPicPr>
          <p:cNvPr id="6" name="Picture 5" descr="W7xL6vO.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4033" y="2019476"/>
            <a:ext cx="2472767" cy="3709150"/>
          </a:xfrm>
          <a:prstGeom prst="rect">
            <a:avLst/>
          </a:prstGeom>
        </p:spPr>
      </p:pic>
      <p:sp>
        <p:nvSpPr>
          <p:cNvPr id="7" name="TextBox 6"/>
          <p:cNvSpPr txBox="1"/>
          <p:nvPr/>
        </p:nvSpPr>
        <p:spPr>
          <a:xfrm>
            <a:off x="6214033" y="5728626"/>
            <a:ext cx="2472767" cy="369332"/>
          </a:xfrm>
          <a:prstGeom prst="rect">
            <a:avLst/>
          </a:prstGeom>
          <a:noFill/>
        </p:spPr>
        <p:txBody>
          <a:bodyPr wrap="square" rtlCol="0">
            <a:spAutoFit/>
          </a:bodyPr>
          <a:lstStyle/>
          <a:p>
            <a:pPr algn="ctr"/>
            <a:r>
              <a:rPr lang="en-US" dirty="0"/>
              <a:t>Rust Cohle</a:t>
            </a:r>
          </a:p>
        </p:txBody>
      </p:sp>
    </p:spTree>
    <p:extLst>
      <p:ext uri="{BB962C8B-B14F-4D97-AF65-F5344CB8AC3E}">
        <p14:creationId xmlns:p14="http://schemas.microsoft.com/office/powerpoint/2010/main" val="3765440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ANTI-NATALISM</a:t>
            </a:r>
            <a:endParaRPr lang="en-US" dirty="0"/>
          </a:p>
        </p:txBody>
      </p:sp>
      <p:sp>
        <p:nvSpPr>
          <p:cNvPr id="3" name="Content Placeholder 2"/>
          <p:cNvSpPr>
            <a:spLocks noGrp="1"/>
          </p:cNvSpPr>
          <p:nvPr>
            <p:ph idx="1"/>
          </p:nvPr>
        </p:nvSpPr>
        <p:spPr>
          <a:xfrm>
            <a:off x="457199" y="1600200"/>
            <a:ext cx="6443617" cy="4876800"/>
          </a:xfrm>
        </p:spPr>
        <p:txBody>
          <a:bodyPr>
            <a:normAutofit/>
          </a:bodyPr>
          <a:lstStyle/>
          <a:p>
            <a:r>
              <a:rPr lang="en-US" dirty="0" smtClean="0"/>
              <a:t>Benatar argues for </a:t>
            </a:r>
            <a:r>
              <a:rPr lang="en-US" b="1" dirty="0" smtClean="0">
                <a:solidFill>
                  <a:srgbClr val="0000FF"/>
                </a:solidFill>
              </a:rPr>
              <a:t>anti-natalism</a:t>
            </a:r>
            <a:r>
              <a:rPr lang="en-US" dirty="0" smtClean="0"/>
              <a:t>: the view that it is </a:t>
            </a:r>
            <a:r>
              <a:rPr lang="en-US" b="1" dirty="0" smtClean="0"/>
              <a:t>morally wrong </a:t>
            </a:r>
            <a:r>
              <a:rPr lang="en-US" dirty="0" smtClean="0"/>
              <a:t>to procreate.</a:t>
            </a:r>
          </a:p>
          <a:p>
            <a:r>
              <a:rPr lang="en-US" dirty="0" smtClean="0"/>
              <a:t>Together with even further premises, anti-natalism entails a “</a:t>
            </a:r>
            <a:r>
              <a:rPr lang="en-US" b="1" dirty="0" smtClean="0">
                <a:solidFill>
                  <a:srgbClr val="0000FF"/>
                </a:solidFill>
              </a:rPr>
              <a:t>pro-death</a:t>
            </a:r>
            <a:r>
              <a:rPr lang="en-US" dirty="0" smtClean="0"/>
              <a:t>” position.</a:t>
            </a:r>
          </a:p>
          <a:p>
            <a:r>
              <a:rPr lang="en-US" dirty="0" smtClean="0"/>
              <a:t>Many will find these views deeply unsettling and too counterintuitive to take seriously.</a:t>
            </a:r>
          </a:p>
          <a:p>
            <a:r>
              <a:rPr lang="en-US" dirty="0" smtClean="0"/>
              <a:t>But are there any arguments that rationally compel us to accept them?</a:t>
            </a:r>
            <a:endParaRPr lang="en-US" b="1" dirty="0">
              <a:solidFill>
                <a:srgbClr val="0000FF"/>
              </a:solidFill>
            </a:endParaRPr>
          </a:p>
          <a:p>
            <a:pPr lvl="1">
              <a:buFontTx/>
              <a:buChar char="-"/>
            </a:pPr>
            <a:r>
              <a:rPr lang="en-US" b="1" dirty="0" smtClean="0">
                <a:solidFill>
                  <a:srgbClr val="0000FF"/>
                </a:solidFill>
              </a:rPr>
              <a:t>Misanthropic arguments</a:t>
            </a:r>
          </a:p>
          <a:p>
            <a:pPr lvl="1">
              <a:buFontTx/>
              <a:buChar char="-"/>
            </a:pPr>
            <a:r>
              <a:rPr lang="en-US" b="1" dirty="0" smtClean="0">
                <a:solidFill>
                  <a:srgbClr val="0000FF"/>
                </a:solidFill>
              </a:rPr>
              <a:t>Philanthropic arguments</a:t>
            </a:r>
          </a:p>
          <a:p>
            <a:pPr lvl="1">
              <a:buFontTx/>
              <a:buChar char="-"/>
            </a:pPr>
            <a:endParaRPr lang="en-US" dirty="0" smtClean="0">
              <a:solidFill>
                <a:srgbClr val="0000FF"/>
              </a:solidFill>
            </a:endParaRPr>
          </a:p>
        </p:txBody>
      </p:sp>
      <p:pic>
        <p:nvPicPr>
          <p:cNvPr id="4" name="Picture 3" descr="maxresdefault-1280x640.jp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041151" y="1600200"/>
            <a:ext cx="1831327" cy="2389751"/>
          </a:xfrm>
          <a:prstGeom prst="rect">
            <a:avLst/>
          </a:prstGeom>
        </p:spPr>
      </p:pic>
      <p:sp>
        <p:nvSpPr>
          <p:cNvPr id="5" name="TextBox 4"/>
          <p:cNvSpPr txBox="1"/>
          <p:nvPr/>
        </p:nvSpPr>
        <p:spPr>
          <a:xfrm>
            <a:off x="7041151" y="4008721"/>
            <a:ext cx="1831327" cy="369332"/>
          </a:xfrm>
          <a:prstGeom prst="rect">
            <a:avLst/>
          </a:prstGeom>
          <a:noFill/>
        </p:spPr>
        <p:txBody>
          <a:bodyPr wrap="square" rtlCol="0">
            <a:spAutoFit/>
          </a:bodyPr>
          <a:lstStyle/>
          <a:p>
            <a:pPr algn="ctr"/>
            <a:r>
              <a:rPr lang="en-US" dirty="0" smtClean="0"/>
              <a:t>David Benatar</a:t>
            </a:r>
            <a:endParaRPr lang="en-US" dirty="0"/>
          </a:p>
        </p:txBody>
      </p:sp>
    </p:spTree>
    <p:extLst>
      <p:ext uri="{BB962C8B-B14F-4D97-AF65-F5344CB8AC3E}">
        <p14:creationId xmlns:p14="http://schemas.microsoft.com/office/powerpoint/2010/main" val="32346074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MISANTHROPIC ARGUMENTS</a:t>
            </a:r>
            <a:endParaRPr lang="en-US" dirty="0"/>
          </a:p>
        </p:txBody>
      </p:sp>
      <p:sp>
        <p:nvSpPr>
          <p:cNvPr id="3" name="Content Placeholder 2"/>
          <p:cNvSpPr>
            <a:spLocks noGrp="1"/>
          </p:cNvSpPr>
          <p:nvPr>
            <p:ph idx="1"/>
          </p:nvPr>
        </p:nvSpPr>
        <p:spPr/>
        <p:txBody>
          <a:bodyPr/>
          <a:lstStyle/>
          <a:p>
            <a:r>
              <a:rPr lang="en-US" dirty="0" smtClean="0"/>
              <a:t>Stabbing </a:t>
            </a:r>
          </a:p>
          <a:p>
            <a:r>
              <a:rPr lang="en-US" dirty="0" smtClean="0"/>
              <a:t>Hacking</a:t>
            </a:r>
          </a:p>
          <a:p>
            <a:r>
              <a:rPr lang="en-US" dirty="0" smtClean="0"/>
              <a:t>Slashing</a:t>
            </a:r>
          </a:p>
          <a:p>
            <a:r>
              <a:rPr lang="en-US" dirty="0" smtClean="0"/>
              <a:t>Hanging</a:t>
            </a:r>
          </a:p>
          <a:p>
            <a:r>
              <a:rPr lang="en-US" dirty="0" smtClean="0"/>
              <a:t>Gassing</a:t>
            </a:r>
          </a:p>
          <a:p>
            <a:r>
              <a:rPr lang="en-US" dirty="0" smtClean="0"/>
              <a:t>Poisoning</a:t>
            </a:r>
          </a:p>
          <a:p>
            <a:r>
              <a:rPr lang="en-US" dirty="0" smtClean="0"/>
              <a:t>Drowning</a:t>
            </a:r>
          </a:p>
          <a:p>
            <a:r>
              <a:rPr lang="en-US" dirty="0" smtClean="0"/>
              <a:t>Bombing</a:t>
            </a:r>
          </a:p>
        </p:txBody>
      </p:sp>
      <p:pic>
        <p:nvPicPr>
          <p:cNvPr id="4" name="Picture 3" descr="maxresdefault-1280x640.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41151" y="1600200"/>
            <a:ext cx="1831327" cy="2389751"/>
          </a:xfrm>
          <a:prstGeom prst="rect">
            <a:avLst/>
          </a:prstGeom>
        </p:spPr>
      </p:pic>
      <p:sp>
        <p:nvSpPr>
          <p:cNvPr id="5" name="TextBox 4"/>
          <p:cNvSpPr txBox="1"/>
          <p:nvPr/>
        </p:nvSpPr>
        <p:spPr>
          <a:xfrm>
            <a:off x="7041151" y="4008721"/>
            <a:ext cx="1831327" cy="369332"/>
          </a:xfrm>
          <a:prstGeom prst="rect">
            <a:avLst/>
          </a:prstGeom>
          <a:noFill/>
        </p:spPr>
        <p:txBody>
          <a:bodyPr wrap="square" rtlCol="0">
            <a:spAutoFit/>
          </a:bodyPr>
          <a:lstStyle/>
          <a:p>
            <a:pPr algn="ctr"/>
            <a:r>
              <a:rPr lang="en-US" dirty="0" smtClean="0"/>
              <a:t>David Benatar</a:t>
            </a:r>
            <a:endParaRPr lang="en-US" dirty="0"/>
          </a:p>
        </p:txBody>
      </p:sp>
    </p:spTree>
    <p:extLst>
      <p:ext uri="{BB962C8B-B14F-4D97-AF65-F5344CB8AC3E}">
        <p14:creationId xmlns:p14="http://schemas.microsoft.com/office/powerpoint/2010/main" val="40391154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MISANTHROPIC ARGUMENTS</a:t>
            </a:r>
          </a:p>
        </p:txBody>
      </p:sp>
      <p:sp>
        <p:nvSpPr>
          <p:cNvPr id="3" name="Content Placeholder 2"/>
          <p:cNvSpPr>
            <a:spLocks noGrp="1"/>
          </p:cNvSpPr>
          <p:nvPr>
            <p:ph idx="1"/>
          </p:nvPr>
        </p:nvSpPr>
        <p:spPr/>
        <p:txBody>
          <a:bodyPr/>
          <a:lstStyle/>
          <a:p>
            <a:r>
              <a:rPr lang="en-US" dirty="0" smtClean="0"/>
              <a:t>Persecuting</a:t>
            </a:r>
            <a:endParaRPr lang="en-US" dirty="0"/>
          </a:p>
          <a:p>
            <a:r>
              <a:rPr lang="en-US" dirty="0" smtClean="0"/>
              <a:t>Oppressing</a:t>
            </a:r>
          </a:p>
          <a:p>
            <a:r>
              <a:rPr lang="en-US" dirty="0" smtClean="0"/>
              <a:t>Beating</a:t>
            </a:r>
          </a:p>
          <a:p>
            <a:r>
              <a:rPr lang="en-US" dirty="0" smtClean="0"/>
              <a:t>Branding</a:t>
            </a:r>
          </a:p>
          <a:p>
            <a:r>
              <a:rPr lang="en-US" dirty="0" smtClean="0"/>
              <a:t>Maiming</a:t>
            </a:r>
          </a:p>
          <a:p>
            <a:r>
              <a:rPr lang="en-US" dirty="0" smtClean="0"/>
              <a:t>Tormenting</a:t>
            </a:r>
          </a:p>
          <a:p>
            <a:r>
              <a:rPr lang="en-US" dirty="0" smtClean="0"/>
              <a:t>Torturing</a:t>
            </a:r>
          </a:p>
          <a:p>
            <a:r>
              <a:rPr lang="en-US" dirty="0" smtClean="0"/>
              <a:t>Raping</a:t>
            </a:r>
          </a:p>
          <a:p>
            <a:r>
              <a:rPr lang="en-US" dirty="0" smtClean="0"/>
              <a:t>Kidnapping</a:t>
            </a:r>
          </a:p>
          <a:p>
            <a:r>
              <a:rPr lang="en-US" dirty="0" smtClean="0"/>
              <a:t>Enslaving</a:t>
            </a:r>
            <a:endParaRPr lang="en-US" dirty="0"/>
          </a:p>
          <a:p>
            <a:endParaRPr lang="en-US" dirty="0"/>
          </a:p>
        </p:txBody>
      </p:sp>
      <p:pic>
        <p:nvPicPr>
          <p:cNvPr id="4" name="Picture 3" descr="maxresdefault-1280x640.jp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7041151" y="1600200"/>
            <a:ext cx="1831327" cy="2389751"/>
          </a:xfrm>
          <a:prstGeom prst="rect">
            <a:avLst/>
          </a:prstGeom>
        </p:spPr>
      </p:pic>
      <p:sp>
        <p:nvSpPr>
          <p:cNvPr id="5" name="TextBox 4"/>
          <p:cNvSpPr txBox="1"/>
          <p:nvPr/>
        </p:nvSpPr>
        <p:spPr>
          <a:xfrm>
            <a:off x="7041151" y="4008721"/>
            <a:ext cx="1831327" cy="369332"/>
          </a:xfrm>
          <a:prstGeom prst="rect">
            <a:avLst/>
          </a:prstGeom>
          <a:noFill/>
        </p:spPr>
        <p:txBody>
          <a:bodyPr wrap="square" rtlCol="0">
            <a:spAutoFit/>
          </a:bodyPr>
          <a:lstStyle/>
          <a:p>
            <a:pPr algn="ctr"/>
            <a:r>
              <a:rPr lang="en-US" dirty="0" smtClean="0"/>
              <a:t>David Benatar</a:t>
            </a:r>
            <a:endParaRPr lang="en-US" dirty="0"/>
          </a:p>
        </p:txBody>
      </p:sp>
    </p:spTree>
    <p:extLst>
      <p:ext uri="{BB962C8B-B14F-4D97-AF65-F5344CB8AC3E}">
        <p14:creationId xmlns:p14="http://schemas.microsoft.com/office/powerpoint/2010/main" val="254088799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33785</TotalTime>
  <Words>3632</Words>
  <Application>Microsoft Macintosh PowerPoint</Application>
  <PresentationFormat>On-screen Show (4:3)</PresentationFormat>
  <Paragraphs>277</Paragraphs>
  <Slides>35</Slides>
  <Notes>28</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Clarity</vt:lpstr>
      <vt:lpstr>NOTIFICATIONS (10/17)</vt:lpstr>
      <vt:lpstr>NOTIFICATIONS (10/17)</vt:lpstr>
      <vt:lpstr>THE ETHICS OF PROCREATION</vt:lpstr>
      <vt:lpstr>PowerPoint Presentation</vt:lpstr>
      <vt:lpstr>PowerPoint Presentation</vt:lpstr>
      <vt:lpstr>DAVID BENATAR</vt:lpstr>
      <vt:lpstr>ANTI-NATALISM</vt:lpstr>
      <vt:lpstr>MISANTHROPIC ARGUMENTS</vt:lpstr>
      <vt:lpstr>MISANTHROPIC ARGUMENTS</vt:lpstr>
      <vt:lpstr>MISANTHROPIC ARGUMENTS</vt:lpstr>
      <vt:lpstr>MISANTHROPIC ARGUMENTS</vt:lpstr>
      <vt:lpstr>PHILANTHROPIC ARGUMENTS</vt:lpstr>
      <vt:lpstr>PHILANTHROPIC ARGUMENTS</vt:lpstr>
      <vt:lpstr>PHILANTHROPIC ARGUMENTS</vt:lpstr>
      <vt:lpstr>PHILANTHROPIC ARGUMENTS</vt:lpstr>
      <vt:lpstr>PHILANTHROPHIC ARGUMENTS</vt:lpstr>
      <vt:lpstr>PARTICIPATION POLL</vt:lpstr>
      <vt:lpstr>THE OPTIMIST’S REPLY</vt:lpstr>
      <vt:lpstr>THE OPTIMIST’S REPLY</vt:lpstr>
      <vt:lpstr>THE OPTIMIST’S REPLY</vt:lpstr>
      <vt:lpstr>PowerPoint Presentation</vt:lpstr>
      <vt:lpstr>THE SMITHS</vt:lpstr>
      <vt:lpstr>PARTICIPATION POLL</vt:lpstr>
      <vt:lpstr>THE ASYMMETRY ARGUMENT</vt:lpstr>
      <vt:lpstr>THE ASYMMETRY ARGUMENT</vt:lpstr>
      <vt:lpstr>THE ASYMMETRY ARGUMENT</vt:lpstr>
      <vt:lpstr>THE ASYMMETRY ARGUMENT</vt:lpstr>
      <vt:lpstr>THE ASYMMETRY ARGUMENT</vt:lpstr>
      <vt:lpstr>THE ASYMMETRY ARGUMENT</vt:lpstr>
      <vt:lpstr>THE ASYMMETRY ARGUMENT</vt:lpstr>
      <vt:lpstr>THE ASYMMETRY ARGUMENT</vt:lpstr>
      <vt:lpstr>THE ASYMMETRY ARGUMENT</vt:lpstr>
      <vt:lpstr>THE ASYMMETRY ARGUMENT</vt:lpstr>
      <vt:lpstr>THE ASYMMETRY ARGUMENT</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 Bleson</dc:creator>
  <cp:lastModifiedBy>Zach Bleson</cp:lastModifiedBy>
  <cp:revision>1479</cp:revision>
  <dcterms:created xsi:type="dcterms:W3CDTF">2016-04-06T08:49:02Z</dcterms:created>
  <dcterms:modified xsi:type="dcterms:W3CDTF">2019-10-11T17:09:55Z</dcterms:modified>
</cp:coreProperties>
</file>