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22"/>
  </p:notesMasterIdLst>
  <p:sldIdLst>
    <p:sldId id="1294" r:id="rId2"/>
    <p:sldId id="1271" r:id="rId3"/>
    <p:sldId id="1253" r:id="rId4"/>
    <p:sldId id="1262" r:id="rId5"/>
    <p:sldId id="1263" r:id="rId6"/>
    <p:sldId id="1264" r:id="rId7"/>
    <p:sldId id="1257" r:id="rId8"/>
    <p:sldId id="1260" r:id="rId9"/>
    <p:sldId id="1306" r:id="rId10"/>
    <p:sldId id="1267" r:id="rId11"/>
    <p:sldId id="1266" r:id="rId12"/>
    <p:sldId id="1272" r:id="rId13"/>
    <p:sldId id="1279" r:id="rId14"/>
    <p:sldId id="1292" r:id="rId15"/>
    <p:sldId id="1291" r:id="rId16"/>
    <p:sldId id="1278" r:id="rId17"/>
    <p:sldId id="1285" r:id="rId18"/>
    <p:sldId id="1287" r:id="rId19"/>
    <p:sldId id="1286" r:id="rId20"/>
    <p:sldId id="1289"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9CCD"/>
    <a:srgbClr val="B7C8F0"/>
    <a:srgbClr val="000000"/>
    <a:srgbClr val="00BA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92" autoAdjust="0"/>
    <p:restoredTop sz="74246" autoAdjust="0"/>
  </p:normalViewPr>
  <p:slideViewPr>
    <p:cSldViewPr snapToGrid="0" snapToObjects="1">
      <p:cViewPr>
        <p:scale>
          <a:sx n="85" d="100"/>
          <a:sy n="85" d="100"/>
        </p:scale>
        <p:origin x="-264" y="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025C21-09F6-8747-A488-1AA892EEEB6D}" type="datetimeFigureOut">
              <a:rPr lang="en-US" smtClean="0"/>
              <a:t>10/11/19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50A182-F080-BA40-A1F2-AB9B5BAA0E59}" type="slidenum">
              <a:rPr lang="en-US" smtClean="0"/>
              <a:t>‹#›</a:t>
            </a:fld>
            <a:endParaRPr lang="en-US"/>
          </a:p>
        </p:txBody>
      </p:sp>
    </p:spTree>
    <p:extLst>
      <p:ext uri="{BB962C8B-B14F-4D97-AF65-F5344CB8AC3E}">
        <p14:creationId xmlns:p14="http://schemas.microsoft.com/office/powerpoint/2010/main" val="13564236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i="0" dirty="0" smtClean="0"/>
              <a:t>https://</a:t>
            </a:r>
            <a:r>
              <a:rPr lang="en-US" i="0" dirty="0" err="1" smtClean="0"/>
              <a:t>globalnews.ca</a:t>
            </a:r>
            <a:r>
              <a:rPr lang="en-US" i="0" dirty="0" smtClean="0"/>
              <a:t>/news/3815462/</a:t>
            </a:r>
            <a:r>
              <a:rPr lang="en-US" i="0" dirty="0" err="1" smtClean="0"/>
              <a:t>myanmar</a:t>
            </a:r>
            <a:r>
              <a:rPr lang="en-US" i="0" dirty="0" smtClean="0"/>
              <a:t>-</a:t>
            </a:r>
            <a:r>
              <a:rPr lang="en-US" i="0" dirty="0" err="1" smtClean="0"/>
              <a:t>rohingya</a:t>
            </a:r>
            <a:r>
              <a:rPr lang="en-US" i="0" dirty="0" smtClean="0"/>
              <a:t>-children/</a:t>
            </a:r>
            <a:endParaRPr lang="en-US" i="0" dirty="0"/>
          </a:p>
        </p:txBody>
      </p:sp>
      <p:sp>
        <p:nvSpPr>
          <p:cNvPr id="4" name="Slide Number Placeholder 3"/>
          <p:cNvSpPr>
            <a:spLocks noGrp="1"/>
          </p:cNvSpPr>
          <p:nvPr>
            <p:ph type="sldNum" sz="quarter" idx="10"/>
          </p:nvPr>
        </p:nvSpPr>
        <p:spPr/>
        <p:txBody>
          <a:bodyPr/>
          <a:lstStyle/>
          <a:p>
            <a:fld id="{A750A182-F080-BA40-A1F2-AB9B5BAA0E59}" type="slidenum">
              <a:rPr lang="en-US" smtClean="0"/>
              <a:t>1</a:t>
            </a:fld>
            <a:endParaRPr lang="en-US"/>
          </a:p>
        </p:txBody>
      </p:sp>
    </p:spTree>
    <p:extLst>
      <p:ext uri="{BB962C8B-B14F-4D97-AF65-F5344CB8AC3E}">
        <p14:creationId xmlns:p14="http://schemas.microsoft.com/office/powerpoint/2010/main" val="1924964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smtClean="0">
                <a:solidFill>
                  <a:schemeClr val="tx1"/>
                </a:solidFill>
                <a:effectLst/>
                <a:latin typeface="+mn-lt"/>
                <a:ea typeface="+mn-ea"/>
                <a:cs typeface="+mn-cs"/>
              </a:rPr>
              <a:t>“Hence she can no longer appeal to considerations of cost as a justification for not saving the child. Saving the child is thus no longer supererogatory” (87)</a:t>
            </a:r>
          </a:p>
          <a:p>
            <a:pPr marL="171450" indent="-171450">
              <a:buFont typeface="Arial"/>
              <a:buChar char="•"/>
            </a:pPr>
            <a:r>
              <a:rPr lang="en-US" sz="1200" kern="1200" dirty="0" smtClean="0">
                <a:solidFill>
                  <a:schemeClr val="tx1"/>
                </a:solidFill>
                <a:effectLst/>
                <a:latin typeface="+mn-lt"/>
                <a:ea typeface="+mn-ea"/>
                <a:cs typeface="+mn-cs"/>
              </a:rPr>
              <a:t>“She is now in the position of someone who can save either a child or a bird, though not both, at no cost to herself (or at only a very small cost to herself ). Such a person has a duty to save the child, thereby allowing the bird to die” (87)</a:t>
            </a:r>
          </a:p>
          <a:p>
            <a:pPr marL="171450" indent="-171450">
              <a:buFont typeface="Arial"/>
              <a:buChar char="•"/>
            </a:pPr>
            <a:r>
              <a:rPr lang="en-US" sz="1200" kern="1200" dirty="0" smtClean="0">
                <a:solidFill>
                  <a:schemeClr val="tx1"/>
                </a:solidFill>
                <a:effectLst/>
                <a:latin typeface="+mn-lt"/>
                <a:ea typeface="+mn-ea"/>
                <a:cs typeface="+mn-cs"/>
              </a:rPr>
              <a:t>“In these conditions, it makes no difference if this person is a misanthropic bird lover who has a personal interest in saving the bird. That interest is sufficiently minor that, if its frustration is the only cost to her of saving the child, this cost cannot justify her failing to save the child” (87)</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“This reasoning is specious. As long as the agent remains outside the building with the others, her situation is the same as theirs. But once she is inside the building, her situation is relevantly different: unlike the others, she can save the child at no cost, and it therefore becomes her duty to save it” (88)</a:t>
            </a:r>
            <a:endParaRPr lang="en-US" dirty="0" smtClean="0"/>
          </a:p>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13</a:t>
            </a:fld>
            <a:endParaRPr lang="en-US"/>
          </a:p>
        </p:txBody>
      </p:sp>
    </p:spTree>
    <p:extLst>
      <p:ext uri="{BB962C8B-B14F-4D97-AF65-F5344CB8AC3E}">
        <p14:creationId xmlns:p14="http://schemas.microsoft.com/office/powerpoint/2010/main" val="2595650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smtClean="0">
                <a:solidFill>
                  <a:schemeClr val="tx1"/>
                </a:solidFill>
                <a:effectLst/>
                <a:latin typeface="+mn-lt"/>
                <a:ea typeface="+mn-ea"/>
                <a:cs typeface="+mn-cs"/>
              </a:rPr>
              <a:t>“It is not in fact essential to his acquiring a duty to save both arms that saving both would involve producing the same lesser good and an additional good as well” (88)</a:t>
            </a:r>
          </a:p>
          <a:p>
            <a:pPr marL="171450" indent="-171450">
              <a:buFont typeface="Arial"/>
              <a:buChar char="•"/>
            </a:pPr>
            <a:r>
              <a:rPr lang="en-US" sz="1200" kern="1200" dirty="0" smtClean="0">
                <a:solidFill>
                  <a:schemeClr val="tx1"/>
                </a:solidFill>
                <a:effectLst/>
                <a:latin typeface="+mn-lt"/>
                <a:ea typeface="+mn-ea"/>
                <a:cs typeface="+mn-cs"/>
              </a:rPr>
              <a:t>“Rather, what is essential is that, in saving one arm, the agent has already incurred the cost that made both options supererogatory. He is thus in a situation in which he can save a person’s arm at no cost to himself or others” (88)</a:t>
            </a:r>
          </a:p>
          <a:p>
            <a:pPr marL="171450" indent="-171450">
              <a:buFont typeface="Arial"/>
              <a:buChar char="•"/>
            </a:pPr>
            <a:r>
              <a:rPr lang="en-US" sz="1200" kern="1200" dirty="0" smtClean="0">
                <a:solidFill>
                  <a:schemeClr val="tx1"/>
                </a:solidFill>
                <a:effectLst/>
                <a:latin typeface="+mn-lt"/>
                <a:ea typeface="+mn-ea"/>
                <a:cs typeface="+mn-cs"/>
              </a:rPr>
              <a:t>“Assuming that he has a duty to save a stranger’s arm if he can do so at no cost to anyone, he then has a duty to save the second arm” (88)</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14</a:t>
            </a:fld>
            <a:endParaRPr lang="en-US"/>
          </a:p>
        </p:txBody>
      </p:sp>
    </p:spTree>
    <p:extLst>
      <p:ext uri="{BB962C8B-B14F-4D97-AF65-F5344CB8AC3E}">
        <p14:creationId xmlns:p14="http://schemas.microsoft.com/office/powerpoint/2010/main" val="3390065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smtClean="0">
                <a:solidFill>
                  <a:schemeClr val="tx1"/>
                </a:solidFill>
                <a:effectLst/>
                <a:latin typeface="+mn-lt"/>
                <a:ea typeface="+mn-ea"/>
                <a:cs typeface="+mn-cs"/>
              </a:rPr>
              <a:t>“Hence she can no longer appeal to considerations of cost as a justification for not saving the child. Saving the child is thus no longer supererogatory” (87)</a:t>
            </a:r>
          </a:p>
          <a:p>
            <a:pPr marL="171450" indent="-171450">
              <a:buFont typeface="Arial"/>
              <a:buChar char="•"/>
            </a:pPr>
            <a:r>
              <a:rPr lang="en-US" sz="1200" kern="1200" dirty="0" smtClean="0">
                <a:solidFill>
                  <a:schemeClr val="tx1"/>
                </a:solidFill>
                <a:effectLst/>
                <a:latin typeface="+mn-lt"/>
                <a:ea typeface="+mn-ea"/>
                <a:cs typeface="+mn-cs"/>
              </a:rPr>
              <a:t>“She is now in the position of someone who can save either a child or a bird, though not both, at no cost to herself (or at only a very small cost to herself ). Such a person has a duty to save the child, thereby allowing the bird to die” (87)</a:t>
            </a:r>
          </a:p>
          <a:p>
            <a:pPr marL="171450" indent="-171450">
              <a:buFont typeface="Arial"/>
              <a:buChar char="•"/>
            </a:pPr>
            <a:r>
              <a:rPr lang="en-US" sz="1200" kern="1200" dirty="0" smtClean="0">
                <a:solidFill>
                  <a:schemeClr val="tx1"/>
                </a:solidFill>
                <a:effectLst/>
                <a:latin typeface="+mn-lt"/>
                <a:ea typeface="+mn-ea"/>
                <a:cs typeface="+mn-cs"/>
              </a:rPr>
              <a:t>“In these conditions, it makes no difference if this person is a misanthropic bird lover who has a personal interest in saving the bird. That interest is sufficiently minor that, if its frustration is the only cost to her of saving the child, this cost cannot justify her failing to save the child” (87)</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“This reasoning is specious. As long as the agent remains outside the building with the others, her situation is the same as theirs. But once she is inside the building, her situation is relevantly different: unlike the others, she can save the child at no cost, and it therefore becomes her duty to save it” (88)</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“They do not incur the cost of giving prior to deciding to which charity to give; rather, they incur it when they give, so that their giving to any remains supererogatory” (90)</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“Their choice is thus unlike that which the agents in Parfit’s, Kagan’s, and Horton’s cases face; that is, it is not a choice between doing good at no cost and not doing that good. If potential donors to charity have a duty to give to the most effective charity, it is not for the same reason that the agents in Parfit’s, Kagan’s, and Horton’s cases are required to do more good rather than less” (90)</a:t>
            </a:r>
            <a:endParaRPr lang="en-US"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16</a:t>
            </a:fld>
            <a:endParaRPr lang="en-US"/>
          </a:p>
        </p:txBody>
      </p:sp>
    </p:spTree>
    <p:extLst>
      <p:ext uri="{BB962C8B-B14F-4D97-AF65-F5344CB8AC3E}">
        <p14:creationId xmlns:p14="http://schemas.microsoft.com/office/powerpoint/2010/main" val="766392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smtClean="0">
                <a:solidFill>
                  <a:schemeClr val="tx1"/>
                </a:solidFill>
                <a:effectLst/>
                <a:latin typeface="+mn-lt"/>
                <a:ea typeface="+mn-ea"/>
                <a:cs typeface="+mn-cs"/>
              </a:rPr>
              <a:t>“She must choose one of three options: go in one entrance and save the child, go in the other and save the bird, and not go in at all” (91)</a:t>
            </a:r>
          </a:p>
          <a:p>
            <a:pPr marL="171450" indent="-171450">
              <a:buFont typeface="Arial"/>
              <a:buChar char="•"/>
            </a:pPr>
            <a:r>
              <a:rPr lang="en-US" sz="1200" kern="1200" dirty="0" smtClean="0">
                <a:solidFill>
                  <a:schemeClr val="tx1"/>
                </a:solidFill>
                <a:effectLst/>
                <a:latin typeface="+mn-lt"/>
                <a:ea typeface="+mn-ea"/>
                <a:cs typeface="+mn-cs"/>
              </a:rPr>
              <a:t>“The reason it is wrong for the agent to save the bird in Kagan’s original case does not apply in this version. In both versions, for the agent to be able to save the bird, she must have first incurred the risk of entering the building. In the original case, saving the child is still an option after she has incurred that risk” (91)</a:t>
            </a:r>
          </a:p>
          <a:p>
            <a:pPr marL="171450" indent="-171450">
              <a:buFont typeface="Arial"/>
              <a:buChar char="•"/>
            </a:pPr>
            <a:r>
              <a:rPr lang="en-US" sz="1200" kern="1200" dirty="0" smtClean="0">
                <a:solidFill>
                  <a:schemeClr val="tx1"/>
                </a:solidFill>
                <a:effectLst/>
                <a:latin typeface="+mn-lt"/>
                <a:ea typeface="+mn-ea"/>
                <a:cs typeface="+mn-cs"/>
              </a:rPr>
              <a:t>“But in this variant, if she incurs the risk necessary to save the bird, it is no longer possible for her to save the child. In short, in Kagan’s case, the sacrifice precedes the choice between acts of saving, whereas in this variant, the choice between acts of saving precedes the sacrifice” (91)</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[M]</a:t>
            </a:r>
            <a:r>
              <a:rPr lang="en-US" sz="1200" kern="1200" dirty="0" err="1" smtClean="0">
                <a:solidFill>
                  <a:schemeClr val="tx1"/>
                </a:solidFill>
                <a:effectLst/>
                <a:latin typeface="+mn-lt"/>
                <a:ea typeface="+mn-ea"/>
                <a:cs typeface="+mn-cs"/>
              </a:rPr>
              <a:t>erely</a:t>
            </a:r>
            <a:r>
              <a:rPr lang="en-US" sz="1200" kern="1200" dirty="0" smtClean="0">
                <a:solidFill>
                  <a:schemeClr val="tx1"/>
                </a:solidFill>
                <a:effectLst/>
                <a:latin typeface="+mn-lt"/>
                <a:ea typeface="+mn-ea"/>
                <a:cs typeface="+mn-cs"/>
              </a:rPr>
              <a:t> deciding to take the risk does not seem sufficient to make it obligatory to save the child” (91)</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“It does not become obligatory to save the child until the risk has already been incurred, so that there is no further cost in saving the child. Again, this presupposes that saving either is supererogatory” (91)</a:t>
            </a: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17</a:t>
            </a:fld>
            <a:endParaRPr lang="en-US"/>
          </a:p>
        </p:txBody>
      </p:sp>
    </p:spTree>
    <p:extLst>
      <p:ext uri="{BB962C8B-B14F-4D97-AF65-F5344CB8AC3E}">
        <p14:creationId xmlns:p14="http://schemas.microsoft.com/office/powerpoint/2010/main" val="2595650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“The All or Nothing Problem in these cases is, again, that if it is supererogatory to save the child or both arms or both children and one is unwilling to do that supererogatory act, the only remaining option that is permissible is not to save anyone or not to save either arm” (99)</a:t>
            </a:r>
          </a:p>
          <a:p>
            <a:pPr marL="171450" indent="-171450">
              <a:buFont typeface="Arial"/>
              <a:buChar char="•"/>
            </a:pP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18</a:t>
            </a:fld>
            <a:endParaRPr lang="en-US"/>
          </a:p>
        </p:txBody>
      </p:sp>
    </p:spTree>
    <p:extLst>
      <p:ext uri="{BB962C8B-B14F-4D97-AF65-F5344CB8AC3E}">
        <p14:creationId xmlns:p14="http://schemas.microsoft.com/office/powerpoint/2010/main" val="1641082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“It seems perverse to suppose that, given that morality does not require him to save both arms and that, in the absence of such a requirement, he </a:t>
            </a:r>
            <a:r>
              <a:rPr lang="en-US" i="1" dirty="0" smtClean="0"/>
              <a:t>will not </a:t>
            </a:r>
            <a:r>
              <a:rPr lang="en-US" dirty="0" smtClean="0"/>
              <a:t>save both, morality implies that this person may not save one of the stranger’s arms when he is willing to do that but must in- stead choose the permissible option of allowing the stranger to lose both arms” (94)</a:t>
            </a:r>
            <a:endParaRPr lang="en-US" sz="1200" kern="120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“The racist is willing to accept this great cost to save the white person but is simply unwilling to save a black person. Indeed the idea of saving a black person is so repugnant to him that he would rather allow a white person to die than save a black person” (95)</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“Assuming that morality does not require him to save both and that in the absence of that requirement he </a:t>
            </a:r>
            <a:r>
              <a:rPr lang="en-US" sz="1200" i="1" kern="1200" dirty="0" smtClean="0">
                <a:solidFill>
                  <a:schemeClr val="tx1"/>
                </a:solidFill>
                <a:effectLst/>
                <a:latin typeface="+mn-lt"/>
                <a:ea typeface="+mn-ea"/>
                <a:cs typeface="+mn-cs"/>
              </a:rPr>
              <a:t>will not </a:t>
            </a:r>
            <a:r>
              <a:rPr lang="en-US" sz="1200" kern="1200" dirty="0" smtClean="0">
                <a:solidFill>
                  <a:schemeClr val="tx1"/>
                </a:solidFill>
                <a:effectLst/>
                <a:latin typeface="+mn-lt"/>
                <a:ea typeface="+mn-ea"/>
                <a:cs typeface="+mn-cs"/>
              </a:rPr>
              <a:t>save both, my previous reasoning, which explains and justifies the judgments of Parfit and Kagan about this sort of case, implies that morality forbids the racist to save the white person despite his willingness to do it” (95)</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“I find that impossible to believe. It seems to me inconceivable that morality itself could require the innocent white person to pay with her life for the racist’s attitudes” (95)</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“[T]he racist cannot, in this emergency situation, instantly divest himself of the beliefs, attitudes, and habits of a lifetime, thereby becoming at least as willing to save both people as he is to save the white person” (95)</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a:t>
            </a:r>
            <a:r>
              <a:rPr lang="en-US" dirty="0" smtClean="0"/>
              <a:t>Saving the bird, or saving only one arm or one child is wrong for the reason I have given—namely, that each of these acts involves allowing a child to die, or a person to lose an arm, when one could save the child or the arm at no cost to anyone, or perhaps at the personal cost of saving a child or arm when one is averse to doing so” (99)</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“In the latter case, whether the aversion derives from the opportunity cost of saving a child (as in the case of the bird fancier in Kagan’s case) or from a dislike of the potential beneficiary (as in the case of the racist), it is not sufficient to justify one’s allowing a person to die or lose an arm” (99)</a:t>
            </a:r>
          </a:p>
          <a:p>
            <a:endParaRPr lang="en-US"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19</a:t>
            </a:fld>
            <a:endParaRPr lang="en-US"/>
          </a:p>
        </p:txBody>
      </p:sp>
    </p:spTree>
    <p:extLst>
      <p:ext uri="{BB962C8B-B14F-4D97-AF65-F5344CB8AC3E}">
        <p14:creationId xmlns:p14="http://schemas.microsoft.com/office/powerpoint/2010/main" val="2985599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“The All or Nothing Problem in these cases is, again, that if it is supererogatory to save the child or both arms or both children and one is unwilling to do that supererogatory act, the only remaining option that is permissible is not to save anyone or not to save either arm” (99)</a:t>
            </a:r>
          </a:p>
          <a:p>
            <a:pPr marL="171450" indent="-171450">
              <a:buFont typeface="Arial"/>
              <a:buChar char="•"/>
            </a:pP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20</a:t>
            </a:fld>
            <a:endParaRPr lang="en-US"/>
          </a:p>
        </p:txBody>
      </p:sp>
    </p:spTree>
    <p:extLst>
      <p:ext uri="{BB962C8B-B14F-4D97-AF65-F5344CB8AC3E}">
        <p14:creationId xmlns:p14="http://schemas.microsoft.com/office/powerpoint/2010/main" val="1641082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a:t>
            </a:fld>
            <a:endParaRPr lang="en-US"/>
          </a:p>
        </p:txBody>
      </p:sp>
    </p:spTree>
    <p:extLst>
      <p:ext uri="{BB962C8B-B14F-4D97-AF65-F5344CB8AC3E}">
        <p14:creationId xmlns:p14="http://schemas.microsoft.com/office/powerpoint/2010/main" val="2665665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“Parfit claims that, although the cost to the agent of either of the two acts of rescue may make it permissible for him to do neither, once he accepts the cost of saving one arm, it becomes impermissible for him not to save the other” (82)</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“That is, while it is permissible to save </a:t>
            </a:r>
            <a:r>
              <a:rPr lang="en-US" sz="1200" i="1" kern="1200" dirty="0" smtClean="0">
                <a:solidFill>
                  <a:schemeClr val="tx1"/>
                </a:solidFill>
                <a:effectLst/>
                <a:latin typeface="+mn-lt"/>
                <a:ea typeface="+mn-ea"/>
                <a:cs typeface="+mn-cs"/>
              </a:rPr>
              <a:t>neither </a:t>
            </a:r>
            <a:r>
              <a:rPr lang="en-US" sz="1200" kern="1200" dirty="0" smtClean="0">
                <a:solidFill>
                  <a:schemeClr val="tx1"/>
                </a:solidFill>
                <a:effectLst/>
                <a:latin typeface="+mn-lt"/>
                <a:ea typeface="+mn-ea"/>
                <a:cs typeface="+mn-cs"/>
              </a:rPr>
              <a:t>arm, it is not permissible to save </a:t>
            </a:r>
            <a:r>
              <a:rPr lang="en-US" sz="1200" i="1" kern="1200" dirty="0" smtClean="0">
                <a:solidFill>
                  <a:schemeClr val="tx1"/>
                </a:solidFill>
                <a:effectLst/>
                <a:latin typeface="+mn-lt"/>
                <a:ea typeface="+mn-ea"/>
                <a:cs typeface="+mn-cs"/>
              </a:rPr>
              <a:t>only one </a:t>
            </a:r>
            <a:r>
              <a:rPr lang="en-US" sz="1200" kern="1200" dirty="0" smtClean="0">
                <a:solidFill>
                  <a:schemeClr val="tx1"/>
                </a:solidFill>
                <a:effectLst/>
                <a:latin typeface="+mn-lt"/>
                <a:ea typeface="+mn-ea"/>
                <a:cs typeface="+mn-cs"/>
              </a:rPr>
              <a:t>arm” (82)</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“[T]he agent can choose between doing less good and doing more good at an equivalent personal cost. And one might thus infer that, because the agent in Parfit’s case is morally required to bestow the greater benefit, the same must be true in cases of charitable giving” (82)</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“[O]</a:t>
            </a:r>
            <a:r>
              <a:rPr lang="en-US" sz="1200" kern="1200" dirty="0" err="1" smtClean="0">
                <a:solidFill>
                  <a:schemeClr val="tx1"/>
                </a:solidFill>
                <a:effectLst/>
                <a:latin typeface="+mn-lt"/>
                <a:ea typeface="+mn-ea"/>
                <a:cs typeface="+mn-cs"/>
              </a:rPr>
              <a:t>nce</a:t>
            </a:r>
            <a:r>
              <a:rPr lang="en-US" sz="1200" kern="1200" dirty="0" smtClean="0">
                <a:solidFill>
                  <a:schemeClr val="tx1"/>
                </a:solidFill>
                <a:effectLst/>
                <a:latin typeface="+mn-lt"/>
                <a:ea typeface="+mn-ea"/>
                <a:cs typeface="+mn-cs"/>
              </a:rPr>
              <a:t> the agent in Parfit’s case has ruled out the option of doing nothing, he can either confer only one benefit at great cost to himself or confer that </a:t>
            </a:r>
            <a:r>
              <a:rPr lang="en-US" sz="1200" i="1" kern="1200" dirty="0" smtClean="0">
                <a:solidFill>
                  <a:schemeClr val="tx1"/>
                </a:solidFill>
                <a:effectLst/>
                <a:latin typeface="+mn-lt"/>
                <a:ea typeface="+mn-ea"/>
                <a:cs typeface="+mn-cs"/>
              </a:rPr>
              <a:t>same </a:t>
            </a:r>
            <a:r>
              <a:rPr lang="en-US" sz="1200" kern="1200" dirty="0" smtClean="0">
                <a:solidFill>
                  <a:schemeClr val="tx1"/>
                </a:solidFill>
                <a:effectLst/>
                <a:latin typeface="+mn-lt"/>
                <a:ea typeface="+mn-ea"/>
                <a:cs typeface="+mn-cs"/>
              </a:rPr>
              <a:t>benefit to the same person </a:t>
            </a:r>
            <a:r>
              <a:rPr lang="en-US" sz="1200" i="1" kern="1200" dirty="0" smtClean="0">
                <a:solidFill>
                  <a:schemeClr val="tx1"/>
                </a:solidFill>
                <a:effectLst/>
                <a:latin typeface="+mn-lt"/>
                <a:ea typeface="+mn-ea"/>
                <a:cs typeface="+mn-cs"/>
              </a:rPr>
              <a:t>and </a:t>
            </a:r>
            <a:r>
              <a:rPr lang="en-US" sz="1200" kern="1200" dirty="0" smtClean="0">
                <a:solidFill>
                  <a:schemeClr val="tx1"/>
                </a:solidFill>
                <a:effectLst/>
                <a:latin typeface="+mn-lt"/>
                <a:ea typeface="+mn-ea"/>
                <a:cs typeface="+mn-cs"/>
              </a:rPr>
              <a:t>confer </a:t>
            </a:r>
            <a:r>
              <a:rPr lang="en-US" sz="1200" i="1" kern="1200" dirty="0" smtClean="0">
                <a:solidFill>
                  <a:schemeClr val="tx1"/>
                </a:solidFill>
                <a:effectLst/>
                <a:latin typeface="+mn-lt"/>
                <a:ea typeface="+mn-ea"/>
                <a:cs typeface="+mn-cs"/>
              </a:rPr>
              <a:t>another </a:t>
            </a:r>
            <a:r>
              <a:rPr lang="en-US" sz="1200" kern="1200" dirty="0" smtClean="0">
                <a:solidFill>
                  <a:schemeClr val="tx1"/>
                </a:solidFill>
                <a:effectLst/>
                <a:latin typeface="+mn-lt"/>
                <a:ea typeface="+mn-ea"/>
                <a:cs typeface="+mn-cs"/>
              </a:rPr>
              <a:t>equally great benefit at no further personal cost” (82)</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No reason to provide only one benefit (rather than both);</a:t>
            </a:r>
            <a:r>
              <a:rPr lang="en-US" sz="1200" kern="1200" baseline="0" dirty="0" smtClean="0">
                <a:solidFill>
                  <a:schemeClr val="tx1"/>
                </a:solidFill>
                <a:effectLst/>
                <a:latin typeface="+mn-lt"/>
                <a:ea typeface="+mn-ea"/>
                <a:cs typeface="+mn-cs"/>
              </a:rPr>
              <a:t> it would be gratuitous to do that; “</a:t>
            </a:r>
            <a:r>
              <a:rPr lang="en-US" sz="1200" kern="1200" dirty="0" smtClean="0">
                <a:solidFill>
                  <a:schemeClr val="tx1"/>
                </a:solidFill>
                <a:effectLst/>
                <a:latin typeface="+mn-lt"/>
                <a:ea typeface="+mn-ea"/>
                <a:cs typeface="+mn-cs"/>
              </a:rPr>
              <a:t>to allow a great harm to occur when one could prevent it at no cost to anyone is wrong” (82)</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“For Helmsley’s action to have been relevantly like that of the agent in Parfit’s case, she would have had to benefit only dogs rather than providing the same benefits to the same dogs while also benefiting people at no additional cost” (83)</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“In general, when one gives to a less effective charity, one does not gratuitously fail to benefit those who would have benefited, and by more, if one had given to a more effective charity. Each charitable option would have victims in the sense that each would be worse for those who would have benefited from a different option. The failure to benefit any potential beneficiary is not gratuitous because it enables someone else to be benefited instead, even if to a lesser degree” (83)</a:t>
            </a:r>
            <a:endParaRPr lang="en-US"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200"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4</a:t>
            </a:fld>
            <a:endParaRPr lang="en-US"/>
          </a:p>
        </p:txBody>
      </p:sp>
    </p:spTree>
    <p:extLst>
      <p:ext uri="{BB962C8B-B14F-4D97-AF65-F5344CB8AC3E}">
        <p14:creationId xmlns:p14="http://schemas.microsoft.com/office/powerpoint/2010/main" val="3390065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“[O]</a:t>
            </a:r>
            <a:r>
              <a:rPr lang="en-US" sz="1200" kern="1200" dirty="0" err="1" smtClean="0">
                <a:solidFill>
                  <a:schemeClr val="tx1"/>
                </a:solidFill>
                <a:effectLst/>
                <a:latin typeface="+mn-lt"/>
                <a:ea typeface="+mn-ea"/>
                <a:cs typeface="+mn-cs"/>
              </a:rPr>
              <a:t>nce</a:t>
            </a:r>
            <a:r>
              <a:rPr lang="en-US" sz="1200" kern="1200" dirty="0" smtClean="0">
                <a:solidFill>
                  <a:schemeClr val="tx1"/>
                </a:solidFill>
                <a:effectLst/>
                <a:latin typeface="+mn-lt"/>
                <a:ea typeface="+mn-ea"/>
                <a:cs typeface="+mn-cs"/>
              </a:rPr>
              <a:t> the agent in Parfit’s case has ruled out the option of doing nothing, he can either confer only one benefit at great cost to himself or confer that </a:t>
            </a:r>
            <a:r>
              <a:rPr lang="en-US" sz="1200" i="1" kern="1200" dirty="0" smtClean="0">
                <a:solidFill>
                  <a:schemeClr val="tx1"/>
                </a:solidFill>
                <a:effectLst/>
                <a:latin typeface="+mn-lt"/>
                <a:ea typeface="+mn-ea"/>
                <a:cs typeface="+mn-cs"/>
              </a:rPr>
              <a:t>same </a:t>
            </a:r>
            <a:r>
              <a:rPr lang="en-US" sz="1200" kern="1200" dirty="0" smtClean="0">
                <a:solidFill>
                  <a:schemeClr val="tx1"/>
                </a:solidFill>
                <a:effectLst/>
                <a:latin typeface="+mn-lt"/>
                <a:ea typeface="+mn-ea"/>
                <a:cs typeface="+mn-cs"/>
              </a:rPr>
              <a:t>benefit to the same person </a:t>
            </a:r>
            <a:r>
              <a:rPr lang="en-US" sz="1200" i="1" kern="1200" dirty="0" smtClean="0">
                <a:solidFill>
                  <a:schemeClr val="tx1"/>
                </a:solidFill>
                <a:effectLst/>
                <a:latin typeface="+mn-lt"/>
                <a:ea typeface="+mn-ea"/>
                <a:cs typeface="+mn-cs"/>
              </a:rPr>
              <a:t>and </a:t>
            </a:r>
            <a:r>
              <a:rPr lang="en-US" sz="1200" kern="1200" dirty="0" smtClean="0">
                <a:solidFill>
                  <a:schemeClr val="tx1"/>
                </a:solidFill>
                <a:effectLst/>
                <a:latin typeface="+mn-lt"/>
                <a:ea typeface="+mn-ea"/>
                <a:cs typeface="+mn-cs"/>
              </a:rPr>
              <a:t>confer </a:t>
            </a:r>
            <a:r>
              <a:rPr lang="en-US" sz="1200" i="1" kern="1200" dirty="0" smtClean="0">
                <a:solidFill>
                  <a:schemeClr val="tx1"/>
                </a:solidFill>
                <a:effectLst/>
                <a:latin typeface="+mn-lt"/>
                <a:ea typeface="+mn-ea"/>
                <a:cs typeface="+mn-cs"/>
              </a:rPr>
              <a:t>another </a:t>
            </a:r>
            <a:r>
              <a:rPr lang="en-US" sz="1200" kern="1200" dirty="0" smtClean="0">
                <a:solidFill>
                  <a:schemeClr val="tx1"/>
                </a:solidFill>
                <a:effectLst/>
                <a:latin typeface="+mn-lt"/>
                <a:ea typeface="+mn-ea"/>
                <a:cs typeface="+mn-cs"/>
              </a:rPr>
              <a:t>equally great benefit at no further personal cost” (82)</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No reason to provide only one benefit (rather than both);</a:t>
            </a:r>
            <a:r>
              <a:rPr lang="en-US" sz="1200" kern="1200" baseline="0" dirty="0" smtClean="0">
                <a:solidFill>
                  <a:schemeClr val="tx1"/>
                </a:solidFill>
                <a:effectLst/>
                <a:latin typeface="+mn-lt"/>
                <a:ea typeface="+mn-ea"/>
                <a:cs typeface="+mn-cs"/>
              </a:rPr>
              <a:t> it would be gratuitous to do that; “</a:t>
            </a:r>
            <a:r>
              <a:rPr lang="en-US" sz="1200" kern="1200" dirty="0" smtClean="0">
                <a:solidFill>
                  <a:schemeClr val="tx1"/>
                </a:solidFill>
                <a:effectLst/>
                <a:latin typeface="+mn-lt"/>
                <a:ea typeface="+mn-ea"/>
                <a:cs typeface="+mn-cs"/>
              </a:rPr>
              <a:t>to allow a great harm to occur when one could prevent it at no cost to anyone is wrong” (82)</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“For Helmsley’s action to have been relevantly like that of the agent in Parfit’s case, she would have had to benefit only dogs rather than providing the same benefits to the same dogs while also benefiting people at no additional cost” (83)</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“In general, when one gives to a less effective charity, one does not gratuitously fail to benefit those who would have benefited, and by more, if one had given to a more effective charity. Each charitable option would have victims in the sense that each would be worse for those who would have benefited from a different option. The failure to benefit any potential beneficiary is not gratuitous because it enables someone else to be benefited instead, even if to a lesser degree” (83)</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“A second way in which Parfit’s case differs from ordinary charitable giving is that, as the case is presented, there is no reason why the agent might prefer to save only one arm rather than both, whereas people often have reasons for preferring to give to a less effective rather than a more effective charity” (83)</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“Helmsley, for example, like many good people who volunteer to work at animal shelters, cared specially about dogs. It was important to her to provide care for dogs who would otherwise have been killed or suffered miser- able lives. There would therefore have been a cost </a:t>
            </a:r>
            <a:r>
              <a:rPr lang="en-US" sz="1200" i="1" kern="1200" dirty="0" smtClean="0">
                <a:solidFill>
                  <a:schemeClr val="tx1"/>
                </a:solidFill>
                <a:effectLst/>
                <a:latin typeface="+mn-lt"/>
                <a:ea typeface="+mn-ea"/>
                <a:cs typeface="+mn-cs"/>
              </a:rPr>
              <a:t>to her </a:t>
            </a:r>
            <a:r>
              <a:rPr lang="en-US" sz="1200" kern="1200" dirty="0" smtClean="0">
                <a:solidFill>
                  <a:schemeClr val="tx1"/>
                </a:solidFill>
                <a:effectLst/>
                <a:latin typeface="+mn-lt"/>
                <a:ea typeface="+mn-ea"/>
                <a:cs typeface="+mn-cs"/>
              </a:rPr>
              <a:t>in forgoing the option of helping dogs. Because of this, the overall cost to her of using her money to save people would have been greater than the cost to her of using the same amount of money to save dogs” (83)</a:t>
            </a:r>
            <a:endParaRPr lang="en-US" dirty="0" smtClean="0"/>
          </a:p>
          <a:p>
            <a:pPr marL="171450" indent="-171450">
              <a:buFont typeface="Arial"/>
              <a:buChar char="•"/>
            </a:pPr>
            <a:r>
              <a:rPr lang="en-US" dirty="0" smtClean="0"/>
              <a:t>“People often give to a less effective charity because they have some personal reason for caring about the work of that particular charity, and their failure to prevent more harm is not gratuitous in the way that the failure to save the stranger’s other arm is. This is because, if they had given to a more effective charity, that would have been worse for those who benefited from their donation to the less effective charity” (84)</a:t>
            </a:r>
          </a:p>
          <a:p>
            <a:endParaRPr lang="en-US"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200"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5</a:t>
            </a:fld>
            <a:endParaRPr lang="en-US"/>
          </a:p>
        </p:txBody>
      </p:sp>
    </p:spTree>
    <p:extLst>
      <p:ext uri="{BB962C8B-B14F-4D97-AF65-F5344CB8AC3E}">
        <p14:creationId xmlns:p14="http://schemas.microsoft.com/office/powerpoint/2010/main" val="3390065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https://</a:t>
            </a:r>
            <a:r>
              <a:rPr lang="en-US" dirty="0" err="1" smtClean="0"/>
              <a:t>news.yale.edu</a:t>
            </a:r>
            <a:r>
              <a:rPr lang="en-US" dirty="0" smtClean="0"/>
              <a:t>/2010/10/06/</a:t>
            </a:r>
            <a:r>
              <a:rPr lang="en-US" dirty="0" err="1" smtClean="0"/>
              <a:t>kagan</a:t>
            </a:r>
            <a:r>
              <a:rPr lang="en-US" dirty="0" smtClean="0"/>
              <a:t>-s-death-class-has-made-him-star-china</a:t>
            </a:r>
          </a:p>
          <a:p>
            <a:pPr marL="171450" indent="-171450">
              <a:buFont typeface="Arial"/>
              <a:buChar char="•"/>
            </a:pPr>
            <a:r>
              <a:rPr lang="en-US" dirty="0" smtClean="0"/>
              <a:t>“Ever since Kagan’s philosophy class ‘Death’ appeared on the internet through Open Yale Courses, many young people in China scramble for the lectures given by this unconventional professor who could have been considered ‘out of line’ according to the traditional Chinese standard of teaching style and manner.”</a:t>
            </a:r>
          </a:p>
          <a:p>
            <a:pPr marL="171450" indent="-171450">
              <a:buFont typeface="Arial"/>
              <a:buChar char="•"/>
            </a:pPr>
            <a:r>
              <a:rPr lang="en-US" dirty="0" smtClean="0"/>
              <a:t>“‘To teach and inspire the students, one doesn’t need to read off a textbook and follow all the doctrines,’ added China National Radio.”</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6</a:t>
            </a:fld>
            <a:endParaRPr lang="en-US"/>
          </a:p>
        </p:txBody>
      </p:sp>
    </p:spTree>
    <p:extLst>
      <p:ext uri="{BB962C8B-B14F-4D97-AF65-F5344CB8AC3E}">
        <p14:creationId xmlns:p14="http://schemas.microsoft.com/office/powerpoint/2010/main" val="2235669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“This case is different from Parfit’s in that, if the agent had chosen the option that would produce the greater good, she would not have achieved the lesser good and some additional good as well; rather her saving the child would have excluded the saving of the bird” (85)</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“But the Helmsley case, in which she chose to save many animals rather than many people, may seem just like Kagan’s case, only on a larger scale—that is, Kagan’s case writ large” (85)</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“If that is right, and if Kagan’s judgment about his own case is correct, we should conclude both that Helmsley ought to have donated her fortune to save people rather than to save dogs and that, more generally, people who decide to engage in supererogatory charitable giving then acquire a conditional duty to give to the charity that, according to the evidence they can reasonably be expected to have gathered, would achieve the most good, or prevent or alleviate the most harm” (85)</a:t>
            </a: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8</a:t>
            </a:fld>
            <a:endParaRPr lang="en-US"/>
          </a:p>
        </p:txBody>
      </p:sp>
    </p:spTree>
    <p:extLst>
      <p:ext uri="{BB962C8B-B14F-4D97-AF65-F5344CB8AC3E}">
        <p14:creationId xmlns:p14="http://schemas.microsoft.com/office/powerpoint/2010/main" val="2595650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“This case is different from Parfit’s in that, if the agent had chosen the option that would produce the greater good, she would not have achieved the lesser good and some additional good as well; rather her saving the child would have excluded the saving of the bird” (85)</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“But the Helmsley case, in which she chose to save many animals rather than many people, may seem just like Kagan’s case, only on a larger scale—that is, Kagan’s case writ large” (85)</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“If that is right, and if Kagan’s judgment about his own case is correct, we should conclude both that Helmsley ought to have donated her fortune to save people rather than to save dogs and that, more generally, people who decide to engage in supererogatory charitable giving then acquire a conditional duty to give to the charity that, according to the evidence they can reasonably be expected to have gathered, would achieve the most good, or prevent or alleviate the most harm” (85)</a:t>
            </a:r>
            <a:endParaRPr lang="en-US" dirty="0" smtClean="0"/>
          </a:p>
          <a:p>
            <a:pPr marL="171450" indent="-171450">
              <a:buFont typeface="Arial"/>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10</a:t>
            </a:fld>
            <a:endParaRPr lang="en-US"/>
          </a:p>
        </p:txBody>
      </p:sp>
    </p:spTree>
    <p:extLst>
      <p:ext uri="{BB962C8B-B14F-4D97-AF65-F5344CB8AC3E}">
        <p14:creationId xmlns:p14="http://schemas.microsoft.com/office/powerpoint/2010/main" val="192277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“Can we really believe that, of all these people, the only one who acts wrongly is the only one who has done any good at all—and in conditions in which it was permissible for her not to do any?”</a:t>
            </a:r>
            <a:r>
              <a:rPr lang="en-US" sz="1200" kern="1200" baseline="0" dirty="0" smtClean="0">
                <a:solidFill>
                  <a:schemeClr val="tx1"/>
                </a:solidFill>
                <a:effectLst/>
                <a:latin typeface="+mn-lt"/>
                <a:ea typeface="+mn-ea"/>
                <a:cs typeface="+mn-cs"/>
              </a:rPr>
              <a:t> (87</a:t>
            </a:r>
            <a:r>
              <a:rPr lang="mr-IN" sz="1200" kern="1200" baseline="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88)</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“Although she has done less good than she could have, her failure to do more good is not gratuitous, as there were one or two individuals for whom her doing more good would have been worse—namely, the bird and perhaps herself, if she had an interest in saving the bird but not in saving the child” (88)</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“This reasoning is specious. As long as the agent remains outside the building with the others, her situation is the same as theirs. But once she is inside the building, her situation is relevantly different: unlike the others, she can save the child at no cost, and it therefore becomes her duty to save it” (88)</a:t>
            </a:r>
            <a:endParaRPr lang="en-US" dirty="0" smtClean="0"/>
          </a:p>
          <a:p>
            <a:pPr marL="0" indent="0">
              <a:buFont typeface="Arial"/>
              <a:buNone/>
            </a:pPr>
            <a:endParaRPr lang="en-US"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11</a:t>
            </a:fld>
            <a:endParaRPr lang="en-US"/>
          </a:p>
        </p:txBody>
      </p:sp>
    </p:spTree>
    <p:extLst>
      <p:ext uri="{BB962C8B-B14F-4D97-AF65-F5344CB8AC3E}">
        <p14:creationId xmlns:p14="http://schemas.microsoft.com/office/powerpoint/2010/main" val="759767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“Can we really believe that, of all these people, the only one who acts wrongly is the only one who has done any good at all—and in conditions in which it was permissible for her not to do any?”</a:t>
            </a:r>
            <a:r>
              <a:rPr lang="en-US" sz="1200" kern="1200" baseline="0" dirty="0" smtClean="0">
                <a:solidFill>
                  <a:schemeClr val="tx1"/>
                </a:solidFill>
                <a:effectLst/>
                <a:latin typeface="+mn-lt"/>
                <a:ea typeface="+mn-ea"/>
                <a:cs typeface="+mn-cs"/>
              </a:rPr>
              <a:t> (87</a:t>
            </a:r>
            <a:r>
              <a:rPr lang="mr-IN" sz="1200" kern="1200" baseline="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88)</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“Although she has done less good than she could have, her failure to do more good is not gratuitous, as there were one or two individuals for whom her doing more good would have been worse—namely, the bird and perhaps herself, if she had an interest in saving the bird but not in saving the child” (88)</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“This reasoning is specious. As long as the agent remains outside the building with the others, her situation is the same as theirs. But once she is inside the building, her situation is relevantly different: unlike the others, she can save the child at no cost, and it therefore becomes her duty to save it” (88)</a:t>
            </a:r>
            <a:endParaRPr lang="en-US" dirty="0" smtClean="0"/>
          </a:p>
          <a:p>
            <a:pPr marL="0" indent="0">
              <a:buFont typeface="Arial"/>
              <a:buNone/>
            </a:pPr>
            <a:endParaRPr lang="en-US"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12</a:t>
            </a:fld>
            <a:endParaRPr lang="en-US"/>
          </a:p>
        </p:txBody>
      </p:sp>
    </p:spTree>
    <p:extLst>
      <p:ext uri="{BB962C8B-B14F-4D97-AF65-F5344CB8AC3E}">
        <p14:creationId xmlns:p14="http://schemas.microsoft.com/office/powerpoint/2010/main" val="1641082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Friday, October 11,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Friday, October 11,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Friday, October 11,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Friday, October 11,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Friday, October 11,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Friday, October 11,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Friday, October 11, 19</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Friday, October 11, 19</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Friday, October 11, 19</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Friday, October 11,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Friday, October 11,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Friday, October 11, 19</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6.gif"/><Relationship Id="rId4" Type="http://schemas.openxmlformats.org/officeDocument/2006/relationships/image" Target="../media/image7.JP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jpg"/><Relationship Id="rId8"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4" Type="http://schemas.openxmlformats.org/officeDocument/2006/relationships/image" Target="../media/image7.JP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ettyimages-860824264.jpg"/>
          <p:cNvPicPr>
            <a:picLocks noChangeAspect="1"/>
          </p:cNvPicPr>
          <p:nvPr/>
        </p:nvPicPr>
        <p:blipFill>
          <a:blip r:embed="rId3" cstate="print">
            <a:alphaModFix amt="24000"/>
            <a:extLst>
              <a:ext uri="{28A0092B-C50C-407E-A947-70E740481C1C}">
                <a14:useLocalDpi xmlns:a14="http://schemas.microsoft.com/office/drawing/2010/main" val="0"/>
              </a:ext>
            </a:extLst>
          </a:blip>
          <a:stretch>
            <a:fillRect/>
          </a:stretch>
        </p:blipFill>
        <p:spPr>
          <a:xfrm>
            <a:off x="-565915" y="0"/>
            <a:ext cx="10275831" cy="6858000"/>
          </a:xfrm>
          <a:prstGeom prst="rect">
            <a:avLst/>
          </a:prstGeom>
        </p:spPr>
      </p:pic>
      <p:sp>
        <p:nvSpPr>
          <p:cNvPr id="2" name="Title 1"/>
          <p:cNvSpPr>
            <a:spLocks noGrp="1"/>
          </p:cNvSpPr>
          <p:nvPr>
            <p:ph type="ctrTitle"/>
          </p:nvPr>
        </p:nvSpPr>
        <p:spPr>
          <a:xfrm>
            <a:off x="534163" y="1371600"/>
            <a:ext cx="7848600" cy="1927225"/>
          </a:xfrm>
        </p:spPr>
        <p:txBody>
          <a:bodyPr/>
          <a:lstStyle/>
          <a:p>
            <a:r>
              <a:rPr lang="en-US" sz="3200" dirty="0" smtClean="0"/>
              <a:t>Puzzles of charitable giving</a:t>
            </a:r>
            <a:endParaRPr lang="en-US" sz="3200" dirty="0"/>
          </a:p>
        </p:txBody>
      </p:sp>
      <p:sp>
        <p:nvSpPr>
          <p:cNvPr id="3" name="Subtitle 2"/>
          <p:cNvSpPr>
            <a:spLocks noGrp="1"/>
          </p:cNvSpPr>
          <p:nvPr>
            <p:ph type="subTitle" idx="1"/>
          </p:nvPr>
        </p:nvSpPr>
        <p:spPr>
          <a:xfrm>
            <a:off x="534163" y="3503603"/>
            <a:ext cx="6400800" cy="1752600"/>
          </a:xfrm>
        </p:spPr>
        <p:txBody>
          <a:bodyPr/>
          <a:lstStyle/>
          <a:p>
            <a:r>
              <a:rPr lang="en-US" dirty="0" smtClean="0"/>
              <a:t>PHL 304</a:t>
            </a:r>
          </a:p>
          <a:p>
            <a:r>
              <a:rPr lang="en-US" dirty="0" smtClean="0"/>
              <a:t>Fall 2018</a:t>
            </a:r>
            <a:endParaRPr lang="en-US" dirty="0"/>
          </a:p>
        </p:txBody>
      </p:sp>
    </p:spTree>
    <p:extLst>
      <p:ext uri="{BB962C8B-B14F-4D97-AF65-F5344CB8AC3E}">
        <p14:creationId xmlns:p14="http://schemas.microsoft.com/office/powerpoint/2010/main" val="446286708"/>
      </p:ext>
    </p:extLst>
  </p:cSld>
  <p:clrMapOvr>
    <a:masterClrMapping/>
  </p:clrMapOvr>
  <mc:AlternateContent xmlns:mc="http://schemas.openxmlformats.org/markup-compatibility/2006" xmlns:p14="http://schemas.microsoft.com/office/powerpoint/2010/main">
    <mc:Choice Requires="p14">
      <p:transition p14:dur="0" advTm="902"/>
    </mc:Choice>
    <mc:Fallback xmlns="">
      <p:transition xmlns:p14="http://schemas.microsoft.com/office/powerpoint/2010/main" advTm="902"/>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KAGAN’S CASE (VERSION 1)</a:t>
            </a:r>
            <a:endParaRPr lang="en-US" dirty="0"/>
          </a:p>
        </p:txBody>
      </p:sp>
      <p:pic>
        <p:nvPicPr>
          <p:cNvPr id="4" name="Picture 3" descr="parakeets jp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81320"/>
            <a:ext cx="3186657" cy="4779986"/>
          </a:xfrm>
          <a:prstGeom prst="rect">
            <a:avLst/>
          </a:prstGeom>
        </p:spPr>
      </p:pic>
      <p:sp>
        <p:nvSpPr>
          <p:cNvPr id="5" name="Cloud Callout 4"/>
          <p:cNvSpPr/>
          <p:nvPr/>
        </p:nvSpPr>
        <p:spPr>
          <a:xfrm>
            <a:off x="2410571" y="1524000"/>
            <a:ext cx="3116103" cy="1693188"/>
          </a:xfrm>
          <a:prstGeom prst="cloudCallout">
            <a:avLst>
              <a:gd name="adj1" fmla="val -54924"/>
              <a:gd name="adj2" fmla="val 473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We’re saved!</a:t>
            </a:r>
            <a:endParaRPr lang="en-US" dirty="0"/>
          </a:p>
        </p:txBody>
      </p:sp>
      <p:pic>
        <p:nvPicPr>
          <p:cNvPr id="6" name="Picture 5" descr="rip-coffi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0073" y="2835145"/>
            <a:ext cx="3116727" cy="3826161"/>
          </a:xfrm>
          <a:prstGeom prst="rect">
            <a:avLst/>
          </a:prstGeom>
        </p:spPr>
      </p:pic>
      <p:sp>
        <p:nvSpPr>
          <p:cNvPr id="7" name="TextBox 6"/>
          <p:cNvSpPr txBox="1"/>
          <p:nvPr/>
        </p:nvSpPr>
        <p:spPr>
          <a:xfrm>
            <a:off x="6004554" y="4820635"/>
            <a:ext cx="2046727" cy="830997"/>
          </a:xfrm>
          <a:prstGeom prst="rect">
            <a:avLst/>
          </a:prstGeom>
          <a:noFill/>
        </p:spPr>
        <p:txBody>
          <a:bodyPr wrap="square" rtlCol="0">
            <a:spAutoFit/>
          </a:bodyPr>
          <a:lstStyle/>
          <a:p>
            <a:pPr algn="ctr"/>
            <a:r>
              <a:rPr lang="en-US" sz="2400" dirty="0" smtClean="0"/>
              <a:t>Please take PHL 304!!!!</a:t>
            </a:r>
            <a:endParaRPr lang="en-US" sz="2400" dirty="0"/>
          </a:p>
        </p:txBody>
      </p:sp>
    </p:spTree>
    <p:extLst>
      <p:ext uri="{BB962C8B-B14F-4D97-AF65-F5344CB8AC3E}">
        <p14:creationId xmlns:p14="http://schemas.microsoft.com/office/powerpoint/2010/main" val="303448301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KAGAN’S CASE (VERSION 2)</a:t>
            </a:r>
            <a:endParaRPr lang="en-US" dirty="0"/>
          </a:p>
        </p:txBody>
      </p:sp>
      <p:pic>
        <p:nvPicPr>
          <p:cNvPr id="4" name="Picture 3" descr="Screen Shot 2018-10-24 at 2.51.24 AM.png"/>
          <p:cNvPicPr>
            <a:picLocks noChangeAspect="1"/>
          </p:cNvPicPr>
          <p:nvPr/>
        </p:nvPicPr>
        <p:blipFill rotWithShape="1">
          <a:blip r:embed="rId3" cstate="print">
            <a:extLst>
              <a:ext uri="{28A0092B-C50C-407E-A947-70E740481C1C}">
                <a14:useLocalDpi xmlns:a14="http://schemas.microsoft.com/office/drawing/2010/main" val="0"/>
              </a:ext>
            </a:extLst>
          </a:blip>
          <a:srcRect t="5435" b="5321"/>
          <a:stretch/>
        </p:blipFill>
        <p:spPr>
          <a:xfrm>
            <a:off x="1463226" y="2951685"/>
            <a:ext cx="6217548" cy="3467968"/>
          </a:xfrm>
          <a:prstGeom prst="rect">
            <a:avLst/>
          </a:prstGeom>
        </p:spPr>
      </p:pic>
      <p:cxnSp>
        <p:nvCxnSpPr>
          <p:cNvPr id="6" name="Straight Arrow Connector 5"/>
          <p:cNvCxnSpPr/>
          <p:nvPr/>
        </p:nvCxnSpPr>
        <p:spPr>
          <a:xfrm>
            <a:off x="1987251" y="2538801"/>
            <a:ext cx="1628419" cy="216267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393689" y="1892470"/>
            <a:ext cx="1745197" cy="646331"/>
          </a:xfrm>
          <a:prstGeom prst="rect">
            <a:avLst/>
          </a:prstGeom>
          <a:noFill/>
        </p:spPr>
        <p:txBody>
          <a:bodyPr wrap="square" rtlCol="0">
            <a:spAutoFit/>
          </a:bodyPr>
          <a:lstStyle/>
          <a:p>
            <a:pPr algn="ctr"/>
            <a:r>
              <a:rPr lang="en-US" b="1" cap="small" dirty="0" smtClean="0">
                <a:solidFill>
                  <a:srgbClr val="0000FF"/>
                </a:solidFill>
              </a:rPr>
              <a:t>doing no good (</a:t>
            </a:r>
            <a:r>
              <a:rPr lang="en-US" b="1" u="sng" cap="small" dirty="0" smtClean="0">
                <a:solidFill>
                  <a:srgbClr val="0000FF"/>
                </a:solidFill>
              </a:rPr>
              <a:t>permissible</a:t>
            </a:r>
            <a:r>
              <a:rPr lang="en-US" b="1" cap="small" dirty="0" smtClean="0">
                <a:solidFill>
                  <a:srgbClr val="0000FF"/>
                </a:solidFill>
              </a:rPr>
              <a:t>)</a:t>
            </a:r>
          </a:p>
        </p:txBody>
      </p:sp>
      <p:cxnSp>
        <p:nvCxnSpPr>
          <p:cNvPr id="8" name="Straight Arrow Connector 7"/>
          <p:cNvCxnSpPr/>
          <p:nvPr/>
        </p:nvCxnSpPr>
        <p:spPr>
          <a:xfrm>
            <a:off x="2128357" y="2538801"/>
            <a:ext cx="1803305" cy="216267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2445847" y="2538801"/>
            <a:ext cx="2885185" cy="216267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7" idx="2"/>
          </p:cNvCxnSpPr>
          <p:nvPr/>
        </p:nvCxnSpPr>
        <p:spPr>
          <a:xfrm>
            <a:off x="2266288" y="2538801"/>
            <a:ext cx="2139361" cy="207320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620745" y="1892470"/>
            <a:ext cx="2060029" cy="646331"/>
          </a:xfrm>
          <a:prstGeom prst="rect">
            <a:avLst/>
          </a:prstGeom>
          <a:noFill/>
        </p:spPr>
        <p:txBody>
          <a:bodyPr wrap="square" rtlCol="0">
            <a:spAutoFit/>
          </a:bodyPr>
          <a:lstStyle/>
          <a:p>
            <a:pPr algn="ctr"/>
            <a:r>
              <a:rPr lang="en-US" b="1" cap="small" dirty="0">
                <a:solidFill>
                  <a:srgbClr val="0000FF"/>
                </a:solidFill>
              </a:rPr>
              <a:t>d</a:t>
            </a:r>
            <a:r>
              <a:rPr lang="en-US" b="1" cap="small" dirty="0" smtClean="0">
                <a:solidFill>
                  <a:srgbClr val="0000FF"/>
                </a:solidFill>
              </a:rPr>
              <a:t>oing some good (</a:t>
            </a:r>
            <a:r>
              <a:rPr lang="en-US" b="1" u="sng" cap="small" dirty="0" smtClean="0">
                <a:solidFill>
                  <a:srgbClr val="0000FF"/>
                </a:solidFill>
              </a:rPr>
              <a:t>wrong</a:t>
            </a:r>
            <a:r>
              <a:rPr lang="en-US" b="1" cap="small" dirty="0" smtClean="0">
                <a:solidFill>
                  <a:srgbClr val="0000FF"/>
                </a:solidFill>
              </a:rPr>
              <a:t>)</a:t>
            </a:r>
          </a:p>
        </p:txBody>
      </p:sp>
      <p:cxnSp>
        <p:nvCxnSpPr>
          <p:cNvPr id="26" name="Straight Arrow Connector 25"/>
          <p:cNvCxnSpPr/>
          <p:nvPr/>
        </p:nvCxnSpPr>
        <p:spPr>
          <a:xfrm flipH="1">
            <a:off x="5091596" y="2538801"/>
            <a:ext cx="1563465" cy="148252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81618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ALL OR NOTHING PROBLEM</a:t>
            </a:r>
            <a:endParaRPr lang="en-US" dirty="0"/>
          </a:p>
        </p:txBody>
      </p:sp>
      <p:sp>
        <p:nvSpPr>
          <p:cNvPr id="3" name="Content Placeholder 2"/>
          <p:cNvSpPr>
            <a:spLocks noGrp="1"/>
          </p:cNvSpPr>
          <p:nvPr>
            <p:ph idx="1"/>
          </p:nvPr>
        </p:nvSpPr>
        <p:spPr/>
        <p:txBody>
          <a:bodyPr/>
          <a:lstStyle/>
          <a:p>
            <a:pPr marL="457200" indent="-457200">
              <a:buFont typeface="+mj-lt"/>
              <a:buAutoNum type="arabicParenR"/>
            </a:pPr>
            <a:r>
              <a:rPr lang="en-US" dirty="0"/>
              <a:t>If it is morally permissible </a:t>
            </a:r>
            <a:r>
              <a:rPr lang="en-US" dirty="0" smtClean="0"/>
              <a:t>to </a:t>
            </a:r>
            <a:r>
              <a:rPr lang="en-US" dirty="0"/>
              <a:t>A</a:t>
            </a:r>
            <a:r>
              <a:rPr lang="en-US" dirty="0" smtClean="0"/>
              <a:t> </a:t>
            </a:r>
            <a:r>
              <a:rPr lang="en-US" dirty="0"/>
              <a:t>and morally </a:t>
            </a:r>
            <a:r>
              <a:rPr lang="en-US" dirty="0" smtClean="0"/>
              <a:t>wrong to </a:t>
            </a:r>
            <a:r>
              <a:rPr lang="en-US" dirty="0"/>
              <a:t>B</a:t>
            </a:r>
            <a:r>
              <a:rPr lang="en-US" dirty="0" smtClean="0"/>
              <a:t>, </a:t>
            </a:r>
            <a:r>
              <a:rPr lang="en-US" dirty="0"/>
              <a:t>then it is morally obligatory </a:t>
            </a:r>
            <a:r>
              <a:rPr lang="en-US" dirty="0" smtClean="0"/>
              <a:t>to A </a:t>
            </a:r>
            <a:r>
              <a:rPr lang="en-US" dirty="0"/>
              <a:t>rather </a:t>
            </a:r>
            <a:r>
              <a:rPr lang="en-US" dirty="0" smtClean="0"/>
              <a:t>than B. </a:t>
            </a:r>
          </a:p>
          <a:p>
            <a:pPr marL="457200" indent="-457200">
              <a:buFont typeface="+mj-lt"/>
              <a:buAutoNum type="arabicParenR"/>
            </a:pPr>
            <a:r>
              <a:rPr lang="en-US" dirty="0" smtClean="0"/>
              <a:t>It is morally permissible to do nothing.</a:t>
            </a:r>
          </a:p>
          <a:p>
            <a:pPr marL="457200" indent="-457200">
              <a:buFont typeface="+mj-lt"/>
              <a:buAutoNum type="arabicParenR"/>
            </a:pPr>
            <a:r>
              <a:rPr lang="en-US" dirty="0" smtClean="0"/>
              <a:t>It is morally wrong to produce the lesser good.</a:t>
            </a:r>
          </a:p>
          <a:p>
            <a:pPr marL="457200" indent="-457200">
              <a:buFont typeface="+mj-lt"/>
              <a:buAutoNum type="arabicParenR"/>
            </a:pPr>
            <a:r>
              <a:rPr lang="en-US" b="1" dirty="0" smtClean="0"/>
              <a:t>It is morally obligatory to do nothing rather than produce the lesser good.</a:t>
            </a:r>
            <a:endParaRPr lang="en-US" b="1" dirty="0"/>
          </a:p>
        </p:txBody>
      </p:sp>
    </p:spTree>
    <p:extLst>
      <p:ext uri="{BB962C8B-B14F-4D97-AF65-F5344CB8AC3E}">
        <p14:creationId xmlns:p14="http://schemas.microsoft.com/office/powerpoint/2010/main" val="333284073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KAGAN’S CASE (VERSION </a:t>
            </a:r>
            <a:r>
              <a:rPr lang="en-US" dirty="0" smtClean="0"/>
              <a:t>2)</a:t>
            </a:r>
            <a:endParaRPr lang="en-US" dirty="0"/>
          </a:p>
        </p:txBody>
      </p:sp>
      <p:pic>
        <p:nvPicPr>
          <p:cNvPr id="4" name="Picture 3" descr="Man rescued from burning Fresno home (1).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9458" y="4243918"/>
            <a:ext cx="4265084" cy="2399110"/>
          </a:xfrm>
          <a:prstGeom prst="rect">
            <a:avLst/>
          </a:prstGeom>
        </p:spPr>
      </p:pic>
      <p:pic>
        <p:nvPicPr>
          <p:cNvPr id="5" name="Picture 4" descr="blogger-1.JPG"/>
          <p:cNvPicPr>
            <a:picLocks noChangeAspect="1"/>
          </p:cNvPicPr>
          <p:nvPr/>
        </p:nvPicPr>
        <p:blipFill rotWithShape="1">
          <a:blip r:embed="rId4">
            <a:extLst>
              <a:ext uri="{28A0092B-C50C-407E-A947-70E740481C1C}">
                <a14:useLocalDpi xmlns:a14="http://schemas.microsoft.com/office/drawing/2010/main" val="0"/>
              </a:ext>
            </a:extLst>
          </a:blip>
          <a:srcRect b="17079"/>
          <a:stretch/>
        </p:blipFill>
        <p:spPr>
          <a:xfrm>
            <a:off x="598306" y="1701788"/>
            <a:ext cx="3384277" cy="2104727"/>
          </a:xfrm>
          <a:prstGeom prst="rect">
            <a:avLst/>
          </a:prstGeom>
        </p:spPr>
      </p:pic>
      <p:sp>
        <p:nvSpPr>
          <p:cNvPr id="6" name="TextBox 5"/>
          <p:cNvSpPr txBox="1"/>
          <p:nvPr/>
        </p:nvSpPr>
        <p:spPr>
          <a:xfrm>
            <a:off x="598306" y="3809673"/>
            <a:ext cx="3384276" cy="369332"/>
          </a:xfrm>
          <a:prstGeom prst="rect">
            <a:avLst/>
          </a:prstGeom>
          <a:noFill/>
        </p:spPr>
        <p:txBody>
          <a:bodyPr wrap="square" rtlCol="0">
            <a:spAutoFit/>
          </a:bodyPr>
          <a:lstStyle/>
          <a:p>
            <a:pPr algn="ctr"/>
            <a:r>
              <a:rPr lang="en-US" b="1" dirty="0" smtClean="0">
                <a:solidFill>
                  <a:srgbClr val="0000FF"/>
                </a:solidFill>
              </a:rPr>
              <a:t>Option A</a:t>
            </a:r>
            <a:endParaRPr lang="en-US" b="1" dirty="0">
              <a:solidFill>
                <a:srgbClr val="0000FF"/>
              </a:solidFill>
            </a:endParaRPr>
          </a:p>
        </p:txBody>
      </p:sp>
      <p:pic>
        <p:nvPicPr>
          <p:cNvPr id="10" name="Picture 9" descr="anime-smoke-png.png"/>
          <p:cNvPicPr>
            <a:picLocks noChangeAspect="1"/>
          </p:cNvPicPr>
          <p:nvPr/>
        </p:nvPicPr>
        <p:blipFill rotWithShape="1">
          <a:blip r:embed="rId5">
            <a:alphaModFix amt="92000"/>
            <a:extLst>
              <a:ext uri="{28A0092B-C50C-407E-A947-70E740481C1C}">
                <a14:useLocalDpi xmlns:a14="http://schemas.microsoft.com/office/drawing/2010/main" val="0"/>
              </a:ext>
            </a:extLst>
          </a:blip>
          <a:srcRect l="7798" t="31241"/>
          <a:stretch/>
        </p:blipFill>
        <p:spPr>
          <a:xfrm>
            <a:off x="598305" y="1704946"/>
            <a:ext cx="2589444" cy="1049206"/>
          </a:xfrm>
          <a:prstGeom prst="rect">
            <a:avLst/>
          </a:prstGeom>
        </p:spPr>
      </p:pic>
      <p:pic>
        <p:nvPicPr>
          <p:cNvPr id="7" name="Picture 6" descr="transparent-flame-smoke-2.png"/>
          <p:cNvPicPr>
            <a:picLocks noChangeAspect="1"/>
          </p:cNvPicPr>
          <p:nvPr/>
        </p:nvPicPr>
        <p:blipFill rotWithShape="1">
          <a:blip r:embed="rId6">
            <a:extLst>
              <a:ext uri="{28A0092B-C50C-407E-A947-70E740481C1C}">
                <a14:useLocalDpi xmlns:a14="http://schemas.microsoft.com/office/drawing/2010/main" val="0"/>
              </a:ext>
            </a:extLst>
          </a:blip>
          <a:srcRect t="9226" b="-1"/>
          <a:stretch/>
        </p:blipFill>
        <p:spPr>
          <a:xfrm>
            <a:off x="598306" y="1704945"/>
            <a:ext cx="519014" cy="811723"/>
          </a:xfrm>
          <a:prstGeom prst="rect">
            <a:avLst/>
          </a:prstGeom>
        </p:spPr>
      </p:pic>
      <p:pic>
        <p:nvPicPr>
          <p:cNvPr id="8" name="Picture 7" descr="transparent-flame-smoke-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2183" y="1704946"/>
            <a:ext cx="299077" cy="515287"/>
          </a:xfrm>
          <a:prstGeom prst="rect">
            <a:avLst/>
          </a:prstGeom>
        </p:spPr>
      </p:pic>
      <p:pic>
        <p:nvPicPr>
          <p:cNvPr id="9" name="Picture 8" descr="transparent-flame-smoke-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7038" y="1704946"/>
            <a:ext cx="299077" cy="515287"/>
          </a:xfrm>
          <a:prstGeom prst="rect">
            <a:avLst/>
          </a:prstGeom>
        </p:spPr>
      </p:pic>
      <p:pic>
        <p:nvPicPr>
          <p:cNvPr id="11" name="Picture 10" descr="anime-smoke-png.png"/>
          <p:cNvPicPr>
            <a:picLocks noChangeAspect="1"/>
          </p:cNvPicPr>
          <p:nvPr/>
        </p:nvPicPr>
        <p:blipFill rotWithShape="1">
          <a:blip r:embed="rId5">
            <a:alphaModFix amt="92000"/>
            <a:extLst>
              <a:ext uri="{28A0092B-C50C-407E-A947-70E740481C1C}">
                <a14:useLocalDpi xmlns:a14="http://schemas.microsoft.com/office/drawing/2010/main" val="0"/>
              </a:ext>
            </a:extLst>
          </a:blip>
          <a:srcRect l="7798" t="31241" r="54515"/>
          <a:stretch/>
        </p:blipFill>
        <p:spPr>
          <a:xfrm>
            <a:off x="2924169" y="1704946"/>
            <a:ext cx="1058413" cy="1049206"/>
          </a:xfrm>
          <a:prstGeom prst="rect">
            <a:avLst/>
          </a:prstGeom>
        </p:spPr>
      </p:pic>
      <p:pic>
        <p:nvPicPr>
          <p:cNvPr id="14" name="Picture 13" descr="2fa909a4b563c267e39cb205696e9b0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1260" y="1704946"/>
            <a:ext cx="1006268" cy="811723"/>
          </a:xfrm>
          <a:prstGeom prst="rect">
            <a:avLst/>
          </a:prstGeom>
        </p:spPr>
      </p:pic>
      <p:pic>
        <p:nvPicPr>
          <p:cNvPr id="15" name="Picture 14" descr="defb8937e3ea4041fc3c06ab504ef39b.jpg"/>
          <p:cNvPicPr>
            <a:picLocks noChangeAspect="1"/>
          </p:cNvPicPr>
          <p:nvPr/>
        </p:nvPicPr>
        <p:blipFill rotWithShape="1">
          <a:blip r:embed="rId8">
            <a:extLst>
              <a:ext uri="{28A0092B-C50C-407E-A947-70E740481C1C}">
                <a14:useLocalDpi xmlns:a14="http://schemas.microsoft.com/office/drawing/2010/main" val="0"/>
              </a:ext>
            </a:extLst>
          </a:blip>
          <a:srcRect t="3788" b="13292"/>
          <a:stretch/>
        </p:blipFill>
        <p:spPr>
          <a:xfrm>
            <a:off x="5199891" y="1704946"/>
            <a:ext cx="3384276" cy="2104727"/>
          </a:xfrm>
          <a:prstGeom prst="rect">
            <a:avLst/>
          </a:prstGeom>
        </p:spPr>
      </p:pic>
      <p:pic>
        <p:nvPicPr>
          <p:cNvPr id="16" name="Picture 15" descr="2fa909a4b563c267e39cb205696e9b0e.png"/>
          <p:cNvPicPr>
            <a:picLocks noChangeAspect="1"/>
          </p:cNvPicPr>
          <p:nvPr/>
        </p:nvPicPr>
        <p:blipFill rotWithShape="1">
          <a:blip r:embed="rId7">
            <a:extLst>
              <a:ext uri="{28A0092B-C50C-407E-A947-70E740481C1C}">
                <a14:useLocalDpi xmlns:a14="http://schemas.microsoft.com/office/drawing/2010/main" val="0"/>
              </a:ext>
            </a:extLst>
          </a:blip>
          <a:srcRect r="21131" b="13162"/>
          <a:stretch/>
        </p:blipFill>
        <p:spPr>
          <a:xfrm>
            <a:off x="7790535" y="3101632"/>
            <a:ext cx="793632" cy="704883"/>
          </a:xfrm>
          <a:prstGeom prst="rect">
            <a:avLst/>
          </a:prstGeom>
        </p:spPr>
      </p:pic>
      <p:pic>
        <p:nvPicPr>
          <p:cNvPr id="17" name="Picture 16" descr="transparent-flame-smoke-2.png"/>
          <p:cNvPicPr>
            <a:picLocks noChangeAspect="1"/>
          </p:cNvPicPr>
          <p:nvPr/>
        </p:nvPicPr>
        <p:blipFill rotWithShape="1">
          <a:blip r:embed="rId6">
            <a:extLst>
              <a:ext uri="{28A0092B-C50C-407E-A947-70E740481C1C}">
                <a14:useLocalDpi xmlns:a14="http://schemas.microsoft.com/office/drawing/2010/main" val="0"/>
              </a:ext>
            </a:extLst>
          </a:blip>
          <a:srcRect b="31412"/>
          <a:stretch/>
        </p:blipFill>
        <p:spPr>
          <a:xfrm>
            <a:off x="5201091" y="3101632"/>
            <a:ext cx="599159" cy="708041"/>
          </a:xfrm>
          <a:prstGeom prst="rect">
            <a:avLst/>
          </a:prstGeom>
        </p:spPr>
      </p:pic>
      <p:pic>
        <p:nvPicPr>
          <p:cNvPr id="18" name="Picture 17" descr="transparent-flame-smoke-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223" y="1654792"/>
            <a:ext cx="418944" cy="721808"/>
          </a:xfrm>
          <a:prstGeom prst="rect">
            <a:avLst/>
          </a:prstGeom>
        </p:spPr>
      </p:pic>
      <p:pic>
        <p:nvPicPr>
          <p:cNvPr id="19" name="Picture 18" descr="anime-smoke-png.png"/>
          <p:cNvPicPr>
            <a:picLocks noChangeAspect="1"/>
          </p:cNvPicPr>
          <p:nvPr/>
        </p:nvPicPr>
        <p:blipFill rotWithShape="1">
          <a:blip r:embed="rId5">
            <a:alphaModFix amt="92000"/>
            <a:extLst>
              <a:ext uri="{28A0092B-C50C-407E-A947-70E740481C1C}">
                <a14:useLocalDpi xmlns:a14="http://schemas.microsoft.com/office/drawing/2010/main" val="0"/>
              </a:ext>
            </a:extLst>
          </a:blip>
          <a:srcRect l="7798" t="43998"/>
          <a:stretch/>
        </p:blipFill>
        <p:spPr>
          <a:xfrm>
            <a:off x="5201091" y="1704945"/>
            <a:ext cx="3383076" cy="1116463"/>
          </a:xfrm>
          <a:prstGeom prst="rect">
            <a:avLst/>
          </a:prstGeom>
        </p:spPr>
      </p:pic>
      <p:sp>
        <p:nvSpPr>
          <p:cNvPr id="20" name="TextBox 19"/>
          <p:cNvSpPr txBox="1"/>
          <p:nvPr/>
        </p:nvSpPr>
        <p:spPr>
          <a:xfrm>
            <a:off x="5192417" y="3809673"/>
            <a:ext cx="3384276" cy="369332"/>
          </a:xfrm>
          <a:prstGeom prst="rect">
            <a:avLst/>
          </a:prstGeom>
          <a:noFill/>
        </p:spPr>
        <p:txBody>
          <a:bodyPr wrap="square" rtlCol="0">
            <a:spAutoFit/>
          </a:bodyPr>
          <a:lstStyle/>
          <a:p>
            <a:pPr algn="ctr"/>
            <a:r>
              <a:rPr lang="en-US" b="1" dirty="0" smtClean="0">
                <a:solidFill>
                  <a:srgbClr val="0000FF"/>
                </a:solidFill>
              </a:rPr>
              <a:t>Option B</a:t>
            </a:r>
            <a:endParaRPr lang="en-US" b="1" dirty="0">
              <a:solidFill>
                <a:srgbClr val="0000FF"/>
              </a:solidFill>
            </a:endParaRPr>
          </a:p>
        </p:txBody>
      </p:sp>
    </p:spTree>
    <p:extLst>
      <p:ext uri="{BB962C8B-B14F-4D97-AF65-F5344CB8AC3E}">
        <p14:creationId xmlns:p14="http://schemas.microsoft.com/office/powerpoint/2010/main" val="319963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PARFIT’S CASE</a:t>
            </a:r>
          </a:p>
        </p:txBody>
      </p:sp>
      <p:sp>
        <p:nvSpPr>
          <p:cNvPr id="3" name="Content Placeholder 2"/>
          <p:cNvSpPr>
            <a:spLocks noGrp="1"/>
          </p:cNvSpPr>
          <p:nvPr>
            <p:ph idx="1"/>
          </p:nvPr>
        </p:nvSpPr>
        <p:spPr/>
        <p:txBody>
          <a:bodyPr/>
          <a:lstStyle/>
          <a:p>
            <a:pPr marL="457200" indent="-457200">
              <a:buFont typeface="+mj-lt"/>
              <a:buAutoNum type="alphaUcPeriod"/>
            </a:pPr>
            <a:r>
              <a:rPr lang="en-US" dirty="0" smtClean="0"/>
              <a:t>At </a:t>
            </a:r>
            <a:r>
              <a:rPr lang="en-US" dirty="0"/>
              <a:t>some great cost </a:t>
            </a:r>
            <a:r>
              <a:rPr lang="en-US" dirty="0" smtClean="0"/>
              <a:t>to yourself, save </a:t>
            </a:r>
            <a:r>
              <a:rPr lang="en-US" dirty="0"/>
              <a:t>a stranger’s right arm; </a:t>
            </a:r>
          </a:p>
          <a:p>
            <a:pPr marL="457200" indent="-457200">
              <a:buFont typeface="+mj-lt"/>
              <a:buAutoNum type="alphaUcPeriod"/>
            </a:pPr>
            <a:r>
              <a:rPr lang="en-US" dirty="0"/>
              <a:t>d</a:t>
            </a:r>
            <a:r>
              <a:rPr lang="en-US" dirty="0" smtClean="0"/>
              <a:t>o </a:t>
            </a:r>
            <a:r>
              <a:rPr lang="en-US" dirty="0"/>
              <a:t>nothing; </a:t>
            </a:r>
          </a:p>
          <a:p>
            <a:pPr marL="457200" indent="-457200">
              <a:buFont typeface="+mj-lt"/>
              <a:buAutoNum type="alphaUcPeriod"/>
            </a:pPr>
            <a:r>
              <a:rPr lang="en-US" dirty="0"/>
              <a:t>a</a:t>
            </a:r>
            <a:r>
              <a:rPr lang="en-US" dirty="0" smtClean="0"/>
              <a:t>t the same cost to yourself, save both of stranger’s arms.</a:t>
            </a:r>
          </a:p>
          <a:p>
            <a:pPr marL="0" indent="0">
              <a:buNone/>
            </a:pP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059778006"/>
              </p:ext>
            </p:extLst>
          </p:nvPr>
        </p:nvGraphicFramePr>
        <p:xfrm>
          <a:off x="457200" y="3894530"/>
          <a:ext cx="8229600" cy="2288318"/>
        </p:xfrm>
        <a:graphic>
          <a:graphicData uri="http://schemas.openxmlformats.org/drawingml/2006/table">
            <a:tbl>
              <a:tblPr firstRow="1" bandRow="1">
                <a:tableStyleId>{5C22544A-7EE6-4342-B048-85BDC9FD1C3A}</a:tableStyleId>
              </a:tblPr>
              <a:tblGrid>
                <a:gridCol w="8229600"/>
              </a:tblGrid>
              <a:tr h="402744">
                <a:tc>
                  <a:txBody>
                    <a:bodyPr/>
                    <a:lstStyle/>
                    <a:p>
                      <a:pPr algn="ctr"/>
                      <a:r>
                        <a:rPr lang="en-US" sz="2400" cap="small" dirty="0" smtClean="0"/>
                        <a:t>deeper</a:t>
                      </a:r>
                      <a:r>
                        <a:rPr lang="en-US" sz="2400" cap="small" baseline="0" dirty="0" smtClean="0"/>
                        <a:t> explanation</a:t>
                      </a:r>
                      <a:endParaRPr lang="en-US" sz="2400" cap="small" dirty="0"/>
                    </a:p>
                  </a:txBody>
                  <a:tcPr/>
                </a:tc>
              </a:tr>
              <a:tr h="1831118">
                <a:tc>
                  <a:txBody>
                    <a:bodyPr/>
                    <a:lstStyle/>
                    <a:p>
                      <a:pPr marL="342900" indent="-342900">
                        <a:buFontTx/>
                        <a:buChar char="-"/>
                      </a:pPr>
                      <a:r>
                        <a:rPr lang="en-US" sz="2400" dirty="0" smtClean="0"/>
                        <a:t>In</a:t>
                      </a:r>
                      <a:r>
                        <a:rPr lang="en-US" sz="2400" baseline="0" dirty="0" smtClean="0"/>
                        <a:t> saving one arm, the sacrifice has already been made</a:t>
                      </a:r>
                    </a:p>
                    <a:p>
                      <a:pPr marL="342900" indent="-342900">
                        <a:buFontTx/>
                        <a:buChar char="-"/>
                      </a:pPr>
                      <a:r>
                        <a:rPr lang="en-US" sz="2400" baseline="0" dirty="0" smtClean="0"/>
                        <a:t>The additional good comes at </a:t>
                      </a:r>
                      <a:r>
                        <a:rPr lang="en-US" sz="2400" b="1" baseline="0" dirty="0" smtClean="0"/>
                        <a:t>no </a:t>
                      </a:r>
                      <a:r>
                        <a:rPr lang="en-US" sz="2400" b="0" baseline="0" dirty="0" smtClean="0"/>
                        <a:t>cost</a:t>
                      </a:r>
                      <a:endParaRPr lang="en-US" sz="2400" baseline="0" dirty="0" smtClean="0"/>
                    </a:p>
                    <a:p>
                      <a:pPr marL="342900" indent="-342900">
                        <a:buFontTx/>
                        <a:buChar char="-"/>
                      </a:pPr>
                      <a:endParaRPr lang="en-US" sz="2400" dirty="0" smtClean="0"/>
                    </a:p>
                    <a:p>
                      <a:pPr marL="342900" indent="-342900">
                        <a:buFont typeface="Arial"/>
                        <a:buChar char="•"/>
                      </a:pPr>
                      <a:endParaRPr lang="en-US" sz="2400" dirty="0"/>
                    </a:p>
                  </a:txBody>
                  <a:tcPr/>
                </a:tc>
              </a:tr>
            </a:tbl>
          </a:graphicData>
        </a:graphic>
      </p:graphicFrame>
    </p:spTree>
    <p:extLst>
      <p:ext uri="{BB962C8B-B14F-4D97-AF65-F5344CB8AC3E}">
        <p14:creationId xmlns:p14="http://schemas.microsoft.com/office/powerpoint/2010/main" val="413457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ALL OR NOTHING PROBLEM</a:t>
            </a:r>
            <a:endParaRPr lang="en-US" dirty="0"/>
          </a:p>
        </p:txBody>
      </p:sp>
      <p:sp>
        <p:nvSpPr>
          <p:cNvPr id="3" name="Content Placeholder 2"/>
          <p:cNvSpPr>
            <a:spLocks noGrp="1"/>
          </p:cNvSpPr>
          <p:nvPr>
            <p:ph idx="1"/>
          </p:nvPr>
        </p:nvSpPr>
        <p:spPr/>
        <p:txBody>
          <a:bodyPr/>
          <a:lstStyle/>
          <a:p>
            <a:pPr marL="457200" indent="-457200">
              <a:buFont typeface="+mj-lt"/>
              <a:buAutoNum type="arabicParenR"/>
            </a:pPr>
            <a:r>
              <a:rPr lang="en-US" dirty="0"/>
              <a:t>If it is morally permissible </a:t>
            </a:r>
            <a:r>
              <a:rPr lang="en-US" dirty="0" smtClean="0"/>
              <a:t>to A </a:t>
            </a:r>
            <a:r>
              <a:rPr lang="en-US" dirty="0"/>
              <a:t>and morally </a:t>
            </a:r>
            <a:r>
              <a:rPr lang="en-US" dirty="0" smtClean="0"/>
              <a:t>wrong to B, </a:t>
            </a:r>
            <a:r>
              <a:rPr lang="en-US" dirty="0"/>
              <a:t>then it is morally obligatory </a:t>
            </a:r>
            <a:r>
              <a:rPr lang="en-US" dirty="0" smtClean="0"/>
              <a:t>to A </a:t>
            </a:r>
            <a:r>
              <a:rPr lang="en-US" dirty="0"/>
              <a:t>rather </a:t>
            </a:r>
            <a:r>
              <a:rPr lang="en-US" dirty="0" smtClean="0"/>
              <a:t>than B. </a:t>
            </a:r>
          </a:p>
          <a:p>
            <a:pPr marL="457200" indent="-457200">
              <a:buFont typeface="+mj-lt"/>
              <a:buAutoNum type="arabicParenR"/>
            </a:pPr>
            <a:r>
              <a:rPr lang="en-US" dirty="0" smtClean="0"/>
              <a:t>It is morally permissible to do nothing (</a:t>
            </a:r>
            <a:r>
              <a:rPr lang="en-US" b="1" dirty="0" smtClean="0">
                <a:solidFill>
                  <a:srgbClr val="0000FF"/>
                </a:solidFill>
              </a:rPr>
              <a:t>prior to making the sacrifice!</a:t>
            </a:r>
            <a:r>
              <a:rPr lang="en-US" dirty="0" smtClean="0"/>
              <a:t>).</a:t>
            </a:r>
          </a:p>
          <a:p>
            <a:pPr marL="457200" indent="-457200">
              <a:buFont typeface="+mj-lt"/>
              <a:buAutoNum type="arabicParenR"/>
            </a:pPr>
            <a:r>
              <a:rPr lang="en-US" dirty="0" smtClean="0"/>
              <a:t>It is morally wrong to produce the lesser good (</a:t>
            </a:r>
            <a:r>
              <a:rPr lang="en-US" b="1" dirty="0" smtClean="0">
                <a:solidFill>
                  <a:srgbClr val="0000FF"/>
                </a:solidFill>
              </a:rPr>
              <a:t>once the sacrifice has been made!</a:t>
            </a:r>
            <a:r>
              <a:rPr lang="en-US" dirty="0" smtClean="0"/>
              <a:t>).</a:t>
            </a:r>
          </a:p>
          <a:p>
            <a:pPr marL="457200" indent="-457200">
              <a:buFont typeface="+mj-lt"/>
              <a:buAutoNum type="arabicParenR"/>
            </a:pPr>
            <a:r>
              <a:rPr lang="en-US" strike="sngStrike" dirty="0" smtClean="0"/>
              <a:t>It is morally obligatory to do nothing rather than produce the lesser good.</a:t>
            </a:r>
            <a:endParaRPr lang="en-US" strike="sngStrike" dirty="0"/>
          </a:p>
        </p:txBody>
      </p:sp>
    </p:spTree>
    <p:extLst>
      <p:ext uri="{BB962C8B-B14F-4D97-AF65-F5344CB8AC3E}">
        <p14:creationId xmlns:p14="http://schemas.microsoft.com/office/powerpoint/2010/main" val="358763892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KAGAN’S CASE (VERSION </a:t>
            </a:r>
            <a:r>
              <a:rPr lang="en-US" dirty="0" smtClean="0"/>
              <a:t>2)</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523015055"/>
              </p:ext>
            </p:extLst>
          </p:nvPr>
        </p:nvGraphicFramePr>
        <p:xfrm>
          <a:off x="4719333" y="1629116"/>
          <a:ext cx="4109733" cy="5010881"/>
        </p:xfrm>
        <a:graphic>
          <a:graphicData uri="http://schemas.openxmlformats.org/drawingml/2006/table">
            <a:tbl>
              <a:tblPr firstRow="1" bandRow="1">
                <a:tableStyleId>{5C22544A-7EE6-4342-B048-85BDC9FD1C3A}</a:tableStyleId>
              </a:tblPr>
              <a:tblGrid>
                <a:gridCol w="4109733"/>
              </a:tblGrid>
              <a:tr h="834457">
                <a:tc>
                  <a:txBody>
                    <a:bodyPr/>
                    <a:lstStyle/>
                    <a:p>
                      <a:pPr algn="ctr"/>
                      <a:r>
                        <a:rPr lang="en-US" sz="2400" cap="small" dirty="0" smtClean="0"/>
                        <a:t>potential differences</a:t>
                      </a:r>
                      <a:endParaRPr lang="en-US" sz="2400" cap="small" dirty="0"/>
                    </a:p>
                  </a:txBody>
                  <a:tcPr/>
                </a:tc>
              </a:tr>
              <a:tr h="4176424">
                <a:tc>
                  <a:txBody>
                    <a:bodyPr/>
                    <a:lstStyle/>
                    <a:p>
                      <a:pPr marL="342900" indent="-342900">
                        <a:buFontTx/>
                        <a:buChar char="-"/>
                      </a:pPr>
                      <a:r>
                        <a:rPr lang="en-US" sz="2400" dirty="0" smtClean="0"/>
                        <a:t>The</a:t>
                      </a:r>
                      <a:r>
                        <a:rPr lang="en-US" sz="2400" baseline="0" dirty="0" smtClean="0"/>
                        <a:t> sacrifice has already been made</a:t>
                      </a:r>
                    </a:p>
                    <a:p>
                      <a:pPr marL="342900" indent="-342900">
                        <a:buFontTx/>
                        <a:buChar char="-"/>
                      </a:pPr>
                      <a:r>
                        <a:rPr lang="en-US" sz="2400" baseline="0" dirty="0" smtClean="0"/>
                        <a:t>The greater good comes at little to no cost</a:t>
                      </a:r>
                    </a:p>
                    <a:p>
                      <a:pPr marL="342900" indent="-342900">
                        <a:buFontTx/>
                        <a:buChar char="-"/>
                      </a:pPr>
                      <a:r>
                        <a:rPr lang="en-US" sz="2400" b="0" baseline="0" dirty="0" smtClean="0"/>
                        <a:t>Helmsley didn’t incur a cost </a:t>
                      </a:r>
                      <a:r>
                        <a:rPr lang="en-US" sz="2400" b="1" baseline="0" dirty="0" smtClean="0"/>
                        <a:t>until </a:t>
                      </a:r>
                      <a:r>
                        <a:rPr lang="en-US" sz="2400" b="0" baseline="0" dirty="0" smtClean="0"/>
                        <a:t>she decided how to spend her money</a:t>
                      </a:r>
                    </a:p>
                    <a:p>
                      <a:pPr marL="342900" indent="-342900">
                        <a:buFontTx/>
                        <a:buChar char="-"/>
                      </a:pPr>
                      <a:endParaRPr lang="en-US" sz="2400" b="0" baseline="0" dirty="0" smtClean="0"/>
                    </a:p>
                    <a:p>
                      <a:pPr marL="342900" indent="-342900">
                        <a:buFontTx/>
                        <a:buChar char="-"/>
                      </a:pPr>
                      <a:endParaRPr lang="en-US" sz="2400" baseline="0" dirty="0" smtClean="0"/>
                    </a:p>
                    <a:p>
                      <a:pPr marL="342900" indent="-342900">
                        <a:buFontTx/>
                        <a:buChar char="-"/>
                      </a:pPr>
                      <a:endParaRPr lang="en-US" sz="2400" baseline="0" dirty="0" smtClean="0"/>
                    </a:p>
                  </a:txBody>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646145405"/>
              </p:ext>
            </p:extLst>
          </p:nvPr>
        </p:nvGraphicFramePr>
        <p:xfrm>
          <a:off x="457200" y="1629116"/>
          <a:ext cx="4109733" cy="5008614"/>
        </p:xfrm>
        <a:graphic>
          <a:graphicData uri="http://schemas.openxmlformats.org/drawingml/2006/table">
            <a:tbl>
              <a:tblPr firstRow="1" bandRow="1">
                <a:tableStyleId>{5C22544A-7EE6-4342-B048-85BDC9FD1C3A}</a:tableStyleId>
              </a:tblPr>
              <a:tblGrid>
                <a:gridCol w="4109733"/>
              </a:tblGrid>
              <a:tr h="834769">
                <a:tc>
                  <a:txBody>
                    <a:bodyPr/>
                    <a:lstStyle/>
                    <a:p>
                      <a:pPr algn="ctr"/>
                      <a:r>
                        <a:rPr lang="en-US" sz="2400" cap="small" dirty="0" smtClean="0"/>
                        <a:t>potential similarities</a:t>
                      </a:r>
                      <a:endParaRPr lang="en-US" sz="2400" cap="small" dirty="0"/>
                    </a:p>
                  </a:txBody>
                  <a:tcPr/>
                </a:tc>
              </a:tr>
              <a:tr h="4173845">
                <a:tc>
                  <a:txBody>
                    <a:bodyPr/>
                    <a:lstStyle/>
                    <a:p>
                      <a:pPr marL="342900" indent="-342900">
                        <a:buFontTx/>
                        <a:buChar char="-"/>
                      </a:pPr>
                      <a:r>
                        <a:rPr lang="en-US" sz="2400" dirty="0" smtClean="0"/>
                        <a:t>Supererogatory</a:t>
                      </a:r>
                    </a:p>
                    <a:p>
                      <a:pPr marL="342900" indent="-342900">
                        <a:buFontTx/>
                        <a:buChar char="-"/>
                      </a:pPr>
                      <a:r>
                        <a:rPr lang="en-US" sz="2400" dirty="0" smtClean="0"/>
                        <a:t>Choice between less and more good</a:t>
                      </a:r>
                    </a:p>
                    <a:p>
                      <a:pPr marL="342900" indent="-342900">
                        <a:buFontTx/>
                        <a:buChar char="-"/>
                      </a:pPr>
                      <a:r>
                        <a:rPr lang="en-US" sz="2400" dirty="0" smtClean="0"/>
                        <a:t>Impossible</a:t>
                      </a:r>
                      <a:r>
                        <a:rPr lang="en-US" sz="2400" baseline="0" dirty="0" smtClean="0"/>
                        <a:t> to confer multiple benefits</a:t>
                      </a:r>
                    </a:p>
                    <a:p>
                      <a:pPr marL="342900" indent="-342900">
                        <a:buFontTx/>
                        <a:buChar char="-"/>
                      </a:pPr>
                      <a:r>
                        <a:rPr lang="en-US" sz="2400" baseline="0" dirty="0" smtClean="0"/>
                        <a:t>One has a reason to choose the lesser good</a:t>
                      </a:r>
                    </a:p>
                  </a:txBody>
                  <a:tcPr/>
                </a:tc>
              </a:tr>
            </a:tbl>
          </a:graphicData>
        </a:graphic>
      </p:graphicFrame>
    </p:spTree>
    <p:extLst>
      <p:ext uri="{BB962C8B-B14F-4D97-AF65-F5344CB8AC3E}">
        <p14:creationId xmlns:p14="http://schemas.microsoft.com/office/powerpoint/2010/main" val="157615212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KAGAN’S CASE (VERSION 3</a:t>
            </a:r>
            <a:r>
              <a:rPr lang="en-US" dirty="0" smtClean="0"/>
              <a:t>)</a:t>
            </a:r>
            <a:endParaRPr lang="en-US" dirty="0"/>
          </a:p>
        </p:txBody>
      </p:sp>
      <p:pic>
        <p:nvPicPr>
          <p:cNvPr id="5" name="Picture 4" descr="blogger-1.JPG"/>
          <p:cNvPicPr>
            <a:picLocks noChangeAspect="1"/>
          </p:cNvPicPr>
          <p:nvPr/>
        </p:nvPicPr>
        <p:blipFill rotWithShape="1">
          <a:blip r:embed="rId3">
            <a:extLst>
              <a:ext uri="{28A0092B-C50C-407E-A947-70E740481C1C}">
                <a14:useLocalDpi xmlns:a14="http://schemas.microsoft.com/office/drawing/2010/main" val="0"/>
              </a:ext>
            </a:extLst>
          </a:blip>
          <a:srcRect b="17079"/>
          <a:stretch/>
        </p:blipFill>
        <p:spPr>
          <a:xfrm>
            <a:off x="598306" y="1701788"/>
            <a:ext cx="3384277" cy="2104727"/>
          </a:xfrm>
          <a:prstGeom prst="rect">
            <a:avLst/>
          </a:prstGeom>
        </p:spPr>
      </p:pic>
      <p:sp>
        <p:nvSpPr>
          <p:cNvPr id="6" name="TextBox 5"/>
          <p:cNvSpPr txBox="1"/>
          <p:nvPr/>
        </p:nvSpPr>
        <p:spPr>
          <a:xfrm>
            <a:off x="598306" y="3809673"/>
            <a:ext cx="3384276" cy="369332"/>
          </a:xfrm>
          <a:prstGeom prst="rect">
            <a:avLst/>
          </a:prstGeom>
          <a:noFill/>
        </p:spPr>
        <p:txBody>
          <a:bodyPr wrap="square" rtlCol="0">
            <a:spAutoFit/>
          </a:bodyPr>
          <a:lstStyle/>
          <a:p>
            <a:pPr algn="ctr"/>
            <a:r>
              <a:rPr lang="en-US" b="1" dirty="0" smtClean="0">
                <a:solidFill>
                  <a:srgbClr val="0000FF"/>
                </a:solidFill>
              </a:rPr>
              <a:t>Option A</a:t>
            </a:r>
            <a:endParaRPr lang="en-US" b="1" dirty="0">
              <a:solidFill>
                <a:srgbClr val="0000FF"/>
              </a:solidFill>
            </a:endParaRPr>
          </a:p>
        </p:txBody>
      </p:sp>
      <p:pic>
        <p:nvPicPr>
          <p:cNvPr id="10" name="Picture 9" descr="anime-smoke-png.png"/>
          <p:cNvPicPr>
            <a:picLocks noChangeAspect="1"/>
          </p:cNvPicPr>
          <p:nvPr/>
        </p:nvPicPr>
        <p:blipFill rotWithShape="1">
          <a:blip r:embed="rId4">
            <a:alphaModFix amt="92000"/>
            <a:extLst>
              <a:ext uri="{28A0092B-C50C-407E-A947-70E740481C1C}">
                <a14:useLocalDpi xmlns:a14="http://schemas.microsoft.com/office/drawing/2010/main" val="0"/>
              </a:ext>
            </a:extLst>
          </a:blip>
          <a:srcRect l="7798" t="31241"/>
          <a:stretch/>
        </p:blipFill>
        <p:spPr>
          <a:xfrm>
            <a:off x="598305" y="1704946"/>
            <a:ext cx="2589444" cy="1049206"/>
          </a:xfrm>
          <a:prstGeom prst="rect">
            <a:avLst/>
          </a:prstGeom>
        </p:spPr>
      </p:pic>
      <p:pic>
        <p:nvPicPr>
          <p:cNvPr id="7" name="Picture 6" descr="transparent-flame-smoke-2.png"/>
          <p:cNvPicPr>
            <a:picLocks noChangeAspect="1"/>
          </p:cNvPicPr>
          <p:nvPr/>
        </p:nvPicPr>
        <p:blipFill rotWithShape="1">
          <a:blip r:embed="rId5">
            <a:extLst>
              <a:ext uri="{28A0092B-C50C-407E-A947-70E740481C1C}">
                <a14:useLocalDpi xmlns:a14="http://schemas.microsoft.com/office/drawing/2010/main" val="0"/>
              </a:ext>
            </a:extLst>
          </a:blip>
          <a:srcRect t="9226" b="-1"/>
          <a:stretch/>
        </p:blipFill>
        <p:spPr>
          <a:xfrm>
            <a:off x="598306" y="1704945"/>
            <a:ext cx="519014" cy="811723"/>
          </a:xfrm>
          <a:prstGeom prst="rect">
            <a:avLst/>
          </a:prstGeom>
        </p:spPr>
      </p:pic>
      <p:pic>
        <p:nvPicPr>
          <p:cNvPr id="8" name="Picture 7" descr="transparent-flame-smoke-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2183" y="1704946"/>
            <a:ext cx="299077" cy="515287"/>
          </a:xfrm>
          <a:prstGeom prst="rect">
            <a:avLst/>
          </a:prstGeom>
        </p:spPr>
      </p:pic>
      <p:pic>
        <p:nvPicPr>
          <p:cNvPr id="9" name="Picture 8" descr="transparent-flame-smoke-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38" y="1704946"/>
            <a:ext cx="299077" cy="515287"/>
          </a:xfrm>
          <a:prstGeom prst="rect">
            <a:avLst/>
          </a:prstGeom>
        </p:spPr>
      </p:pic>
      <p:pic>
        <p:nvPicPr>
          <p:cNvPr id="11" name="Picture 10" descr="anime-smoke-png.png"/>
          <p:cNvPicPr>
            <a:picLocks noChangeAspect="1"/>
          </p:cNvPicPr>
          <p:nvPr/>
        </p:nvPicPr>
        <p:blipFill rotWithShape="1">
          <a:blip r:embed="rId4">
            <a:alphaModFix amt="92000"/>
            <a:extLst>
              <a:ext uri="{28A0092B-C50C-407E-A947-70E740481C1C}">
                <a14:useLocalDpi xmlns:a14="http://schemas.microsoft.com/office/drawing/2010/main" val="0"/>
              </a:ext>
            </a:extLst>
          </a:blip>
          <a:srcRect l="7798" t="31241" r="54515"/>
          <a:stretch/>
        </p:blipFill>
        <p:spPr>
          <a:xfrm>
            <a:off x="2924169" y="1704946"/>
            <a:ext cx="1058413" cy="1049206"/>
          </a:xfrm>
          <a:prstGeom prst="rect">
            <a:avLst/>
          </a:prstGeom>
        </p:spPr>
      </p:pic>
      <p:pic>
        <p:nvPicPr>
          <p:cNvPr id="14" name="Picture 13" descr="2fa909a4b563c267e39cb205696e9b0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1260" y="1704946"/>
            <a:ext cx="1006268" cy="811723"/>
          </a:xfrm>
          <a:prstGeom prst="rect">
            <a:avLst/>
          </a:prstGeom>
        </p:spPr>
      </p:pic>
      <p:pic>
        <p:nvPicPr>
          <p:cNvPr id="15" name="Picture 14" descr="defb8937e3ea4041fc3c06ab504ef39b.jpg"/>
          <p:cNvPicPr>
            <a:picLocks noChangeAspect="1"/>
          </p:cNvPicPr>
          <p:nvPr/>
        </p:nvPicPr>
        <p:blipFill rotWithShape="1">
          <a:blip r:embed="rId7">
            <a:extLst>
              <a:ext uri="{28A0092B-C50C-407E-A947-70E740481C1C}">
                <a14:useLocalDpi xmlns:a14="http://schemas.microsoft.com/office/drawing/2010/main" val="0"/>
              </a:ext>
            </a:extLst>
          </a:blip>
          <a:srcRect t="3788" b="13292"/>
          <a:stretch/>
        </p:blipFill>
        <p:spPr>
          <a:xfrm>
            <a:off x="5199891" y="1704946"/>
            <a:ext cx="3384276" cy="2104727"/>
          </a:xfrm>
          <a:prstGeom prst="rect">
            <a:avLst/>
          </a:prstGeom>
        </p:spPr>
      </p:pic>
      <p:pic>
        <p:nvPicPr>
          <p:cNvPr id="16" name="Picture 15" descr="2fa909a4b563c267e39cb205696e9b0e.png"/>
          <p:cNvPicPr>
            <a:picLocks noChangeAspect="1"/>
          </p:cNvPicPr>
          <p:nvPr/>
        </p:nvPicPr>
        <p:blipFill rotWithShape="1">
          <a:blip r:embed="rId6">
            <a:extLst>
              <a:ext uri="{28A0092B-C50C-407E-A947-70E740481C1C}">
                <a14:useLocalDpi xmlns:a14="http://schemas.microsoft.com/office/drawing/2010/main" val="0"/>
              </a:ext>
            </a:extLst>
          </a:blip>
          <a:srcRect r="21131" b="13162"/>
          <a:stretch/>
        </p:blipFill>
        <p:spPr>
          <a:xfrm>
            <a:off x="7790535" y="3101632"/>
            <a:ext cx="793632" cy="704883"/>
          </a:xfrm>
          <a:prstGeom prst="rect">
            <a:avLst/>
          </a:prstGeom>
        </p:spPr>
      </p:pic>
      <p:pic>
        <p:nvPicPr>
          <p:cNvPr id="17" name="Picture 16" descr="transparent-flame-smoke-2.png"/>
          <p:cNvPicPr>
            <a:picLocks noChangeAspect="1"/>
          </p:cNvPicPr>
          <p:nvPr/>
        </p:nvPicPr>
        <p:blipFill rotWithShape="1">
          <a:blip r:embed="rId5">
            <a:extLst>
              <a:ext uri="{28A0092B-C50C-407E-A947-70E740481C1C}">
                <a14:useLocalDpi xmlns:a14="http://schemas.microsoft.com/office/drawing/2010/main" val="0"/>
              </a:ext>
            </a:extLst>
          </a:blip>
          <a:srcRect b="31412"/>
          <a:stretch/>
        </p:blipFill>
        <p:spPr>
          <a:xfrm>
            <a:off x="5201091" y="3101632"/>
            <a:ext cx="599159" cy="708041"/>
          </a:xfrm>
          <a:prstGeom prst="rect">
            <a:avLst/>
          </a:prstGeom>
        </p:spPr>
      </p:pic>
      <p:pic>
        <p:nvPicPr>
          <p:cNvPr id="18" name="Picture 17" descr="transparent-flame-smoke-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5223" y="1654792"/>
            <a:ext cx="418944" cy="721808"/>
          </a:xfrm>
          <a:prstGeom prst="rect">
            <a:avLst/>
          </a:prstGeom>
        </p:spPr>
      </p:pic>
      <p:pic>
        <p:nvPicPr>
          <p:cNvPr id="19" name="Picture 18" descr="anime-smoke-png.png"/>
          <p:cNvPicPr>
            <a:picLocks noChangeAspect="1"/>
          </p:cNvPicPr>
          <p:nvPr/>
        </p:nvPicPr>
        <p:blipFill rotWithShape="1">
          <a:blip r:embed="rId4">
            <a:alphaModFix amt="92000"/>
            <a:extLst>
              <a:ext uri="{28A0092B-C50C-407E-A947-70E740481C1C}">
                <a14:useLocalDpi xmlns:a14="http://schemas.microsoft.com/office/drawing/2010/main" val="0"/>
              </a:ext>
            </a:extLst>
          </a:blip>
          <a:srcRect l="7798" t="43998"/>
          <a:stretch/>
        </p:blipFill>
        <p:spPr>
          <a:xfrm>
            <a:off x="5201091" y="1704945"/>
            <a:ext cx="3383076" cy="1116463"/>
          </a:xfrm>
          <a:prstGeom prst="rect">
            <a:avLst/>
          </a:prstGeom>
        </p:spPr>
      </p:pic>
      <p:sp>
        <p:nvSpPr>
          <p:cNvPr id="20" name="TextBox 19"/>
          <p:cNvSpPr txBox="1"/>
          <p:nvPr/>
        </p:nvSpPr>
        <p:spPr>
          <a:xfrm>
            <a:off x="5192417" y="3809673"/>
            <a:ext cx="3384276" cy="369332"/>
          </a:xfrm>
          <a:prstGeom prst="rect">
            <a:avLst/>
          </a:prstGeom>
          <a:noFill/>
        </p:spPr>
        <p:txBody>
          <a:bodyPr wrap="square" rtlCol="0">
            <a:spAutoFit/>
          </a:bodyPr>
          <a:lstStyle/>
          <a:p>
            <a:pPr algn="ctr"/>
            <a:r>
              <a:rPr lang="en-US" b="1" dirty="0" smtClean="0">
                <a:solidFill>
                  <a:srgbClr val="0000FF"/>
                </a:solidFill>
              </a:rPr>
              <a:t>Option B</a:t>
            </a:r>
            <a:endParaRPr lang="en-US" b="1" dirty="0">
              <a:solidFill>
                <a:srgbClr val="0000FF"/>
              </a:solidFill>
            </a:endParaRPr>
          </a:p>
        </p:txBody>
      </p:sp>
      <p:pic>
        <p:nvPicPr>
          <p:cNvPr id="21" name="Picture 20" descr="Screen Shot 2018-10-24 at 2.51.24 AM.png"/>
          <p:cNvPicPr>
            <a:picLocks noChangeAspect="1"/>
          </p:cNvPicPr>
          <p:nvPr/>
        </p:nvPicPr>
        <p:blipFill rotWithShape="1">
          <a:blip r:embed="rId8" cstate="print">
            <a:extLst>
              <a:ext uri="{28A0092B-C50C-407E-A947-70E740481C1C}">
                <a14:useLocalDpi xmlns:a14="http://schemas.microsoft.com/office/drawing/2010/main" val="0"/>
              </a:ext>
            </a:extLst>
          </a:blip>
          <a:srcRect t="5435" b="5321"/>
          <a:stretch/>
        </p:blipFill>
        <p:spPr>
          <a:xfrm>
            <a:off x="2715443" y="4464034"/>
            <a:ext cx="3713114" cy="2071067"/>
          </a:xfrm>
          <a:prstGeom prst="rect">
            <a:avLst/>
          </a:prstGeom>
        </p:spPr>
      </p:pic>
      <p:sp>
        <p:nvSpPr>
          <p:cNvPr id="12" name="Cloud Callout 11"/>
          <p:cNvSpPr/>
          <p:nvPr/>
        </p:nvSpPr>
        <p:spPr>
          <a:xfrm>
            <a:off x="5565675" y="4179005"/>
            <a:ext cx="3494383" cy="1696074"/>
          </a:xfrm>
          <a:prstGeom prst="cloudCallout">
            <a:avLst>
              <a:gd name="adj1" fmla="val -56456"/>
              <a:gd name="adj2" fmla="val 342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You can enter the front door (Option A) or the back door (Option B). </a:t>
            </a:r>
            <a:endParaRPr lang="en-US" dirty="0"/>
          </a:p>
        </p:txBody>
      </p:sp>
    </p:spTree>
    <p:extLst>
      <p:ext uri="{BB962C8B-B14F-4D97-AF65-F5344CB8AC3E}">
        <p14:creationId xmlns:p14="http://schemas.microsoft.com/office/powerpoint/2010/main" val="30536227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ALL OR NOTHING PROBLEM</a:t>
            </a:r>
            <a:endParaRPr lang="en-US" dirty="0"/>
          </a:p>
        </p:txBody>
      </p:sp>
      <p:sp>
        <p:nvSpPr>
          <p:cNvPr id="3" name="Content Placeholder 2"/>
          <p:cNvSpPr>
            <a:spLocks noGrp="1"/>
          </p:cNvSpPr>
          <p:nvPr>
            <p:ph idx="1"/>
          </p:nvPr>
        </p:nvSpPr>
        <p:spPr/>
        <p:txBody>
          <a:bodyPr/>
          <a:lstStyle/>
          <a:p>
            <a:pPr marL="457200" indent="-457200">
              <a:buFont typeface="+mj-lt"/>
              <a:buAutoNum type="arabicParenR"/>
            </a:pPr>
            <a:r>
              <a:rPr lang="en-US" dirty="0"/>
              <a:t>If it is morally permissible </a:t>
            </a:r>
            <a:r>
              <a:rPr lang="en-US" dirty="0" smtClean="0"/>
              <a:t>to </a:t>
            </a:r>
            <a:r>
              <a:rPr lang="en-US" dirty="0"/>
              <a:t>A</a:t>
            </a:r>
            <a:r>
              <a:rPr lang="en-US" dirty="0" smtClean="0"/>
              <a:t> </a:t>
            </a:r>
            <a:r>
              <a:rPr lang="en-US" dirty="0"/>
              <a:t>and morally </a:t>
            </a:r>
            <a:r>
              <a:rPr lang="en-US" dirty="0" smtClean="0"/>
              <a:t>wrong to </a:t>
            </a:r>
            <a:r>
              <a:rPr lang="en-US" dirty="0"/>
              <a:t>B</a:t>
            </a:r>
            <a:r>
              <a:rPr lang="en-US" dirty="0" smtClean="0"/>
              <a:t>, </a:t>
            </a:r>
            <a:r>
              <a:rPr lang="en-US" dirty="0"/>
              <a:t>then it is morally obligatory </a:t>
            </a:r>
            <a:r>
              <a:rPr lang="en-US" dirty="0" smtClean="0"/>
              <a:t>to A </a:t>
            </a:r>
            <a:r>
              <a:rPr lang="en-US" dirty="0"/>
              <a:t>rather </a:t>
            </a:r>
            <a:r>
              <a:rPr lang="en-US" dirty="0" smtClean="0"/>
              <a:t>than B. </a:t>
            </a:r>
          </a:p>
          <a:p>
            <a:pPr marL="457200" indent="-457200">
              <a:buFont typeface="+mj-lt"/>
              <a:buAutoNum type="arabicParenR"/>
            </a:pPr>
            <a:r>
              <a:rPr lang="en-US" dirty="0"/>
              <a:t>It is morally permissible to do nothing (</a:t>
            </a:r>
            <a:r>
              <a:rPr lang="en-US" b="1" dirty="0">
                <a:solidFill>
                  <a:srgbClr val="0000FF"/>
                </a:solidFill>
              </a:rPr>
              <a:t>prior to making the sacrifice!</a:t>
            </a:r>
            <a:r>
              <a:rPr lang="en-US" dirty="0"/>
              <a:t>).</a:t>
            </a:r>
          </a:p>
          <a:p>
            <a:pPr marL="457200" indent="-457200">
              <a:buFont typeface="+mj-lt"/>
              <a:buAutoNum type="arabicParenR"/>
            </a:pPr>
            <a:r>
              <a:rPr lang="en-US" dirty="0" smtClean="0"/>
              <a:t>It is morally wrong to produce the lesser good (</a:t>
            </a:r>
            <a:r>
              <a:rPr lang="en-US" b="1" dirty="0" smtClean="0">
                <a:solidFill>
                  <a:srgbClr val="0000FF"/>
                </a:solidFill>
              </a:rPr>
              <a:t>prior to and when making the sacrifice!</a:t>
            </a:r>
            <a:r>
              <a:rPr lang="en-US" dirty="0" smtClean="0"/>
              <a:t>). </a:t>
            </a:r>
            <a:r>
              <a:rPr lang="en-US" b="1" dirty="0" smtClean="0">
                <a:solidFill>
                  <a:srgbClr val="0000FF"/>
                </a:solidFill>
              </a:rPr>
              <a:t>????</a:t>
            </a:r>
          </a:p>
          <a:p>
            <a:pPr marL="457200" indent="-457200">
              <a:buFont typeface="+mj-lt"/>
              <a:buAutoNum type="arabicParenR"/>
            </a:pPr>
            <a:r>
              <a:rPr lang="en-US" dirty="0" smtClean="0"/>
              <a:t>It is morally obligatory to do nothing rather than produce the lesser good.</a:t>
            </a:r>
            <a:endParaRPr lang="en-US" dirty="0"/>
          </a:p>
        </p:txBody>
      </p:sp>
    </p:spTree>
    <p:extLst>
      <p:ext uri="{BB962C8B-B14F-4D97-AF65-F5344CB8AC3E}">
        <p14:creationId xmlns:p14="http://schemas.microsoft.com/office/powerpoint/2010/main" val="299366792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MCMAHAN’S CASE</a:t>
            </a:r>
            <a:endParaRPr lang="en-US" dirty="0"/>
          </a:p>
        </p:txBody>
      </p:sp>
      <p:sp>
        <p:nvSpPr>
          <p:cNvPr id="3" name="Content Placeholder 2"/>
          <p:cNvSpPr>
            <a:spLocks noGrp="1"/>
          </p:cNvSpPr>
          <p:nvPr>
            <p:ph idx="1"/>
          </p:nvPr>
        </p:nvSpPr>
        <p:spPr/>
        <p:txBody>
          <a:bodyPr/>
          <a:lstStyle/>
          <a:p>
            <a:pPr marL="457200" indent="-457200">
              <a:buFont typeface="+mj-lt"/>
              <a:buAutoNum type="alphaUcPeriod"/>
            </a:pPr>
            <a:r>
              <a:rPr lang="en-US" dirty="0"/>
              <a:t>A</a:t>
            </a:r>
            <a:r>
              <a:rPr lang="en-US" dirty="0" smtClean="0"/>
              <a:t>t </a:t>
            </a:r>
            <a:r>
              <a:rPr lang="en-US" dirty="0"/>
              <a:t>some great cost to himself, save the white person; </a:t>
            </a:r>
          </a:p>
          <a:p>
            <a:pPr marL="457200" indent="-457200">
              <a:buFont typeface="+mj-lt"/>
              <a:buAutoNum type="alphaUcPeriod"/>
            </a:pPr>
            <a:r>
              <a:rPr lang="en-US" dirty="0"/>
              <a:t>d</a:t>
            </a:r>
            <a:r>
              <a:rPr lang="en-US" dirty="0" smtClean="0"/>
              <a:t>o </a:t>
            </a:r>
            <a:r>
              <a:rPr lang="en-US" dirty="0"/>
              <a:t>nothing; </a:t>
            </a:r>
          </a:p>
          <a:p>
            <a:pPr marL="457200" indent="-457200">
              <a:buFont typeface="+mj-lt"/>
              <a:buAutoNum type="alphaUcPeriod"/>
            </a:pPr>
            <a:r>
              <a:rPr lang="en-US" dirty="0"/>
              <a:t>a</a:t>
            </a:r>
            <a:r>
              <a:rPr lang="en-US" dirty="0" smtClean="0"/>
              <a:t>t </a:t>
            </a:r>
            <a:r>
              <a:rPr lang="en-US" dirty="0"/>
              <a:t>the same cost to himself, save both the white person and the black person.</a:t>
            </a:r>
          </a:p>
        </p:txBody>
      </p:sp>
      <p:pic>
        <p:nvPicPr>
          <p:cNvPr id="7" name="Picture 6" descr="Screen Shot 2018-10-24 at 8.05.17 AM.png"/>
          <p:cNvPicPr>
            <a:picLocks noChangeAspect="1"/>
          </p:cNvPicPr>
          <p:nvPr/>
        </p:nvPicPr>
        <p:blipFill rotWithShape="1">
          <a:blip r:embed="rId3" cstate="print">
            <a:extLst>
              <a:ext uri="{28A0092B-C50C-407E-A947-70E740481C1C}">
                <a14:useLocalDpi xmlns:a14="http://schemas.microsoft.com/office/drawing/2010/main" val="0"/>
              </a:ext>
            </a:extLst>
          </a:blip>
          <a:srcRect l="20063" t="6666" r="12452" b="14282"/>
          <a:stretch/>
        </p:blipFill>
        <p:spPr>
          <a:xfrm>
            <a:off x="457200" y="3784706"/>
            <a:ext cx="3553682" cy="2601748"/>
          </a:xfrm>
          <a:prstGeom prst="rect">
            <a:avLst/>
          </a:prstGeom>
        </p:spPr>
      </p:pic>
      <p:sp>
        <p:nvSpPr>
          <p:cNvPr id="8" name="TextBox 7"/>
          <p:cNvSpPr txBox="1"/>
          <p:nvPr/>
        </p:nvSpPr>
        <p:spPr>
          <a:xfrm>
            <a:off x="457200" y="6411129"/>
            <a:ext cx="3553682" cy="313932"/>
          </a:xfrm>
          <a:prstGeom prst="rect">
            <a:avLst/>
          </a:prstGeom>
          <a:noFill/>
        </p:spPr>
        <p:txBody>
          <a:bodyPr wrap="square" rtlCol="0">
            <a:spAutoFit/>
          </a:bodyPr>
          <a:lstStyle/>
          <a:p>
            <a:pPr algn="ctr"/>
            <a:r>
              <a:rPr lang="en-US" b="1" cap="small" dirty="0" smtClean="0">
                <a:solidFill>
                  <a:srgbClr val="0000FF"/>
                </a:solidFill>
              </a:rPr>
              <a:t>racist</a:t>
            </a:r>
            <a:endParaRPr lang="en-US" b="1" cap="small" dirty="0">
              <a:solidFill>
                <a:srgbClr val="0000FF"/>
              </a:solidFill>
            </a:endParaRPr>
          </a:p>
        </p:txBody>
      </p:sp>
      <p:sp>
        <p:nvSpPr>
          <p:cNvPr id="9" name="Cloud Callout 8"/>
          <p:cNvSpPr/>
          <p:nvPr/>
        </p:nvSpPr>
        <p:spPr>
          <a:xfrm>
            <a:off x="3396526" y="3102568"/>
            <a:ext cx="5747474" cy="3181265"/>
          </a:xfrm>
          <a:prstGeom prst="cloudCallout">
            <a:avLst>
              <a:gd name="adj1" fmla="val -63723"/>
              <a:gd name="adj2" fmla="val 1975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I’m willing to make the sacrifice, but the idea of going for Option C is so repugnant to me that I’d rather do nothing!</a:t>
            </a:r>
            <a:endParaRPr lang="en-US" sz="2400" dirty="0"/>
          </a:p>
        </p:txBody>
      </p:sp>
    </p:spTree>
    <p:extLst>
      <p:ext uri="{BB962C8B-B14F-4D97-AF65-F5344CB8AC3E}">
        <p14:creationId xmlns:p14="http://schemas.microsoft.com/office/powerpoint/2010/main" val="28913003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LEONA HELMSLEY (VIDEO)</a:t>
            </a:r>
            <a:endParaRPr lang="en-US" dirty="0"/>
          </a:p>
        </p:txBody>
      </p:sp>
      <p:sp>
        <p:nvSpPr>
          <p:cNvPr id="3" name="Content Placeholder 2"/>
          <p:cNvSpPr>
            <a:spLocks noGrp="1"/>
          </p:cNvSpPr>
          <p:nvPr>
            <p:ph idx="1"/>
          </p:nvPr>
        </p:nvSpPr>
        <p:spPr/>
        <p:txBody>
          <a:bodyPr/>
          <a:lstStyle/>
          <a:p>
            <a:r>
              <a:rPr lang="en-US" dirty="0"/>
              <a:t>https://</a:t>
            </a:r>
            <a:r>
              <a:rPr lang="en-US" dirty="0" err="1"/>
              <a:t>www.youtube.com</a:t>
            </a:r>
            <a:r>
              <a:rPr lang="en-US" dirty="0"/>
              <a:t>/</a:t>
            </a:r>
            <a:r>
              <a:rPr lang="en-US" dirty="0" err="1"/>
              <a:t>watch?v</a:t>
            </a:r>
            <a:r>
              <a:rPr lang="en-US" dirty="0"/>
              <a:t>=Fv3yEoPi2Zg</a:t>
            </a:r>
          </a:p>
        </p:txBody>
      </p:sp>
    </p:spTree>
    <p:extLst>
      <p:ext uri="{BB962C8B-B14F-4D97-AF65-F5344CB8AC3E}">
        <p14:creationId xmlns:p14="http://schemas.microsoft.com/office/powerpoint/2010/main" val="68516745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ALL OR NOTHING PROBLEM</a:t>
            </a:r>
            <a:endParaRPr lang="en-US" dirty="0"/>
          </a:p>
        </p:txBody>
      </p:sp>
      <p:sp>
        <p:nvSpPr>
          <p:cNvPr id="3" name="Content Placeholder 2"/>
          <p:cNvSpPr>
            <a:spLocks noGrp="1"/>
          </p:cNvSpPr>
          <p:nvPr>
            <p:ph idx="1"/>
          </p:nvPr>
        </p:nvSpPr>
        <p:spPr/>
        <p:txBody>
          <a:bodyPr>
            <a:normAutofit/>
          </a:bodyPr>
          <a:lstStyle/>
          <a:p>
            <a:pPr marL="457200" indent="-457200">
              <a:buFont typeface="+mj-lt"/>
              <a:buAutoNum type="arabicParenR"/>
            </a:pPr>
            <a:r>
              <a:rPr lang="en-US" dirty="0" smtClean="0"/>
              <a:t>If it is </a:t>
            </a:r>
            <a:r>
              <a:rPr lang="en-US" b="1" dirty="0" smtClean="0"/>
              <a:t>morally permissible </a:t>
            </a:r>
            <a:r>
              <a:rPr lang="en-US" dirty="0" smtClean="0"/>
              <a:t>for Clayton to save</a:t>
            </a:r>
            <a:r>
              <a:rPr lang="en-US" b="1" dirty="0" smtClean="0"/>
              <a:t> neither </a:t>
            </a:r>
            <a:r>
              <a:rPr lang="en-US" dirty="0" smtClean="0"/>
              <a:t>person, </a:t>
            </a:r>
            <a:r>
              <a:rPr lang="en-US" b="1" dirty="0" smtClean="0"/>
              <a:t>morally wrong </a:t>
            </a:r>
            <a:r>
              <a:rPr lang="en-US" dirty="0" smtClean="0"/>
              <a:t>for Clayton to save </a:t>
            </a:r>
            <a:r>
              <a:rPr lang="en-US" b="1" dirty="0" smtClean="0"/>
              <a:t>only the white person </a:t>
            </a:r>
            <a:r>
              <a:rPr lang="en-US" dirty="0" smtClean="0"/>
              <a:t>(after making the sacrifice), </a:t>
            </a:r>
            <a:r>
              <a:rPr lang="en-US" b="1" u="sng" dirty="0" smtClean="0">
                <a:solidFill>
                  <a:srgbClr val="0000FF"/>
                </a:solidFill>
              </a:rPr>
              <a:t>and Clayton is unwilling to save both people</a:t>
            </a:r>
            <a:r>
              <a:rPr lang="en-US" dirty="0" smtClean="0"/>
              <a:t>, then Clayton is </a:t>
            </a:r>
            <a:r>
              <a:rPr lang="en-US" b="1" dirty="0" smtClean="0"/>
              <a:t>morally obligated </a:t>
            </a:r>
            <a:r>
              <a:rPr lang="en-US" dirty="0" smtClean="0"/>
              <a:t>to save </a:t>
            </a:r>
            <a:r>
              <a:rPr lang="en-US" b="1" dirty="0" smtClean="0"/>
              <a:t>neither</a:t>
            </a:r>
            <a:r>
              <a:rPr lang="en-US" dirty="0"/>
              <a:t> </a:t>
            </a:r>
            <a:r>
              <a:rPr lang="en-US" dirty="0" smtClean="0"/>
              <a:t>rather than only one.</a:t>
            </a:r>
          </a:p>
          <a:p>
            <a:pPr marL="457200" indent="-457200">
              <a:buFont typeface="+mj-lt"/>
              <a:buAutoNum type="arabicParenR"/>
            </a:pPr>
            <a:r>
              <a:rPr lang="en-US" dirty="0" smtClean="0"/>
              <a:t>It is morally permissible for Clayton to save neither.</a:t>
            </a:r>
          </a:p>
          <a:p>
            <a:pPr marL="457200" indent="-457200">
              <a:buFont typeface="+mj-lt"/>
              <a:buAutoNum type="arabicParenR"/>
            </a:pPr>
            <a:r>
              <a:rPr lang="en-US" dirty="0" smtClean="0"/>
              <a:t>It is morally wrong for Clayton to save </a:t>
            </a:r>
            <a:r>
              <a:rPr lang="en-US" b="1" dirty="0" smtClean="0"/>
              <a:t>only the white person </a:t>
            </a:r>
            <a:r>
              <a:rPr lang="en-US" dirty="0" smtClean="0"/>
              <a:t>(</a:t>
            </a:r>
            <a:r>
              <a:rPr lang="en-US" dirty="0"/>
              <a:t>after making the </a:t>
            </a:r>
            <a:r>
              <a:rPr lang="en-US" dirty="0" smtClean="0"/>
              <a:t>sacrifice).</a:t>
            </a:r>
          </a:p>
          <a:p>
            <a:pPr marL="457200" indent="-457200">
              <a:buFont typeface="+mj-lt"/>
              <a:buAutoNum type="arabicParenR"/>
            </a:pPr>
            <a:r>
              <a:rPr lang="en-US" b="1" u="sng" dirty="0" smtClean="0">
                <a:solidFill>
                  <a:srgbClr val="0000FF"/>
                </a:solidFill>
              </a:rPr>
              <a:t>Clayton </a:t>
            </a:r>
            <a:r>
              <a:rPr lang="en-US" b="1" u="sng" dirty="0">
                <a:solidFill>
                  <a:srgbClr val="0000FF"/>
                </a:solidFill>
              </a:rPr>
              <a:t>is unwilling to save both </a:t>
            </a:r>
            <a:r>
              <a:rPr lang="en-US" b="1" u="sng" dirty="0" smtClean="0">
                <a:solidFill>
                  <a:srgbClr val="0000FF"/>
                </a:solidFill>
              </a:rPr>
              <a:t>people.</a:t>
            </a:r>
            <a:endParaRPr lang="en-US" b="1" dirty="0" smtClean="0">
              <a:solidFill>
                <a:srgbClr val="0000FF"/>
              </a:solidFill>
            </a:endParaRPr>
          </a:p>
          <a:p>
            <a:pPr marL="457200" indent="-457200">
              <a:buFont typeface="+mj-lt"/>
              <a:buAutoNum type="arabicParenR"/>
            </a:pPr>
            <a:r>
              <a:rPr lang="en-US" dirty="0" smtClean="0"/>
              <a:t>Clayton is </a:t>
            </a:r>
            <a:r>
              <a:rPr lang="en-US" b="1" dirty="0" smtClean="0"/>
              <a:t>morally obligated </a:t>
            </a:r>
            <a:r>
              <a:rPr lang="en-US" dirty="0" smtClean="0"/>
              <a:t>to save </a:t>
            </a:r>
            <a:r>
              <a:rPr lang="en-US" b="1" dirty="0" smtClean="0"/>
              <a:t>neither </a:t>
            </a:r>
            <a:r>
              <a:rPr lang="en-US" dirty="0" smtClean="0"/>
              <a:t>rather than only one. </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41129436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PARFIT’S CASE</a:t>
            </a:r>
            <a:endParaRPr lang="en-US" dirty="0"/>
          </a:p>
        </p:txBody>
      </p:sp>
      <p:pic>
        <p:nvPicPr>
          <p:cNvPr id="4" name="Picture 3" descr="212d4c1c-3ef9-11e7-9319-8b08a5454daf.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2876" y="1883832"/>
            <a:ext cx="6318248" cy="4212165"/>
          </a:xfrm>
          <a:prstGeom prst="rect">
            <a:avLst/>
          </a:prstGeom>
        </p:spPr>
      </p:pic>
      <p:sp>
        <p:nvSpPr>
          <p:cNvPr id="5" name="TextBox 4"/>
          <p:cNvSpPr txBox="1"/>
          <p:nvPr/>
        </p:nvSpPr>
        <p:spPr>
          <a:xfrm>
            <a:off x="1412876" y="6095997"/>
            <a:ext cx="6318248" cy="369332"/>
          </a:xfrm>
          <a:prstGeom prst="rect">
            <a:avLst/>
          </a:prstGeom>
          <a:noFill/>
        </p:spPr>
        <p:txBody>
          <a:bodyPr wrap="square" rtlCol="0">
            <a:spAutoFit/>
          </a:bodyPr>
          <a:lstStyle/>
          <a:p>
            <a:pPr algn="ctr"/>
            <a:r>
              <a:rPr lang="en-US" dirty="0" smtClean="0"/>
              <a:t>Derek Parfit</a:t>
            </a:r>
            <a:endParaRPr lang="en-US" dirty="0"/>
          </a:p>
        </p:txBody>
      </p:sp>
    </p:spTree>
    <p:extLst>
      <p:ext uri="{BB962C8B-B14F-4D97-AF65-F5344CB8AC3E}">
        <p14:creationId xmlns:p14="http://schemas.microsoft.com/office/powerpoint/2010/main" val="97108800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PARFIT’S CASE</a:t>
            </a:r>
          </a:p>
        </p:txBody>
      </p:sp>
      <p:sp>
        <p:nvSpPr>
          <p:cNvPr id="3" name="Content Placeholder 2"/>
          <p:cNvSpPr>
            <a:spLocks noGrp="1"/>
          </p:cNvSpPr>
          <p:nvPr>
            <p:ph idx="1"/>
          </p:nvPr>
        </p:nvSpPr>
        <p:spPr/>
        <p:txBody>
          <a:bodyPr/>
          <a:lstStyle/>
          <a:p>
            <a:pPr marL="457200" indent="-457200">
              <a:buFont typeface="+mj-lt"/>
              <a:buAutoNum type="alphaUcPeriod"/>
            </a:pPr>
            <a:r>
              <a:rPr lang="en-US" dirty="0" smtClean="0"/>
              <a:t>At </a:t>
            </a:r>
            <a:r>
              <a:rPr lang="en-US" dirty="0"/>
              <a:t>some great cost </a:t>
            </a:r>
            <a:r>
              <a:rPr lang="en-US" dirty="0" smtClean="0"/>
              <a:t>to yourself, save </a:t>
            </a:r>
            <a:r>
              <a:rPr lang="en-US" dirty="0"/>
              <a:t>a stranger’s right arm; </a:t>
            </a:r>
          </a:p>
          <a:p>
            <a:pPr marL="457200" indent="-457200">
              <a:buFont typeface="+mj-lt"/>
              <a:buAutoNum type="alphaUcPeriod"/>
            </a:pPr>
            <a:r>
              <a:rPr lang="en-US" dirty="0"/>
              <a:t>d</a:t>
            </a:r>
            <a:r>
              <a:rPr lang="en-US" dirty="0" smtClean="0"/>
              <a:t>o </a:t>
            </a:r>
            <a:r>
              <a:rPr lang="en-US" dirty="0"/>
              <a:t>nothing; </a:t>
            </a:r>
          </a:p>
          <a:p>
            <a:pPr marL="457200" indent="-457200">
              <a:buFont typeface="+mj-lt"/>
              <a:buAutoNum type="alphaUcPeriod"/>
            </a:pPr>
            <a:r>
              <a:rPr lang="en-US" dirty="0"/>
              <a:t>a</a:t>
            </a:r>
            <a:r>
              <a:rPr lang="en-US" dirty="0" smtClean="0"/>
              <a:t>t the same cost to yourself, save both of the stranger’s arms.</a:t>
            </a:r>
          </a:p>
          <a:p>
            <a:pPr marL="0" indent="0">
              <a:buNone/>
            </a:pP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745291755"/>
              </p:ext>
            </p:extLst>
          </p:nvPr>
        </p:nvGraphicFramePr>
        <p:xfrm>
          <a:off x="457200" y="3894530"/>
          <a:ext cx="4109733" cy="2743200"/>
        </p:xfrm>
        <a:graphic>
          <a:graphicData uri="http://schemas.openxmlformats.org/drawingml/2006/table">
            <a:tbl>
              <a:tblPr firstRow="1" bandRow="1">
                <a:tableStyleId>{5C22544A-7EE6-4342-B048-85BDC9FD1C3A}</a:tableStyleId>
              </a:tblPr>
              <a:tblGrid>
                <a:gridCol w="4109733"/>
              </a:tblGrid>
              <a:tr h="307628">
                <a:tc>
                  <a:txBody>
                    <a:bodyPr/>
                    <a:lstStyle/>
                    <a:p>
                      <a:pPr algn="ctr"/>
                      <a:r>
                        <a:rPr lang="en-US" sz="2400" cap="small" dirty="0" smtClean="0"/>
                        <a:t>potential similarities</a:t>
                      </a:r>
                      <a:endParaRPr lang="en-US" sz="2400" cap="small" dirty="0"/>
                    </a:p>
                  </a:txBody>
                  <a:tcPr/>
                </a:tc>
              </a:tr>
              <a:tr h="1831118">
                <a:tc>
                  <a:txBody>
                    <a:bodyPr/>
                    <a:lstStyle/>
                    <a:p>
                      <a:pPr marL="342900" indent="-342900">
                        <a:buFontTx/>
                        <a:buChar char="-"/>
                      </a:pPr>
                      <a:r>
                        <a:rPr lang="en-US" sz="2400" dirty="0" smtClean="0"/>
                        <a:t>Supererogatory</a:t>
                      </a:r>
                    </a:p>
                    <a:p>
                      <a:pPr marL="342900" indent="-342900">
                        <a:buFontTx/>
                        <a:buChar char="-"/>
                      </a:pPr>
                      <a:r>
                        <a:rPr lang="en-US" sz="2400" dirty="0" smtClean="0"/>
                        <a:t>Choice between less and more good</a:t>
                      </a:r>
                    </a:p>
                    <a:p>
                      <a:pPr marL="342900" indent="-342900">
                        <a:buFontTx/>
                        <a:buChar char="-"/>
                      </a:pPr>
                      <a:r>
                        <a:rPr lang="en-US" sz="2400" dirty="0" smtClean="0"/>
                        <a:t>No additional cost</a:t>
                      </a:r>
                    </a:p>
                    <a:p>
                      <a:pPr marL="342900" indent="-342900">
                        <a:buFontTx/>
                        <a:buChar char="-"/>
                      </a:pPr>
                      <a:endParaRPr lang="en-US" sz="2400" dirty="0" smtClean="0"/>
                    </a:p>
                    <a:p>
                      <a:pPr marL="342900" indent="-342900">
                        <a:buFont typeface="Arial"/>
                        <a:buChar char="•"/>
                      </a:pPr>
                      <a:endParaRPr lang="en-US" sz="2400" dirty="0"/>
                    </a:p>
                  </a:txBody>
                  <a:tcPr/>
                </a:tc>
              </a:tr>
            </a:tbl>
          </a:graphicData>
        </a:graphic>
      </p:graphicFrame>
    </p:spTree>
    <p:extLst>
      <p:ext uri="{BB962C8B-B14F-4D97-AF65-F5344CB8AC3E}">
        <p14:creationId xmlns:p14="http://schemas.microsoft.com/office/powerpoint/2010/main" val="223580174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PARFIT’S CASE</a:t>
            </a:r>
          </a:p>
        </p:txBody>
      </p:sp>
      <p:sp>
        <p:nvSpPr>
          <p:cNvPr id="3" name="Content Placeholder 2"/>
          <p:cNvSpPr>
            <a:spLocks noGrp="1"/>
          </p:cNvSpPr>
          <p:nvPr>
            <p:ph idx="1"/>
          </p:nvPr>
        </p:nvSpPr>
        <p:spPr/>
        <p:txBody>
          <a:bodyPr/>
          <a:lstStyle/>
          <a:p>
            <a:pPr marL="457200" indent="-457200">
              <a:buFont typeface="+mj-lt"/>
              <a:buAutoNum type="alphaUcPeriod"/>
            </a:pPr>
            <a:r>
              <a:rPr lang="en-US" dirty="0" smtClean="0"/>
              <a:t>At </a:t>
            </a:r>
            <a:r>
              <a:rPr lang="en-US" dirty="0"/>
              <a:t>some great cost </a:t>
            </a:r>
            <a:r>
              <a:rPr lang="en-US" dirty="0" smtClean="0"/>
              <a:t>to yourself, save </a:t>
            </a:r>
            <a:r>
              <a:rPr lang="en-US" dirty="0"/>
              <a:t>a stranger’s right arm; </a:t>
            </a:r>
          </a:p>
          <a:p>
            <a:pPr marL="457200" indent="-457200">
              <a:buFont typeface="+mj-lt"/>
              <a:buAutoNum type="alphaUcPeriod"/>
            </a:pPr>
            <a:r>
              <a:rPr lang="en-US" dirty="0"/>
              <a:t>d</a:t>
            </a:r>
            <a:r>
              <a:rPr lang="en-US" dirty="0" smtClean="0"/>
              <a:t>o </a:t>
            </a:r>
            <a:r>
              <a:rPr lang="en-US" dirty="0"/>
              <a:t>nothing; </a:t>
            </a:r>
          </a:p>
          <a:p>
            <a:pPr marL="457200" indent="-457200">
              <a:buFont typeface="+mj-lt"/>
              <a:buAutoNum type="alphaUcPeriod"/>
            </a:pPr>
            <a:r>
              <a:rPr lang="en-US" dirty="0"/>
              <a:t>a</a:t>
            </a:r>
            <a:r>
              <a:rPr lang="en-US" dirty="0" smtClean="0"/>
              <a:t>t the same cost to yourself, save both of stranger’s arms.</a:t>
            </a:r>
          </a:p>
          <a:p>
            <a:pPr marL="0" indent="0">
              <a:buNone/>
            </a:pP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512769659"/>
              </p:ext>
            </p:extLst>
          </p:nvPr>
        </p:nvGraphicFramePr>
        <p:xfrm>
          <a:off x="457200" y="3894530"/>
          <a:ext cx="4109733" cy="2743200"/>
        </p:xfrm>
        <a:graphic>
          <a:graphicData uri="http://schemas.openxmlformats.org/drawingml/2006/table">
            <a:tbl>
              <a:tblPr firstRow="1" bandRow="1">
                <a:tableStyleId>{5C22544A-7EE6-4342-B048-85BDC9FD1C3A}</a:tableStyleId>
              </a:tblPr>
              <a:tblGrid>
                <a:gridCol w="4109733"/>
              </a:tblGrid>
              <a:tr h="402744">
                <a:tc>
                  <a:txBody>
                    <a:bodyPr/>
                    <a:lstStyle/>
                    <a:p>
                      <a:pPr algn="ctr"/>
                      <a:r>
                        <a:rPr lang="en-US" sz="2400" cap="small" dirty="0" smtClean="0"/>
                        <a:t>potential similarities</a:t>
                      </a:r>
                      <a:endParaRPr lang="en-US" sz="2400" cap="small" dirty="0"/>
                    </a:p>
                  </a:txBody>
                  <a:tcPr/>
                </a:tc>
              </a:tr>
              <a:tr h="1831118">
                <a:tc>
                  <a:txBody>
                    <a:bodyPr/>
                    <a:lstStyle/>
                    <a:p>
                      <a:pPr marL="342900" indent="-342900">
                        <a:buFontTx/>
                        <a:buChar char="-"/>
                      </a:pPr>
                      <a:r>
                        <a:rPr lang="en-US" sz="2400" dirty="0" smtClean="0"/>
                        <a:t>Supererogatory</a:t>
                      </a:r>
                    </a:p>
                    <a:p>
                      <a:pPr marL="342900" indent="-342900">
                        <a:buFontTx/>
                        <a:buChar char="-"/>
                      </a:pPr>
                      <a:r>
                        <a:rPr lang="en-US" sz="2400" dirty="0" smtClean="0"/>
                        <a:t>Choice between less and more good</a:t>
                      </a:r>
                    </a:p>
                    <a:p>
                      <a:pPr marL="342900" indent="-342900">
                        <a:buFontTx/>
                        <a:buChar char="-"/>
                      </a:pPr>
                      <a:r>
                        <a:rPr lang="en-US" sz="2400" strike="sngStrike" dirty="0" smtClean="0"/>
                        <a:t>No additional cost</a:t>
                      </a:r>
                    </a:p>
                    <a:p>
                      <a:pPr marL="342900" indent="-342900">
                        <a:buFontTx/>
                        <a:buChar char="-"/>
                      </a:pPr>
                      <a:endParaRPr lang="en-US" sz="2400" dirty="0" smtClean="0"/>
                    </a:p>
                    <a:p>
                      <a:pPr marL="342900" indent="-342900">
                        <a:buFont typeface="Arial"/>
                        <a:buChar char="•"/>
                      </a:pPr>
                      <a:endParaRPr lang="en-US" sz="2400" dirty="0"/>
                    </a:p>
                  </a:txBody>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223890955"/>
              </p:ext>
            </p:extLst>
          </p:nvPr>
        </p:nvGraphicFramePr>
        <p:xfrm>
          <a:off x="4719333" y="3894530"/>
          <a:ext cx="4109733" cy="2745467"/>
        </p:xfrm>
        <a:graphic>
          <a:graphicData uri="http://schemas.openxmlformats.org/drawingml/2006/table">
            <a:tbl>
              <a:tblPr firstRow="1" bandRow="1">
                <a:tableStyleId>{5C22544A-7EE6-4342-B048-85BDC9FD1C3A}</a:tableStyleId>
              </a:tblPr>
              <a:tblGrid>
                <a:gridCol w="4109733"/>
              </a:tblGrid>
              <a:tr h="454933">
                <a:tc>
                  <a:txBody>
                    <a:bodyPr/>
                    <a:lstStyle/>
                    <a:p>
                      <a:pPr algn="ctr"/>
                      <a:r>
                        <a:rPr lang="en-US" sz="2400" cap="small" dirty="0" smtClean="0"/>
                        <a:t>potential differences</a:t>
                      </a:r>
                      <a:endParaRPr lang="en-US" sz="2400" cap="small" dirty="0"/>
                    </a:p>
                  </a:txBody>
                  <a:tcPr/>
                </a:tc>
              </a:tr>
              <a:tr h="2288267">
                <a:tc>
                  <a:txBody>
                    <a:bodyPr/>
                    <a:lstStyle/>
                    <a:p>
                      <a:pPr marL="342900" indent="-342900">
                        <a:buFontTx/>
                        <a:buChar char="-"/>
                      </a:pPr>
                      <a:r>
                        <a:rPr lang="en-US" sz="2400" dirty="0" smtClean="0"/>
                        <a:t>Impossible</a:t>
                      </a:r>
                      <a:r>
                        <a:rPr lang="en-US" sz="2400" baseline="0" dirty="0" smtClean="0"/>
                        <a:t> to confer multiple benefits</a:t>
                      </a:r>
                      <a:endParaRPr lang="en-US" sz="2400" dirty="0" smtClean="0"/>
                    </a:p>
                    <a:p>
                      <a:pPr marL="342900" indent="-342900">
                        <a:buFontTx/>
                        <a:buChar char="-"/>
                      </a:pPr>
                      <a:r>
                        <a:rPr lang="en-US" sz="2400" dirty="0" smtClean="0"/>
                        <a:t>Personal</a:t>
                      </a:r>
                      <a:r>
                        <a:rPr lang="en-US" sz="2400" baseline="0" dirty="0" smtClean="0"/>
                        <a:t> cost</a:t>
                      </a:r>
                      <a:endParaRPr lang="en-US" sz="2400" dirty="0" smtClean="0"/>
                    </a:p>
                    <a:p>
                      <a:pPr marL="342900" indent="-342900">
                        <a:buFontTx/>
                        <a:buChar char="-"/>
                      </a:pPr>
                      <a:endParaRPr lang="en-US" sz="2400" dirty="0" smtClean="0"/>
                    </a:p>
                    <a:p>
                      <a:pPr marL="342900" indent="-342900">
                        <a:buFont typeface="Arial"/>
                        <a:buChar char="•"/>
                      </a:pPr>
                      <a:endParaRPr lang="en-US" sz="2400" dirty="0"/>
                    </a:p>
                  </a:txBody>
                  <a:tcPr/>
                </a:tc>
              </a:tr>
            </a:tbl>
          </a:graphicData>
        </a:graphic>
      </p:graphicFrame>
    </p:spTree>
    <p:extLst>
      <p:ext uri="{BB962C8B-B14F-4D97-AF65-F5344CB8AC3E}">
        <p14:creationId xmlns:p14="http://schemas.microsoft.com/office/powerpoint/2010/main" val="395750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4-30 at 3.05.1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65" y="533400"/>
            <a:ext cx="9007435" cy="4162871"/>
          </a:xfrm>
          <a:prstGeom prst="rect">
            <a:avLst/>
          </a:prstGeom>
        </p:spPr>
      </p:pic>
    </p:spTree>
    <p:extLst>
      <p:ext uri="{BB962C8B-B14F-4D97-AF65-F5344CB8AC3E}">
        <p14:creationId xmlns:p14="http://schemas.microsoft.com/office/powerpoint/2010/main" val="6617012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KAGAN’S CASE (VERSION 1)</a:t>
            </a:r>
            <a:endParaRPr lang="en-US" dirty="0"/>
          </a:p>
        </p:txBody>
      </p:sp>
      <p:pic>
        <p:nvPicPr>
          <p:cNvPr id="4" name="Picture 3" descr="phil176_shelly_kagan-156zb2p-e1458491590670-1024x10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3868" y="1763889"/>
            <a:ext cx="4256265" cy="4256265"/>
          </a:xfrm>
          <a:prstGeom prst="rect">
            <a:avLst/>
          </a:prstGeom>
        </p:spPr>
      </p:pic>
      <p:sp>
        <p:nvSpPr>
          <p:cNvPr id="5" name="TextBox 4"/>
          <p:cNvSpPr txBox="1"/>
          <p:nvPr/>
        </p:nvSpPr>
        <p:spPr>
          <a:xfrm>
            <a:off x="2443868" y="6027752"/>
            <a:ext cx="4256265" cy="369332"/>
          </a:xfrm>
          <a:prstGeom prst="rect">
            <a:avLst/>
          </a:prstGeom>
          <a:noFill/>
        </p:spPr>
        <p:txBody>
          <a:bodyPr wrap="square" rtlCol="0">
            <a:spAutoFit/>
          </a:bodyPr>
          <a:lstStyle/>
          <a:p>
            <a:pPr algn="ctr"/>
            <a:r>
              <a:rPr lang="en-US" dirty="0" smtClean="0"/>
              <a:t>Shelly Kagan</a:t>
            </a:r>
            <a:endParaRPr lang="en-US" dirty="0"/>
          </a:p>
        </p:txBody>
      </p:sp>
    </p:spTree>
    <p:extLst>
      <p:ext uri="{BB962C8B-B14F-4D97-AF65-F5344CB8AC3E}">
        <p14:creationId xmlns:p14="http://schemas.microsoft.com/office/powerpoint/2010/main" val="419272235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KAGAN’S CASE (VERSION 1)</a:t>
            </a:r>
          </a:p>
        </p:txBody>
      </p:sp>
      <p:pic>
        <p:nvPicPr>
          <p:cNvPr id="4" name="Picture 3" descr="Man rescued from burning Fresno home (1).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9458" y="4243918"/>
            <a:ext cx="4265084" cy="2399110"/>
          </a:xfrm>
          <a:prstGeom prst="rect">
            <a:avLst/>
          </a:prstGeom>
        </p:spPr>
      </p:pic>
      <p:pic>
        <p:nvPicPr>
          <p:cNvPr id="5" name="Picture 4" descr="blogger-1.JPG"/>
          <p:cNvPicPr>
            <a:picLocks noChangeAspect="1"/>
          </p:cNvPicPr>
          <p:nvPr/>
        </p:nvPicPr>
        <p:blipFill rotWithShape="1">
          <a:blip r:embed="rId4">
            <a:extLst>
              <a:ext uri="{28A0092B-C50C-407E-A947-70E740481C1C}">
                <a14:useLocalDpi xmlns:a14="http://schemas.microsoft.com/office/drawing/2010/main" val="0"/>
              </a:ext>
            </a:extLst>
          </a:blip>
          <a:srcRect b="17079"/>
          <a:stretch/>
        </p:blipFill>
        <p:spPr>
          <a:xfrm>
            <a:off x="598306" y="1701788"/>
            <a:ext cx="3384277" cy="2104727"/>
          </a:xfrm>
          <a:prstGeom prst="rect">
            <a:avLst/>
          </a:prstGeom>
        </p:spPr>
      </p:pic>
      <p:sp>
        <p:nvSpPr>
          <p:cNvPr id="6" name="TextBox 5"/>
          <p:cNvSpPr txBox="1"/>
          <p:nvPr/>
        </p:nvSpPr>
        <p:spPr>
          <a:xfrm>
            <a:off x="598306" y="3809673"/>
            <a:ext cx="3384276" cy="369332"/>
          </a:xfrm>
          <a:prstGeom prst="rect">
            <a:avLst/>
          </a:prstGeom>
          <a:noFill/>
        </p:spPr>
        <p:txBody>
          <a:bodyPr wrap="square" rtlCol="0">
            <a:spAutoFit/>
          </a:bodyPr>
          <a:lstStyle/>
          <a:p>
            <a:pPr algn="ctr"/>
            <a:r>
              <a:rPr lang="en-US" b="1" dirty="0" smtClean="0">
                <a:solidFill>
                  <a:srgbClr val="0000FF"/>
                </a:solidFill>
              </a:rPr>
              <a:t>Option A</a:t>
            </a:r>
            <a:endParaRPr lang="en-US" b="1" dirty="0">
              <a:solidFill>
                <a:srgbClr val="0000FF"/>
              </a:solidFill>
            </a:endParaRPr>
          </a:p>
        </p:txBody>
      </p:sp>
      <p:pic>
        <p:nvPicPr>
          <p:cNvPr id="10" name="Picture 9" descr="anime-smoke-png.png"/>
          <p:cNvPicPr>
            <a:picLocks noChangeAspect="1"/>
          </p:cNvPicPr>
          <p:nvPr/>
        </p:nvPicPr>
        <p:blipFill rotWithShape="1">
          <a:blip r:embed="rId5">
            <a:alphaModFix amt="92000"/>
            <a:extLst>
              <a:ext uri="{28A0092B-C50C-407E-A947-70E740481C1C}">
                <a14:useLocalDpi xmlns:a14="http://schemas.microsoft.com/office/drawing/2010/main" val="0"/>
              </a:ext>
            </a:extLst>
          </a:blip>
          <a:srcRect l="7798" t="31241"/>
          <a:stretch/>
        </p:blipFill>
        <p:spPr>
          <a:xfrm>
            <a:off x="598305" y="1704946"/>
            <a:ext cx="2589444" cy="1049206"/>
          </a:xfrm>
          <a:prstGeom prst="rect">
            <a:avLst/>
          </a:prstGeom>
        </p:spPr>
      </p:pic>
      <p:pic>
        <p:nvPicPr>
          <p:cNvPr id="7" name="Picture 6" descr="transparent-flame-smoke-2.png"/>
          <p:cNvPicPr>
            <a:picLocks noChangeAspect="1"/>
          </p:cNvPicPr>
          <p:nvPr/>
        </p:nvPicPr>
        <p:blipFill rotWithShape="1">
          <a:blip r:embed="rId6">
            <a:extLst>
              <a:ext uri="{28A0092B-C50C-407E-A947-70E740481C1C}">
                <a14:useLocalDpi xmlns:a14="http://schemas.microsoft.com/office/drawing/2010/main" val="0"/>
              </a:ext>
            </a:extLst>
          </a:blip>
          <a:srcRect t="9226" b="-1"/>
          <a:stretch/>
        </p:blipFill>
        <p:spPr>
          <a:xfrm>
            <a:off x="598306" y="1704945"/>
            <a:ext cx="519014" cy="811723"/>
          </a:xfrm>
          <a:prstGeom prst="rect">
            <a:avLst/>
          </a:prstGeom>
        </p:spPr>
      </p:pic>
      <p:pic>
        <p:nvPicPr>
          <p:cNvPr id="8" name="Picture 7" descr="transparent-flame-smoke-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2183" y="1704946"/>
            <a:ext cx="299077" cy="515287"/>
          </a:xfrm>
          <a:prstGeom prst="rect">
            <a:avLst/>
          </a:prstGeom>
        </p:spPr>
      </p:pic>
      <p:pic>
        <p:nvPicPr>
          <p:cNvPr id="9" name="Picture 8" descr="transparent-flame-smoke-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7038" y="1704946"/>
            <a:ext cx="299077" cy="515287"/>
          </a:xfrm>
          <a:prstGeom prst="rect">
            <a:avLst/>
          </a:prstGeom>
        </p:spPr>
      </p:pic>
      <p:pic>
        <p:nvPicPr>
          <p:cNvPr id="11" name="Picture 10" descr="anime-smoke-png.png"/>
          <p:cNvPicPr>
            <a:picLocks noChangeAspect="1"/>
          </p:cNvPicPr>
          <p:nvPr/>
        </p:nvPicPr>
        <p:blipFill rotWithShape="1">
          <a:blip r:embed="rId5">
            <a:alphaModFix amt="92000"/>
            <a:extLst>
              <a:ext uri="{28A0092B-C50C-407E-A947-70E740481C1C}">
                <a14:useLocalDpi xmlns:a14="http://schemas.microsoft.com/office/drawing/2010/main" val="0"/>
              </a:ext>
            </a:extLst>
          </a:blip>
          <a:srcRect l="7798" t="31241" r="54515"/>
          <a:stretch/>
        </p:blipFill>
        <p:spPr>
          <a:xfrm>
            <a:off x="2924169" y="1704946"/>
            <a:ext cx="1058413" cy="1049206"/>
          </a:xfrm>
          <a:prstGeom prst="rect">
            <a:avLst/>
          </a:prstGeom>
        </p:spPr>
      </p:pic>
      <p:pic>
        <p:nvPicPr>
          <p:cNvPr id="14" name="Picture 13" descr="2fa909a4b563c267e39cb205696e9b0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1260" y="1704946"/>
            <a:ext cx="1006268" cy="811723"/>
          </a:xfrm>
          <a:prstGeom prst="rect">
            <a:avLst/>
          </a:prstGeom>
        </p:spPr>
      </p:pic>
      <p:pic>
        <p:nvPicPr>
          <p:cNvPr id="15" name="Picture 14" descr="defb8937e3ea4041fc3c06ab504ef39b.jpg"/>
          <p:cNvPicPr>
            <a:picLocks noChangeAspect="1"/>
          </p:cNvPicPr>
          <p:nvPr/>
        </p:nvPicPr>
        <p:blipFill rotWithShape="1">
          <a:blip r:embed="rId8">
            <a:extLst>
              <a:ext uri="{28A0092B-C50C-407E-A947-70E740481C1C}">
                <a14:useLocalDpi xmlns:a14="http://schemas.microsoft.com/office/drawing/2010/main" val="0"/>
              </a:ext>
            </a:extLst>
          </a:blip>
          <a:srcRect t="3788" b="13292"/>
          <a:stretch/>
        </p:blipFill>
        <p:spPr>
          <a:xfrm>
            <a:off x="5199891" y="1704946"/>
            <a:ext cx="3384276" cy="2104727"/>
          </a:xfrm>
          <a:prstGeom prst="rect">
            <a:avLst/>
          </a:prstGeom>
        </p:spPr>
      </p:pic>
      <p:pic>
        <p:nvPicPr>
          <p:cNvPr id="16" name="Picture 15" descr="2fa909a4b563c267e39cb205696e9b0e.png"/>
          <p:cNvPicPr>
            <a:picLocks noChangeAspect="1"/>
          </p:cNvPicPr>
          <p:nvPr/>
        </p:nvPicPr>
        <p:blipFill rotWithShape="1">
          <a:blip r:embed="rId7">
            <a:extLst>
              <a:ext uri="{28A0092B-C50C-407E-A947-70E740481C1C}">
                <a14:useLocalDpi xmlns:a14="http://schemas.microsoft.com/office/drawing/2010/main" val="0"/>
              </a:ext>
            </a:extLst>
          </a:blip>
          <a:srcRect r="21131" b="13162"/>
          <a:stretch/>
        </p:blipFill>
        <p:spPr>
          <a:xfrm>
            <a:off x="7790535" y="3101632"/>
            <a:ext cx="793632" cy="704883"/>
          </a:xfrm>
          <a:prstGeom prst="rect">
            <a:avLst/>
          </a:prstGeom>
        </p:spPr>
      </p:pic>
      <p:pic>
        <p:nvPicPr>
          <p:cNvPr id="17" name="Picture 16" descr="transparent-flame-smoke-2.png"/>
          <p:cNvPicPr>
            <a:picLocks noChangeAspect="1"/>
          </p:cNvPicPr>
          <p:nvPr/>
        </p:nvPicPr>
        <p:blipFill rotWithShape="1">
          <a:blip r:embed="rId6">
            <a:extLst>
              <a:ext uri="{28A0092B-C50C-407E-A947-70E740481C1C}">
                <a14:useLocalDpi xmlns:a14="http://schemas.microsoft.com/office/drawing/2010/main" val="0"/>
              </a:ext>
            </a:extLst>
          </a:blip>
          <a:srcRect b="31412"/>
          <a:stretch/>
        </p:blipFill>
        <p:spPr>
          <a:xfrm>
            <a:off x="5201091" y="3101632"/>
            <a:ext cx="599159" cy="708041"/>
          </a:xfrm>
          <a:prstGeom prst="rect">
            <a:avLst/>
          </a:prstGeom>
        </p:spPr>
      </p:pic>
      <p:pic>
        <p:nvPicPr>
          <p:cNvPr id="18" name="Picture 17" descr="transparent-flame-smoke-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223" y="1654792"/>
            <a:ext cx="418944" cy="721808"/>
          </a:xfrm>
          <a:prstGeom prst="rect">
            <a:avLst/>
          </a:prstGeom>
        </p:spPr>
      </p:pic>
      <p:pic>
        <p:nvPicPr>
          <p:cNvPr id="19" name="Picture 18" descr="anime-smoke-png.png"/>
          <p:cNvPicPr>
            <a:picLocks noChangeAspect="1"/>
          </p:cNvPicPr>
          <p:nvPr/>
        </p:nvPicPr>
        <p:blipFill rotWithShape="1">
          <a:blip r:embed="rId5">
            <a:alphaModFix amt="92000"/>
            <a:extLst>
              <a:ext uri="{28A0092B-C50C-407E-A947-70E740481C1C}">
                <a14:useLocalDpi xmlns:a14="http://schemas.microsoft.com/office/drawing/2010/main" val="0"/>
              </a:ext>
            </a:extLst>
          </a:blip>
          <a:srcRect l="7798" t="43998"/>
          <a:stretch/>
        </p:blipFill>
        <p:spPr>
          <a:xfrm>
            <a:off x="5201091" y="1704945"/>
            <a:ext cx="3383076" cy="1116463"/>
          </a:xfrm>
          <a:prstGeom prst="rect">
            <a:avLst/>
          </a:prstGeom>
        </p:spPr>
      </p:pic>
      <p:sp>
        <p:nvSpPr>
          <p:cNvPr id="20" name="TextBox 19"/>
          <p:cNvSpPr txBox="1"/>
          <p:nvPr/>
        </p:nvSpPr>
        <p:spPr>
          <a:xfrm>
            <a:off x="5192417" y="3809673"/>
            <a:ext cx="3384276" cy="369332"/>
          </a:xfrm>
          <a:prstGeom prst="rect">
            <a:avLst/>
          </a:prstGeom>
          <a:noFill/>
        </p:spPr>
        <p:txBody>
          <a:bodyPr wrap="square" rtlCol="0">
            <a:spAutoFit/>
          </a:bodyPr>
          <a:lstStyle/>
          <a:p>
            <a:pPr algn="ctr"/>
            <a:r>
              <a:rPr lang="en-US" b="1" dirty="0" smtClean="0">
                <a:solidFill>
                  <a:srgbClr val="0000FF"/>
                </a:solidFill>
              </a:rPr>
              <a:t>Option B</a:t>
            </a:r>
            <a:endParaRPr lang="en-US" b="1" dirty="0">
              <a:solidFill>
                <a:srgbClr val="0000FF"/>
              </a:solidFill>
            </a:endParaRPr>
          </a:p>
        </p:txBody>
      </p:sp>
    </p:spTree>
    <p:extLst>
      <p:ext uri="{BB962C8B-B14F-4D97-AF65-F5344CB8AC3E}">
        <p14:creationId xmlns:p14="http://schemas.microsoft.com/office/powerpoint/2010/main" val="100338493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 RESCUED (VIDEO)</a:t>
            </a:r>
          </a:p>
        </p:txBody>
      </p:sp>
      <p:sp>
        <p:nvSpPr>
          <p:cNvPr id="3" name="Content Placeholder 2"/>
          <p:cNvSpPr>
            <a:spLocks noGrp="1"/>
          </p:cNvSpPr>
          <p:nvPr>
            <p:ph idx="1"/>
          </p:nvPr>
        </p:nvSpPr>
        <p:spPr/>
        <p:txBody>
          <a:bodyPr/>
          <a:lstStyle/>
          <a:p>
            <a:r>
              <a:rPr lang="en-US" dirty="0"/>
              <a:t>https://</a:t>
            </a:r>
            <a:r>
              <a:rPr lang="en-US" dirty="0" err="1"/>
              <a:t>www.youtube.com</a:t>
            </a:r>
            <a:r>
              <a:rPr lang="en-US" dirty="0"/>
              <a:t>/</a:t>
            </a:r>
            <a:r>
              <a:rPr lang="en-US" dirty="0" err="1"/>
              <a:t>watch?v</a:t>
            </a:r>
            <a:r>
              <a:rPr lang="en-US" dirty="0"/>
              <a:t>=CTq8WLpDOL4</a:t>
            </a:r>
          </a:p>
        </p:txBody>
      </p:sp>
    </p:spTree>
    <p:extLst>
      <p:ext uri="{BB962C8B-B14F-4D97-AF65-F5344CB8AC3E}">
        <p14:creationId xmlns:p14="http://schemas.microsoft.com/office/powerpoint/2010/main" val="2146257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35443</TotalTime>
  <Words>3999</Words>
  <Application>Microsoft Macintosh PowerPoint</Application>
  <PresentationFormat>On-screen Show (4:3)</PresentationFormat>
  <Paragraphs>177</Paragraphs>
  <Slides>20</Slides>
  <Notes>16</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Clarity</vt:lpstr>
      <vt:lpstr>Puzzles of charitable giving</vt:lpstr>
      <vt:lpstr>LEONA HELMSLEY (VIDEO)</vt:lpstr>
      <vt:lpstr>PARFIT’S CASE</vt:lpstr>
      <vt:lpstr>PARFIT’S CASE</vt:lpstr>
      <vt:lpstr>PARFIT’S CASE</vt:lpstr>
      <vt:lpstr>PowerPoint Presentation</vt:lpstr>
      <vt:lpstr>KAGAN’S CASE (VERSION 1)</vt:lpstr>
      <vt:lpstr>KAGAN’S CASE (VERSION 1)</vt:lpstr>
      <vt:lpstr>MAN RESCUED (VIDEO)</vt:lpstr>
      <vt:lpstr>KAGAN’S CASE (VERSION 1)</vt:lpstr>
      <vt:lpstr>KAGAN’S CASE (VERSION 2)</vt:lpstr>
      <vt:lpstr>THE ALL OR NOTHING PROBLEM</vt:lpstr>
      <vt:lpstr>KAGAN’S CASE (VERSION 2)</vt:lpstr>
      <vt:lpstr>PARFIT’S CASE</vt:lpstr>
      <vt:lpstr>THE ALL OR NOTHING PROBLEM</vt:lpstr>
      <vt:lpstr>KAGAN’S CASE (VERSION 2)</vt:lpstr>
      <vt:lpstr>KAGAN’S CASE (VERSION 3)</vt:lpstr>
      <vt:lpstr>THE ALL OR NOTHING PROBLEM</vt:lpstr>
      <vt:lpstr>MCMAHAN’S CASE</vt:lpstr>
      <vt:lpstr>THE ALL OR NOTHING PROBLEM</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Zach Bleson</dc:creator>
  <cp:lastModifiedBy>Zach Bleson</cp:lastModifiedBy>
  <cp:revision>1673</cp:revision>
  <dcterms:created xsi:type="dcterms:W3CDTF">2016-04-06T08:49:02Z</dcterms:created>
  <dcterms:modified xsi:type="dcterms:W3CDTF">2019-10-11T17:14:31Z</dcterms:modified>
</cp:coreProperties>
</file>