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16.jpg" ContentType="image/pn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32"/>
  </p:notesMasterIdLst>
  <p:sldIdLst>
    <p:sldId id="1038" r:id="rId2"/>
    <p:sldId id="1040" r:id="rId3"/>
    <p:sldId id="1041" r:id="rId4"/>
    <p:sldId id="1042" r:id="rId5"/>
    <p:sldId id="1043" r:id="rId6"/>
    <p:sldId id="1044" r:id="rId7"/>
    <p:sldId id="1045" r:id="rId8"/>
    <p:sldId id="1046" r:id="rId9"/>
    <p:sldId id="1047" r:id="rId10"/>
    <p:sldId id="1048" r:id="rId11"/>
    <p:sldId id="1049" r:id="rId12"/>
    <p:sldId id="1050" r:id="rId13"/>
    <p:sldId id="1051" r:id="rId14"/>
    <p:sldId id="1052" r:id="rId15"/>
    <p:sldId id="1053" r:id="rId16"/>
    <p:sldId id="1054" r:id="rId17"/>
    <p:sldId id="1055" r:id="rId18"/>
    <p:sldId id="1056" r:id="rId19"/>
    <p:sldId id="1057" r:id="rId20"/>
    <p:sldId id="1058" r:id="rId21"/>
    <p:sldId id="1059" r:id="rId22"/>
    <p:sldId id="1060" r:id="rId23"/>
    <p:sldId id="1061" r:id="rId24"/>
    <p:sldId id="1062" r:id="rId25"/>
    <p:sldId id="1063" r:id="rId26"/>
    <p:sldId id="1064" r:id="rId27"/>
    <p:sldId id="1065" r:id="rId28"/>
    <p:sldId id="1066" r:id="rId29"/>
    <p:sldId id="1067" r:id="rId30"/>
    <p:sldId id="1068"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9CCD"/>
    <a:srgbClr val="B7C8F0"/>
    <a:srgbClr val="000000"/>
    <a:srgbClr val="00BA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92" autoAdjust="0"/>
    <p:restoredTop sz="64269" autoAdjust="0"/>
  </p:normalViewPr>
  <p:slideViewPr>
    <p:cSldViewPr snapToGrid="0" snapToObjects="1">
      <p:cViewPr>
        <p:scale>
          <a:sx n="76" d="100"/>
          <a:sy n="76" d="100"/>
        </p:scale>
        <p:origin x="-528"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025C21-09F6-8747-A488-1AA892EEEB6D}" type="datetimeFigureOut">
              <a:rPr lang="en-US" smtClean="0"/>
              <a:t>10/11/19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50A182-F080-BA40-A1F2-AB9B5BAA0E59}" type="slidenum">
              <a:rPr lang="en-US" smtClean="0"/>
              <a:t>‹#›</a:t>
            </a:fld>
            <a:endParaRPr lang="en-US"/>
          </a:p>
        </p:txBody>
      </p:sp>
    </p:spTree>
    <p:extLst>
      <p:ext uri="{BB962C8B-B14F-4D97-AF65-F5344CB8AC3E}">
        <p14:creationId xmlns:p14="http://schemas.microsoft.com/office/powerpoint/2010/main" val="13564236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i="0" dirty="0" smtClean="0"/>
              <a:t>https://</a:t>
            </a:r>
            <a:r>
              <a:rPr lang="en-US" i="0" dirty="0" err="1" smtClean="0"/>
              <a:t>globalnews.ca</a:t>
            </a:r>
            <a:r>
              <a:rPr lang="en-US" i="0" dirty="0" smtClean="0"/>
              <a:t>/news/3815462/</a:t>
            </a:r>
            <a:r>
              <a:rPr lang="en-US" i="0" dirty="0" err="1" smtClean="0"/>
              <a:t>myanmar</a:t>
            </a:r>
            <a:r>
              <a:rPr lang="en-US" i="0" dirty="0" smtClean="0"/>
              <a:t>-</a:t>
            </a:r>
            <a:r>
              <a:rPr lang="en-US" i="0" dirty="0" err="1" smtClean="0"/>
              <a:t>rohingya</a:t>
            </a:r>
            <a:r>
              <a:rPr lang="en-US" i="0" dirty="0" smtClean="0"/>
              <a:t>-children/</a:t>
            </a:r>
            <a:endParaRPr lang="en-US" i="0" dirty="0"/>
          </a:p>
        </p:txBody>
      </p:sp>
      <p:sp>
        <p:nvSpPr>
          <p:cNvPr id="4" name="Slide Number Placeholder 3"/>
          <p:cNvSpPr>
            <a:spLocks noGrp="1"/>
          </p:cNvSpPr>
          <p:nvPr>
            <p:ph type="sldNum" sz="quarter" idx="10"/>
          </p:nvPr>
        </p:nvSpPr>
        <p:spPr/>
        <p:txBody>
          <a:bodyPr/>
          <a:lstStyle/>
          <a:p>
            <a:fld id="{A750A182-F080-BA40-A1F2-AB9B5BAA0E59}" type="slidenum">
              <a:rPr lang="en-US" smtClean="0"/>
              <a:t>1</a:t>
            </a:fld>
            <a:endParaRPr lang="en-US"/>
          </a:p>
        </p:txBody>
      </p:sp>
    </p:spTree>
    <p:extLst>
      <p:ext uri="{BB962C8B-B14F-4D97-AF65-F5344CB8AC3E}">
        <p14:creationId xmlns:p14="http://schemas.microsoft.com/office/powerpoint/2010/main" val="1924964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“Should I consider that I am less obliged to pull the drowning child out of the pond if on looking around I see other people, no further away than I am, who have also noticed the child but are doing nothing? One has only to ask this question to see the absurdity of the view that numbers lessen obligation. It is a view that is an ideal excuse for inactivity; unfortunately most of the major evils – poverty, overpopulation, pollution – are problems in which everyone is almost equally involved” (468)</a:t>
            </a:r>
            <a:endParaRPr lang="en-US" dirty="0" smtClean="0"/>
          </a:p>
          <a:p>
            <a:pPr marL="171450" indent="-171450">
              <a:buFont typeface="Arial"/>
              <a:buChar char="•"/>
            </a:pP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17</a:t>
            </a:fld>
            <a:endParaRPr lang="en-US"/>
          </a:p>
        </p:txBody>
      </p:sp>
    </p:spTree>
    <p:extLst>
      <p:ext uri="{BB962C8B-B14F-4D97-AF65-F5344CB8AC3E}">
        <p14:creationId xmlns:p14="http://schemas.microsoft.com/office/powerpoint/2010/main" val="2197161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Stronger principle: </a:t>
            </a:r>
            <a:r>
              <a:rPr lang="en-US" sz="1200" kern="1200" dirty="0" smtClean="0">
                <a:solidFill>
                  <a:schemeClr val="tx1"/>
                </a:solidFill>
                <a:effectLst/>
                <a:latin typeface="+mn-lt"/>
                <a:ea typeface="+mn-ea"/>
                <a:cs typeface="+mn-cs"/>
              </a:rPr>
              <a:t>if it is in our power to prevent something bad from happening, </a:t>
            </a:r>
            <a:r>
              <a:rPr lang="en-US" sz="1200" b="1" kern="1200" dirty="0" smtClean="0">
                <a:solidFill>
                  <a:schemeClr val="tx1"/>
                </a:solidFill>
                <a:effectLst/>
                <a:latin typeface="+mn-lt"/>
                <a:ea typeface="+mn-ea"/>
                <a:cs typeface="+mn-cs"/>
              </a:rPr>
              <a:t>without thereby sacrificing anything of comparable moral importance</a:t>
            </a:r>
            <a:r>
              <a:rPr lang="en-US" sz="1200" kern="1200" dirty="0" smtClean="0">
                <a:solidFill>
                  <a:schemeClr val="tx1"/>
                </a:solidFill>
                <a:effectLst/>
                <a:latin typeface="+mn-lt"/>
                <a:ea typeface="+mn-ea"/>
                <a:cs typeface="+mn-cs"/>
              </a:rPr>
              <a:t>, we ought, morally, to do it. </a:t>
            </a:r>
            <a:endParaRPr lang="en-US"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18</a:t>
            </a:fld>
            <a:endParaRPr lang="en-US"/>
          </a:p>
        </p:txBody>
      </p:sp>
    </p:spTree>
    <p:extLst>
      <p:ext uri="{BB962C8B-B14F-4D97-AF65-F5344CB8AC3E}">
        <p14:creationId xmlns:p14="http://schemas.microsoft.com/office/powerpoint/2010/main" val="1287249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“When we buy new clothes not to keep ourselves warm but to look ‘well-dressed’ we are not providing for any important need. We would not be sacrificing anything significant if we were to continue to wear our old clothes, and give the money to famine relief” (469)</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Common</a:t>
            </a:r>
            <a:r>
              <a:rPr lang="en-US" baseline="0" dirty="0" smtClean="0"/>
              <a:t> Project boots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Bouquet of flowers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Miami Heat Dwyane Wade Jersey</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Chipotle</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ACL tickets</a:t>
            </a: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19</a:t>
            </a:fld>
            <a:endParaRPr lang="en-US"/>
          </a:p>
        </p:txBody>
      </p:sp>
    </p:spTree>
    <p:extLst>
      <p:ext uri="{BB962C8B-B14F-4D97-AF65-F5344CB8AC3E}">
        <p14:creationId xmlns:p14="http://schemas.microsoft.com/office/powerpoint/2010/main" val="658639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https://</a:t>
            </a:r>
            <a:r>
              <a:rPr lang="en-US" dirty="0" err="1" smtClean="0"/>
              <a:t>www.nytimes.com</a:t>
            </a:r>
            <a:r>
              <a:rPr lang="en-US" dirty="0" smtClean="0"/>
              <a:t>/1999/09/05/magazine/the-singer-solution-to-world-</a:t>
            </a:r>
            <a:r>
              <a:rPr lang="en-US" dirty="0" err="1" smtClean="0"/>
              <a:t>poverty.html</a:t>
            </a:r>
            <a:endParaRPr lang="en-US" dirty="0" smtClean="0"/>
          </a:p>
          <a:p>
            <a:pPr marL="171450" indent="-171450">
              <a:buFont typeface="Arial"/>
              <a:buChar char="•"/>
            </a:pPr>
            <a:r>
              <a:rPr lang="en-US" dirty="0" smtClean="0"/>
              <a:t>Singer’s article published in 1999</a:t>
            </a:r>
          </a:p>
          <a:p>
            <a:pPr marL="171450" indent="-171450">
              <a:buFont typeface="Arial"/>
              <a:buChar char="•"/>
            </a:pPr>
            <a:r>
              <a:rPr lang="en-US" dirty="0" smtClean="0"/>
              <a:t>Conference Board, a nonprofit economic research organization</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20</a:t>
            </a:fld>
            <a:endParaRPr lang="en-US"/>
          </a:p>
        </p:txBody>
      </p:sp>
    </p:spTree>
    <p:extLst>
      <p:ext uri="{BB962C8B-B14F-4D97-AF65-F5344CB8AC3E}">
        <p14:creationId xmlns:p14="http://schemas.microsoft.com/office/powerpoint/2010/main" val="3397807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https://</a:t>
            </a:r>
            <a:r>
              <a:rPr lang="en-US" dirty="0" err="1" smtClean="0"/>
              <a:t>thomasmcrisp.com</a:t>
            </a:r>
            <a:r>
              <a:rPr lang="en-US" dirty="0" smtClean="0"/>
              <a:t>/</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21</a:t>
            </a:fld>
            <a:endParaRPr lang="en-US"/>
          </a:p>
        </p:txBody>
      </p:sp>
    </p:spTree>
    <p:extLst>
      <p:ext uri="{BB962C8B-B14F-4D97-AF65-F5344CB8AC3E}">
        <p14:creationId xmlns:p14="http://schemas.microsoft.com/office/powerpoint/2010/main" val="4836305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2015, he was awarded the Nobel Memorial Prize in Economic Sciences for his analysis of consumption, poverty, and welfare”</a:t>
            </a:r>
          </a:p>
          <a:p>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22</a:t>
            </a:fld>
            <a:endParaRPr lang="en-US"/>
          </a:p>
        </p:txBody>
      </p:sp>
    </p:spTree>
    <p:extLst>
      <p:ext uri="{BB962C8B-B14F-4D97-AF65-F5344CB8AC3E}">
        <p14:creationId xmlns:p14="http://schemas.microsoft.com/office/powerpoint/2010/main" val="1866119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23</a:t>
            </a:fld>
            <a:endParaRPr lang="en-US"/>
          </a:p>
        </p:txBody>
      </p:sp>
    </p:spTree>
    <p:extLst>
      <p:ext uri="{BB962C8B-B14F-4D97-AF65-F5344CB8AC3E}">
        <p14:creationId xmlns:p14="http://schemas.microsoft.com/office/powerpoint/2010/main" val="3140713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24</a:t>
            </a:fld>
            <a:endParaRPr lang="en-US"/>
          </a:p>
        </p:txBody>
      </p:sp>
    </p:spTree>
    <p:extLst>
      <p:ext uri="{BB962C8B-B14F-4D97-AF65-F5344CB8AC3E}">
        <p14:creationId xmlns:p14="http://schemas.microsoft.com/office/powerpoint/2010/main" val="3140713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$79,700</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25</a:t>
            </a:fld>
            <a:endParaRPr lang="en-US"/>
          </a:p>
        </p:txBody>
      </p:sp>
    </p:spTree>
    <p:extLst>
      <p:ext uri="{BB962C8B-B14F-4D97-AF65-F5344CB8AC3E}">
        <p14:creationId xmlns:p14="http://schemas.microsoft.com/office/powerpoint/2010/main" val="314071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26</a:t>
            </a:fld>
            <a:endParaRPr lang="en-US"/>
          </a:p>
        </p:txBody>
      </p:sp>
    </p:spTree>
    <p:extLst>
      <p:ext uri="{BB962C8B-B14F-4D97-AF65-F5344CB8AC3E}">
        <p14:creationId xmlns:p14="http://schemas.microsoft.com/office/powerpoint/2010/main" val="314071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8</a:t>
            </a:fld>
            <a:endParaRPr lang="en-US"/>
          </a:p>
        </p:txBody>
      </p:sp>
    </p:spTree>
    <p:extLst>
      <p:ext uri="{BB962C8B-B14F-4D97-AF65-F5344CB8AC3E}">
        <p14:creationId xmlns:p14="http://schemas.microsoft.com/office/powerpoint/2010/main" val="33978074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https://</a:t>
            </a:r>
            <a:r>
              <a:rPr lang="en-US" dirty="0" err="1" smtClean="0"/>
              <a:t>www.irishtimes.com</a:t>
            </a:r>
            <a:r>
              <a:rPr lang="en-US" dirty="0" smtClean="0"/>
              <a:t>/news/crime-and-law/boy-5-who-drowned-loved-to-throw-stones-in-water-1.2410688</a:t>
            </a: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27</a:t>
            </a:fld>
            <a:endParaRPr lang="en-US"/>
          </a:p>
        </p:txBody>
      </p:sp>
    </p:spTree>
    <p:extLst>
      <p:ext uri="{BB962C8B-B14F-4D97-AF65-F5344CB8AC3E}">
        <p14:creationId xmlns:p14="http://schemas.microsoft.com/office/powerpoint/2010/main" val="2464615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a:t>
            </a:r>
            <a:r>
              <a:rPr lang="en-US" sz="1200" kern="1200" dirty="0" smtClean="0">
                <a:solidFill>
                  <a:schemeClr val="tx1"/>
                </a:solidFill>
                <a:effectLst/>
                <a:latin typeface="+mn-lt"/>
                <a:ea typeface="+mn-ea"/>
                <a:cs typeface="+mn-cs"/>
              </a:rPr>
              <a:t>There would be many other possible ways of drawing the distinction – for instance, one might decide that it is good to make other people as happy as possible, but not wrong not to do so” (469)</a:t>
            </a:r>
            <a:endParaRPr lang="en-US"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29</a:t>
            </a:fld>
            <a:endParaRPr lang="en-US"/>
          </a:p>
        </p:txBody>
      </p:sp>
    </p:spTree>
    <p:extLst>
      <p:ext uri="{BB962C8B-B14F-4D97-AF65-F5344CB8AC3E}">
        <p14:creationId xmlns:p14="http://schemas.microsoft.com/office/powerpoint/2010/main" val="28605364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a:t>
            </a:r>
            <a:r>
              <a:rPr lang="en-US" sz="1200" kern="1200" dirty="0" smtClean="0">
                <a:solidFill>
                  <a:schemeClr val="tx1"/>
                </a:solidFill>
                <a:effectLst/>
                <a:latin typeface="+mn-lt"/>
                <a:ea typeface="+mn-ea"/>
                <a:cs typeface="+mn-cs"/>
              </a:rPr>
              <a:t>There would be many other possible ways of drawing the distinction – for instance, one might decide that it is good to make other people as happy as possible, but not wrong not to do so” (469)</a:t>
            </a:r>
            <a:endParaRPr lang="en-US" dirty="0" smtClean="0"/>
          </a:p>
        </p:txBody>
      </p:sp>
      <p:sp>
        <p:nvSpPr>
          <p:cNvPr id="4" name="Slide Number Placeholder 3"/>
          <p:cNvSpPr>
            <a:spLocks noGrp="1"/>
          </p:cNvSpPr>
          <p:nvPr>
            <p:ph type="sldNum" sz="quarter" idx="10"/>
          </p:nvPr>
        </p:nvSpPr>
        <p:spPr/>
        <p:txBody>
          <a:bodyPr/>
          <a:lstStyle/>
          <a:p>
            <a:fld id="{A750A182-F080-BA40-A1F2-AB9B5BAA0E59}" type="slidenum">
              <a:rPr lang="en-US" smtClean="0"/>
              <a:t>30</a:t>
            </a:fld>
            <a:endParaRPr lang="en-US"/>
          </a:p>
        </p:txBody>
      </p:sp>
    </p:spTree>
    <p:extLst>
      <p:ext uri="{BB962C8B-B14F-4D97-AF65-F5344CB8AC3E}">
        <p14:creationId xmlns:p14="http://schemas.microsoft.com/office/powerpoint/2010/main" val="2860536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“The uncontroversial appearance of the principle just stated is deceptive. If it were acted upon, even in its qualified form, our lives, our society, and our world would be fundamentally changed” (467)</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“For the principle takes, firstly, no account of proximity or distance. It makes no moral difference whether the person I can help is a neighbor’s child ten yards from me or a Bengali whose name I shall never know, ten thousand miles away” (467)</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“Secondly, the principle makes no distinction between cases in which I am the only person who could possibly do anything and cases in which I am just one among millions in the same position” (467)</a:t>
            </a:r>
          </a:p>
          <a:p>
            <a:pPr marL="171450" indent="-171450">
              <a:buFont typeface="Arial"/>
              <a:buChar char="•"/>
            </a:pPr>
            <a:endParaRPr lang="en-US" dirty="0" smtClean="0"/>
          </a:p>
          <a:p>
            <a:pPr marL="171450" indent="-171450">
              <a:buFont typeface="Arial"/>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9</a:t>
            </a:fld>
            <a:endParaRPr lang="en-US"/>
          </a:p>
        </p:txBody>
      </p:sp>
    </p:spTree>
    <p:extLst>
      <p:ext uri="{BB962C8B-B14F-4D97-AF65-F5344CB8AC3E}">
        <p14:creationId xmlns:p14="http://schemas.microsoft.com/office/powerpoint/2010/main" val="927740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“The uncontroversial appearance of the principle just stated is deceptive. If it were acted upon, even in its qualified form, our lives, our society, and our world would be fundamentally changed” (467)</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“For the principle takes, firstly, no account of proximity or distance. It makes no moral difference whether the person I can help is a neighbor’s child ten yards from me or a Bengali whose name I shall never know, ten thousand miles away” (467)</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“Secondly, the principle makes no distinction between cases in which I am the only person who could possibly do anything and cases in which I am just one among millions in the same position” (467)</a:t>
            </a:r>
          </a:p>
          <a:p>
            <a:pPr marL="171450" indent="-171450">
              <a:buFont typeface="Arial"/>
              <a:buChar char="•"/>
            </a:pPr>
            <a:endParaRPr lang="en-US" dirty="0" smtClean="0"/>
          </a:p>
          <a:p>
            <a:pPr marL="171450" indent="-171450">
              <a:buFont typeface="Arial"/>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10</a:t>
            </a:fld>
            <a:endParaRPr lang="en-US"/>
          </a:p>
        </p:txBody>
      </p:sp>
    </p:spTree>
    <p:extLst>
      <p:ext uri="{BB962C8B-B14F-4D97-AF65-F5344CB8AC3E}">
        <p14:creationId xmlns:p14="http://schemas.microsoft.com/office/powerpoint/2010/main" val="2464615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12</a:t>
            </a:fld>
            <a:endParaRPr lang="en-US"/>
          </a:p>
        </p:txBody>
      </p:sp>
    </p:spTree>
    <p:extLst>
      <p:ext uri="{BB962C8B-B14F-4D97-AF65-F5344CB8AC3E}">
        <p14:creationId xmlns:p14="http://schemas.microsoft.com/office/powerpoint/2010/main" val="197110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“The uncontroversial appearance of the principle just stated is deceptive. If it were acted upon, even in its qualified form, our lives, our society, and our world would be fundamentally changed” (467)</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“For the principle takes, firstly, no account of proximity or distance. It makes no moral difference whether the person I can help is a neighbor’s child ten yards from me or a Bengali whose name I shall never know, ten thousand miles away” (467)</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“Secondly, the principle makes no distinction between cases in which I am the only person who could possibly do anything and cases in which I am just one among millions in the same position” (467)</a:t>
            </a:r>
          </a:p>
          <a:p>
            <a:pPr marL="171450" indent="-171450">
              <a:buFont typeface="Arial"/>
              <a:buChar char="•"/>
            </a:pP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13</a:t>
            </a:fld>
            <a:endParaRPr lang="en-US"/>
          </a:p>
        </p:txBody>
      </p:sp>
    </p:spTree>
    <p:extLst>
      <p:ext uri="{BB962C8B-B14F-4D97-AF65-F5344CB8AC3E}">
        <p14:creationId xmlns:p14="http://schemas.microsoft.com/office/powerpoint/2010/main" val="1969662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“The uncontroversial appearance of the principle just stated is deceptive. If it were acted upon, even in its qualified form, our lives, our society, and our world would be fundamentally changed” (467)</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“For the principle takes, firstly, no account of proximity or distance. It makes no moral difference whether the person I can help is a neighbor’s child ten yards from me or a Bengali whose name I shall never know, ten thousand miles away” (467)</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“Secondly, the principle makes no distinction between cases in which I am the only person who could possibly do anything and cases in which I am just one among millions in the same position” (467)</a:t>
            </a:r>
          </a:p>
          <a:p>
            <a:pPr marL="171450" indent="-171450">
              <a:buFont typeface="Arial"/>
              <a:buChar char="•"/>
            </a:pPr>
            <a:endParaRPr lang="en-US" dirty="0" smtClean="0"/>
          </a:p>
          <a:p>
            <a:pPr marL="171450" indent="-171450">
              <a:buFont typeface="Arial"/>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14</a:t>
            </a:fld>
            <a:endParaRPr lang="en-US"/>
          </a:p>
        </p:txBody>
      </p:sp>
    </p:spTree>
    <p:extLst>
      <p:ext uri="{BB962C8B-B14F-4D97-AF65-F5344CB8AC3E}">
        <p14:creationId xmlns:p14="http://schemas.microsoft.com/office/powerpoint/2010/main" val="2889606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“The uncontroversial appearance of the principle just stated is deceptive. If it were acted upon, even in its qualified form, our lives, our society, and our world would be fundamentally changed” (467)</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“For the principle takes, firstly, no account of proximity or distance. It makes no moral difference whether the person I can help is a neighbor’s child ten yards from me or a Bengali whose name I shall never know, ten thousand miles away” (467)</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“Secondly, the principle makes no distinction between cases in which I am the only person who could possibly do anything and cases in which I am just one among millions in the same position” (467)</a:t>
            </a:r>
          </a:p>
          <a:p>
            <a:pPr marL="171450" indent="-171450">
              <a:buFont typeface="Arial"/>
              <a:buChar char="•"/>
            </a:pP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15</a:t>
            </a:fld>
            <a:endParaRPr lang="en-US"/>
          </a:p>
        </p:txBody>
      </p:sp>
    </p:spTree>
    <p:extLst>
      <p:ext uri="{BB962C8B-B14F-4D97-AF65-F5344CB8AC3E}">
        <p14:creationId xmlns:p14="http://schemas.microsoft.com/office/powerpoint/2010/main" val="1969662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“I do not think I need to say much in defense of the refusal to take proximity and distance into account. The fact that a person is physically near to us, so that we have personal contact with him, may make it more likely that we </a:t>
            </a:r>
            <a:r>
              <a:rPr lang="en-US" i="1" dirty="0" smtClean="0"/>
              <a:t>shall </a:t>
            </a:r>
            <a:r>
              <a:rPr lang="en-US" dirty="0" smtClean="0"/>
              <a:t>assist him, but this does not show that we </a:t>
            </a:r>
            <a:r>
              <a:rPr lang="en-US" i="1" dirty="0" smtClean="0"/>
              <a:t>ought </a:t>
            </a:r>
            <a:r>
              <a:rPr lang="en-US" dirty="0" smtClean="0"/>
              <a:t>to help him rather than another who happens to be further away. If we accept any principle of impartiality, universalizability, equality, or whatever, we cannot discriminate against someone merely because he is far away from us (or we are far away from him)” (467)</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“Admittedly, it is possible that we are in a better position to judge what needs to be done to help a person near to us than one far away, and perhaps also to provide the assistance we judge to be necessary. If this were the case, it would be a reason for helping those near to us first” (467)</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[I]</a:t>
            </a:r>
            <a:r>
              <a:rPr lang="en-US" sz="1200" kern="1200" dirty="0" err="1" smtClean="0">
                <a:solidFill>
                  <a:schemeClr val="tx1"/>
                </a:solidFill>
                <a:effectLst/>
                <a:latin typeface="+mn-lt"/>
                <a:ea typeface="+mn-ea"/>
                <a:cs typeface="+mn-cs"/>
              </a:rPr>
              <a:t>nstant</a:t>
            </a:r>
            <a:r>
              <a:rPr lang="en-US" sz="1200" kern="1200" dirty="0" smtClean="0">
                <a:solidFill>
                  <a:schemeClr val="tx1"/>
                </a:solidFill>
                <a:effectLst/>
                <a:latin typeface="+mn-lt"/>
                <a:ea typeface="+mn-ea"/>
                <a:cs typeface="+mn-cs"/>
              </a:rPr>
              <a:t> communication and swift transportation have changed the situation. From the moral point of view, the development of the world into a ‘global village’ has made an important, though still unrecognized, difference to our moral situation” (467)</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“Expert observers and supervisors, sent out by famine relief organizations or permanently stationed in famine-prone areas, can direct our aid to a refugee in Bengal almost as effectively as we could get it to someone in our own block. There would seem, therefore, to be no possible justification for discriminating on geographical grounds” (467) </a:t>
            </a:r>
            <a:endParaRPr lang="en-US" dirty="0" smtClean="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A750A182-F080-BA40-A1F2-AB9B5BAA0E59}" type="slidenum">
              <a:rPr lang="en-US" smtClean="0"/>
              <a:t>16</a:t>
            </a:fld>
            <a:endParaRPr lang="en-US"/>
          </a:p>
        </p:txBody>
      </p:sp>
    </p:spTree>
    <p:extLst>
      <p:ext uri="{BB962C8B-B14F-4D97-AF65-F5344CB8AC3E}">
        <p14:creationId xmlns:p14="http://schemas.microsoft.com/office/powerpoint/2010/main" val="1775929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Friday, October 11,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t>Friday, October 11,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t>Friday, October 11,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t>Friday, October 11,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Friday, October 11, 19</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Friday, October 11, 19</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Friday, October 11, 19</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t>Friday, October 11, 19</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Friday, October 11, 19</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t>Friday, October 11, 19</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t>Friday, October 11, 19</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t>Friday, October 11, 19</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nbcnews.com/nightly-news/video/groom-saves-young-boy-from-drowning-during-wedding-shoot-1055615043891" TargetMode="External"/><Relationship Id="rId3" Type="http://schemas.openxmlformats.org/officeDocument/2006/relationships/hyperlink" Target="https://www.cnn.com/2018/06/26/us/florida-teens-no-charges-drowning-man/index.html"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11" Type="http://schemas.microsoft.com/office/2007/relationships/hdphoto" Target="../media/hdphoto3.wdp"/><Relationship Id="rId12"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jpg"/><Relationship Id="rId4" Type="http://schemas.openxmlformats.org/officeDocument/2006/relationships/image" Target="../media/image16.jpg"/><Relationship Id="rId5" Type="http://schemas.openxmlformats.org/officeDocument/2006/relationships/image" Target="../media/image17.png"/><Relationship Id="rId6" Type="http://schemas.microsoft.com/office/2007/relationships/hdphoto" Target="../media/hdphoto1.wdp"/><Relationship Id="rId7" Type="http://schemas.openxmlformats.org/officeDocument/2006/relationships/image" Target="../media/image18.png"/><Relationship Id="rId8" Type="http://schemas.microsoft.com/office/2007/relationships/hdphoto" Target="../media/hdphoto2.wdp"/><Relationship Id="rId9" Type="http://schemas.openxmlformats.org/officeDocument/2006/relationships/image" Target="../media/image19.png"/><Relationship Id="rId10"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8.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28.png"/><Relationship Id="rId8"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8.png"/><Relationship Id="rId5" Type="http://schemas.microsoft.com/office/2007/relationships/hdphoto" Target="../media/hdphoto4.wdp"/><Relationship Id="rId6" Type="http://schemas.openxmlformats.org/officeDocument/2006/relationships/image" Target="../media/image31.png"/><Relationship Id="rId7"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8.png"/><Relationship Id="rId5" Type="http://schemas.microsoft.com/office/2007/relationships/hdphoto" Target="../media/hdphoto5.wdp"/><Relationship Id="rId6" Type="http://schemas.openxmlformats.org/officeDocument/2006/relationships/image" Target="../media/image33.png"/><Relationship Id="rId7" Type="http://schemas.openxmlformats.org/officeDocument/2006/relationships/image" Target="../media/image31.png"/><Relationship Id="rId8"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35.jp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ettyimages-860824264.jpg"/>
          <p:cNvPicPr>
            <a:picLocks noChangeAspect="1"/>
          </p:cNvPicPr>
          <p:nvPr/>
        </p:nvPicPr>
        <p:blipFill>
          <a:blip r:embed="rId3" cstate="print">
            <a:alphaModFix amt="24000"/>
            <a:extLst>
              <a:ext uri="{28A0092B-C50C-407E-A947-70E740481C1C}">
                <a14:useLocalDpi xmlns:a14="http://schemas.microsoft.com/office/drawing/2010/main" val="0"/>
              </a:ext>
            </a:extLst>
          </a:blip>
          <a:stretch>
            <a:fillRect/>
          </a:stretch>
        </p:blipFill>
        <p:spPr>
          <a:xfrm>
            <a:off x="-565915" y="0"/>
            <a:ext cx="10275831" cy="6858000"/>
          </a:xfrm>
          <a:prstGeom prst="rect">
            <a:avLst/>
          </a:prstGeom>
        </p:spPr>
      </p:pic>
      <p:sp>
        <p:nvSpPr>
          <p:cNvPr id="2" name="Title 1"/>
          <p:cNvSpPr>
            <a:spLocks noGrp="1"/>
          </p:cNvSpPr>
          <p:nvPr>
            <p:ph type="ctrTitle"/>
          </p:nvPr>
        </p:nvSpPr>
        <p:spPr>
          <a:xfrm>
            <a:off x="534163" y="1371600"/>
            <a:ext cx="7848600" cy="1927225"/>
          </a:xfrm>
        </p:spPr>
        <p:txBody>
          <a:bodyPr/>
          <a:lstStyle/>
          <a:p>
            <a:r>
              <a:rPr lang="en-US" sz="3200" dirty="0" smtClean="0"/>
              <a:t>effective altruism</a:t>
            </a:r>
            <a:endParaRPr lang="en-US" sz="3200" dirty="0"/>
          </a:p>
        </p:txBody>
      </p:sp>
      <p:sp>
        <p:nvSpPr>
          <p:cNvPr id="3" name="Subtitle 2"/>
          <p:cNvSpPr>
            <a:spLocks noGrp="1"/>
          </p:cNvSpPr>
          <p:nvPr>
            <p:ph type="subTitle" idx="1"/>
          </p:nvPr>
        </p:nvSpPr>
        <p:spPr>
          <a:xfrm>
            <a:off x="534163" y="3503603"/>
            <a:ext cx="6400800" cy="1752600"/>
          </a:xfrm>
        </p:spPr>
        <p:txBody>
          <a:bodyPr/>
          <a:lstStyle/>
          <a:p>
            <a:r>
              <a:rPr lang="en-US" dirty="0" smtClean="0"/>
              <a:t>PHL 304</a:t>
            </a:r>
          </a:p>
          <a:p>
            <a:r>
              <a:rPr lang="en-US" dirty="0" smtClean="0"/>
              <a:t>Fall 2018</a:t>
            </a:r>
            <a:endParaRPr lang="en-US" dirty="0"/>
          </a:p>
        </p:txBody>
      </p:sp>
    </p:spTree>
    <p:extLst>
      <p:ext uri="{BB962C8B-B14F-4D97-AF65-F5344CB8AC3E}">
        <p14:creationId xmlns:p14="http://schemas.microsoft.com/office/powerpoint/2010/main" val="2021222673"/>
      </p:ext>
    </p:extLst>
  </p:cSld>
  <p:clrMapOvr>
    <a:masterClrMapping/>
  </p:clrMapOvr>
  <mc:AlternateContent xmlns:mc="http://schemas.openxmlformats.org/markup-compatibility/2006" xmlns:p14="http://schemas.microsoft.com/office/powerpoint/2010/main">
    <mc:Choice Requires="p14">
      <p:transition p14:dur="0" advTm="902"/>
    </mc:Choice>
    <mc:Fallback xmlns="">
      <p:transition xmlns:p14="http://schemas.microsoft.com/office/powerpoint/2010/main" advTm="902"/>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POND</a:t>
            </a:r>
            <a:endParaRPr lang="en-US" dirty="0"/>
          </a:p>
        </p:txBody>
      </p:sp>
      <p:pic>
        <p:nvPicPr>
          <p:cNvPr id="4" name="Picture 3" descr="im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297" y="1714500"/>
            <a:ext cx="7857407" cy="4419791"/>
          </a:xfrm>
          <a:prstGeom prst="rect">
            <a:avLst/>
          </a:prstGeom>
        </p:spPr>
      </p:pic>
      <p:sp>
        <p:nvSpPr>
          <p:cNvPr id="5" name="TextBox 4"/>
          <p:cNvSpPr txBox="1"/>
          <p:nvPr/>
        </p:nvSpPr>
        <p:spPr>
          <a:xfrm>
            <a:off x="643297" y="6149009"/>
            <a:ext cx="7857407" cy="461665"/>
          </a:xfrm>
          <a:prstGeom prst="rect">
            <a:avLst/>
          </a:prstGeom>
          <a:noFill/>
        </p:spPr>
        <p:txBody>
          <a:bodyPr wrap="square" rtlCol="0">
            <a:spAutoFit/>
          </a:bodyPr>
          <a:lstStyle/>
          <a:p>
            <a:pPr algn="ctr"/>
            <a:r>
              <a:rPr lang="en-US" sz="2400" b="1" cap="small" dirty="0">
                <a:solidFill>
                  <a:srgbClr val="0000FF"/>
                </a:solidFill>
              </a:rPr>
              <a:t>c</a:t>
            </a:r>
            <a:r>
              <a:rPr lang="en-US" sz="2400" b="1" cap="small" dirty="0" smtClean="0">
                <a:solidFill>
                  <a:srgbClr val="0000FF"/>
                </a:solidFill>
              </a:rPr>
              <a:t>risis averted: expensive suit saved</a:t>
            </a:r>
            <a:endParaRPr lang="en-US" sz="2400" b="1" cap="small" dirty="0">
              <a:solidFill>
                <a:srgbClr val="0000FF"/>
              </a:solidFill>
            </a:endParaRPr>
          </a:p>
        </p:txBody>
      </p:sp>
    </p:spTree>
    <p:extLst>
      <p:ext uri="{BB962C8B-B14F-4D97-AF65-F5344CB8AC3E}">
        <p14:creationId xmlns:p14="http://schemas.microsoft.com/office/powerpoint/2010/main" val="114267574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VIDEOS</a:t>
            </a:r>
            <a:endParaRPr lang="en-US" dirty="0"/>
          </a:p>
        </p:txBody>
      </p:sp>
      <p:sp>
        <p:nvSpPr>
          <p:cNvPr id="3" name="Content Placeholder 2"/>
          <p:cNvSpPr>
            <a:spLocks noGrp="1"/>
          </p:cNvSpPr>
          <p:nvPr>
            <p:ph idx="1"/>
          </p:nvPr>
        </p:nvSpPr>
        <p:spPr/>
        <p:txBody>
          <a:bodyPr/>
          <a:lstStyle/>
          <a:p>
            <a:r>
              <a:rPr lang="en-US" dirty="0">
                <a:hlinkClick r:id="rId2"/>
              </a:rPr>
              <a:t>https://www.nbcnews.com/nightly-news/video/groom-saves-young-boy-from-drowning-during-wedding-shoot-</a:t>
            </a:r>
            <a:r>
              <a:rPr lang="en-US" dirty="0" smtClean="0">
                <a:hlinkClick r:id="rId2"/>
              </a:rPr>
              <a:t>1055615043891</a:t>
            </a:r>
            <a:endParaRPr lang="en-US" dirty="0" smtClean="0"/>
          </a:p>
          <a:p>
            <a:r>
              <a:rPr lang="en-US" dirty="0">
                <a:hlinkClick r:id="rId3"/>
              </a:rPr>
              <a:t>https://www.cnn.com/2018/06/26/us/florida-teens-no-charges-drowning-man/</a:t>
            </a:r>
            <a:r>
              <a:rPr lang="en-US" dirty="0" smtClean="0">
                <a:hlinkClick r:id="rId3"/>
              </a:rPr>
              <a:t>index.html</a:t>
            </a:r>
            <a:endParaRPr lang="en-US" dirty="0" smtClean="0"/>
          </a:p>
          <a:p>
            <a:endParaRPr lang="en-US" dirty="0"/>
          </a:p>
        </p:txBody>
      </p:sp>
    </p:spTree>
    <p:extLst>
      <p:ext uri="{BB962C8B-B14F-4D97-AF65-F5344CB8AC3E}">
        <p14:creationId xmlns:p14="http://schemas.microsoft.com/office/powerpoint/2010/main" val="2436305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UNGRADED POLL</a:t>
            </a:r>
            <a:endParaRPr lang="en-US" dirty="0"/>
          </a:p>
        </p:txBody>
      </p:sp>
      <p:pic>
        <p:nvPicPr>
          <p:cNvPr id="4" name="Picture 3" descr="Screen Shot 2018-10-24 at 9.40.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40" y="1524000"/>
            <a:ext cx="8943121" cy="4855882"/>
          </a:xfrm>
          <a:prstGeom prst="rect">
            <a:avLst/>
          </a:prstGeom>
        </p:spPr>
      </p:pic>
    </p:spTree>
    <p:extLst>
      <p:ext uri="{BB962C8B-B14F-4D97-AF65-F5344CB8AC3E}">
        <p14:creationId xmlns:p14="http://schemas.microsoft.com/office/powerpoint/2010/main" val="366120710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 2</a:t>
            </a:r>
            <a:endParaRPr lang="en-US" dirty="0"/>
          </a:p>
        </p:txBody>
      </p:sp>
      <p:sp>
        <p:nvSpPr>
          <p:cNvPr id="3" name="Content Placeholder 2"/>
          <p:cNvSpPr>
            <a:spLocks noGrp="1"/>
          </p:cNvSpPr>
          <p:nvPr>
            <p:ph idx="1"/>
          </p:nvPr>
        </p:nvSpPr>
        <p:spPr/>
        <p:txBody>
          <a:bodyPr>
            <a:normAutofit/>
          </a:bodyPr>
          <a:lstStyle/>
          <a:p>
            <a:r>
              <a:rPr lang="en-US" b="1" dirty="0" smtClean="0">
                <a:solidFill>
                  <a:srgbClr val="0000FF"/>
                </a:solidFill>
              </a:rPr>
              <a:t>Principle 2: </a:t>
            </a:r>
            <a:r>
              <a:rPr lang="en-US" dirty="0" smtClean="0"/>
              <a:t>If </a:t>
            </a:r>
            <a:r>
              <a:rPr lang="en-US" dirty="0"/>
              <a:t>it is in our power to prevent something very bad from happening, without thereby sacrificing anything morally significant, </a:t>
            </a:r>
            <a:r>
              <a:rPr lang="en-US" dirty="0" smtClean="0"/>
              <a:t>we morally ought</a:t>
            </a:r>
            <a:r>
              <a:rPr lang="en-US" dirty="0"/>
              <a:t> </a:t>
            </a:r>
            <a:r>
              <a:rPr lang="en-US" dirty="0" smtClean="0"/>
              <a:t>to </a:t>
            </a:r>
            <a:r>
              <a:rPr lang="en-US" dirty="0"/>
              <a:t>do </a:t>
            </a:r>
            <a:r>
              <a:rPr lang="en-US" dirty="0" smtClean="0"/>
              <a:t>it.</a:t>
            </a:r>
          </a:p>
          <a:p>
            <a:r>
              <a:rPr lang="en-US" dirty="0" smtClean="0"/>
              <a:t>This requires us to </a:t>
            </a:r>
            <a:r>
              <a:rPr lang="en-US" b="1" dirty="0" smtClean="0"/>
              <a:t>prevent </a:t>
            </a:r>
            <a:r>
              <a:rPr lang="en-US" dirty="0" smtClean="0"/>
              <a:t>what is</a:t>
            </a:r>
            <a:r>
              <a:rPr lang="en-US" b="1" dirty="0" smtClean="0"/>
              <a:t> bad</a:t>
            </a:r>
            <a:r>
              <a:rPr lang="en-US" dirty="0" smtClean="0"/>
              <a:t>. </a:t>
            </a:r>
          </a:p>
          <a:p>
            <a:r>
              <a:rPr lang="en-US" dirty="0" smtClean="0"/>
              <a:t>It doesn’t require us to </a:t>
            </a:r>
            <a:r>
              <a:rPr lang="en-US" b="1" dirty="0" smtClean="0"/>
              <a:t>promote </a:t>
            </a:r>
            <a:r>
              <a:rPr lang="en-US" dirty="0" smtClean="0"/>
              <a:t>what is </a:t>
            </a:r>
            <a:r>
              <a:rPr lang="en-US" b="1" dirty="0" smtClean="0"/>
              <a:t>good</a:t>
            </a:r>
            <a:r>
              <a:rPr lang="en-US" dirty="0" smtClean="0"/>
              <a:t>.</a:t>
            </a:r>
          </a:p>
          <a:p>
            <a:r>
              <a:rPr lang="en-US" dirty="0" smtClean="0"/>
              <a:t>It </a:t>
            </a:r>
            <a:r>
              <a:rPr lang="en-US" b="1" dirty="0" smtClean="0"/>
              <a:t>doesn’t </a:t>
            </a:r>
            <a:r>
              <a:rPr lang="en-US" dirty="0" smtClean="0"/>
              <a:t>require us to do anything that would cause something comparably bad to happen, or that would be intrinsically wrong, or that would rule out promoting a comparable good.</a:t>
            </a:r>
          </a:p>
          <a:p>
            <a:pPr marL="0" indent="0">
              <a:buNone/>
            </a:pPr>
            <a:endParaRPr lang="en-US" dirty="0"/>
          </a:p>
        </p:txBody>
      </p:sp>
    </p:spTree>
    <p:extLst>
      <p:ext uri="{BB962C8B-B14F-4D97-AF65-F5344CB8AC3E}">
        <p14:creationId xmlns:p14="http://schemas.microsoft.com/office/powerpoint/2010/main" val="153572068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POND</a:t>
            </a:r>
            <a:endParaRPr lang="en-US" dirty="0"/>
          </a:p>
        </p:txBody>
      </p:sp>
      <p:pic>
        <p:nvPicPr>
          <p:cNvPr id="4" name="Picture 3" descr="875569af-377b-4abc-a030-d23d680f7fc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063" y="1460190"/>
            <a:ext cx="7575874" cy="5397810"/>
          </a:xfrm>
          <a:prstGeom prst="rect">
            <a:avLst/>
          </a:prstGeom>
        </p:spPr>
      </p:pic>
    </p:spTree>
    <p:extLst>
      <p:ext uri="{BB962C8B-B14F-4D97-AF65-F5344CB8AC3E}">
        <p14:creationId xmlns:p14="http://schemas.microsoft.com/office/powerpoint/2010/main" val="264411534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 2</a:t>
            </a:r>
            <a:endParaRPr lang="en-US" dirty="0"/>
          </a:p>
        </p:txBody>
      </p:sp>
      <p:sp>
        <p:nvSpPr>
          <p:cNvPr id="3" name="Content Placeholder 2"/>
          <p:cNvSpPr>
            <a:spLocks noGrp="1"/>
          </p:cNvSpPr>
          <p:nvPr>
            <p:ph idx="1"/>
          </p:nvPr>
        </p:nvSpPr>
        <p:spPr/>
        <p:txBody>
          <a:bodyPr>
            <a:normAutofit/>
          </a:bodyPr>
          <a:lstStyle/>
          <a:p>
            <a:r>
              <a:rPr lang="en-US" b="1" dirty="0">
                <a:solidFill>
                  <a:srgbClr val="0000FF"/>
                </a:solidFill>
              </a:rPr>
              <a:t>Principle 2: </a:t>
            </a:r>
            <a:r>
              <a:rPr lang="en-US" dirty="0"/>
              <a:t>If it is in our power to prevent something very bad from happening, without thereby sacrificing anything morally significant, we </a:t>
            </a:r>
            <a:r>
              <a:rPr lang="en-US" dirty="0" smtClean="0"/>
              <a:t>morally ought to </a:t>
            </a:r>
            <a:r>
              <a:rPr lang="en-US" dirty="0"/>
              <a:t>do it</a:t>
            </a:r>
            <a:r>
              <a:rPr lang="en-US" dirty="0" smtClean="0"/>
              <a:t>.</a:t>
            </a:r>
          </a:p>
          <a:p>
            <a:r>
              <a:rPr lang="en-US" dirty="0" smtClean="0"/>
              <a:t>The principle takes no account of </a:t>
            </a:r>
            <a:r>
              <a:rPr lang="en-US" b="1" dirty="0" smtClean="0"/>
              <a:t>proximity</a:t>
            </a:r>
            <a:r>
              <a:rPr lang="en-US" dirty="0" smtClean="0"/>
              <a:t> or </a:t>
            </a:r>
            <a:r>
              <a:rPr lang="en-US" b="1" dirty="0" smtClean="0"/>
              <a:t>distance</a:t>
            </a:r>
            <a:r>
              <a:rPr lang="en-US" dirty="0" smtClean="0"/>
              <a:t>.</a:t>
            </a:r>
          </a:p>
          <a:p>
            <a:r>
              <a:rPr lang="en-US" dirty="0" smtClean="0"/>
              <a:t>It makes no distinction between cases in which only </a:t>
            </a:r>
            <a:r>
              <a:rPr lang="en-US" b="1" dirty="0" smtClean="0"/>
              <a:t>one</a:t>
            </a:r>
            <a:r>
              <a:rPr lang="en-US" dirty="0" smtClean="0"/>
              <a:t> individual is able to prevent suffering and death and cases in which </a:t>
            </a:r>
            <a:r>
              <a:rPr lang="en-US" b="1" dirty="0" smtClean="0"/>
              <a:t>many</a:t>
            </a:r>
            <a:r>
              <a:rPr lang="en-US" dirty="0" smtClean="0"/>
              <a:t> individuals are able to prevent suffering and death.</a:t>
            </a:r>
            <a:endParaRPr lang="en-US" dirty="0"/>
          </a:p>
        </p:txBody>
      </p:sp>
    </p:spTree>
    <p:extLst>
      <p:ext uri="{BB962C8B-B14F-4D97-AF65-F5344CB8AC3E}">
        <p14:creationId xmlns:p14="http://schemas.microsoft.com/office/powerpoint/2010/main" val="4010217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PORTAL POND</a:t>
            </a:r>
            <a:endParaRPr lang="en-US" dirty="0"/>
          </a:p>
        </p:txBody>
      </p:sp>
      <p:pic>
        <p:nvPicPr>
          <p:cNvPr id="4" name="Picture 3" descr="e4eb3962-b4d5-4de3-8a22-747ff1fa4ed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338" y="1524000"/>
            <a:ext cx="5743324" cy="5336505"/>
          </a:xfrm>
          <a:prstGeom prst="rect">
            <a:avLst/>
          </a:prstGeom>
        </p:spPr>
      </p:pic>
    </p:spTree>
    <p:extLst>
      <p:ext uri="{BB962C8B-B14F-4D97-AF65-F5344CB8AC3E}">
        <p14:creationId xmlns:p14="http://schemas.microsoft.com/office/powerpoint/2010/main" val="114753374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BYSTANDER POND</a:t>
            </a:r>
            <a:endParaRPr lang="en-US" dirty="0"/>
          </a:p>
        </p:txBody>
      </p:sp>
      <p:pic>
        <p:nvPicPr>
          <p:cNvPr id="4" name="Picture 3" descr="01a33c36-d08b-442c-be42-05b8ea0107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1236" y="1382864"/>
            <a:ext cx="6041528" cy="5475135"/>
          </a:xfrm>
          <a:prstGeom prst="rect">
            <a:avLst/>
          </a:prstGeom>
        </p:spPr>
      </p:pic>
    </p:spTree>
    <p:extLst>
      <p:ext uri="{BB962C8B-B14F-4D97-AF65-F5344CB8AC3E}">
        <p14:creationId xmlns:p14="http://schemas.microsoft.com/office/powerpoint/2010/main" val="341238774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SINGER’S MASTER ARGUMENT</a:t>
            </a:r>
            <a:endParaRPr lang="en-US" dirty="0"/>
          </a:p>
        </p:txBody>
      </p:sp>
      <p:sp>
        <p:nvSpPr>
          <p:cNvPr id="3" name="Content Placeholder 2"/>
          <p:cNvSpPr>
            <a:spLocks noGrp="1"/>
          </p:cNvSpPr>
          <p:nvPr>
            <p:ph idx="1"/>
          </p:nvPr>
        </p:nvSpPr>
        <p:spPr/>
        <p:txBody>
          <a:bodyPr>
            <a:normAutofit fontScale="92500" lnSpcReduction="10000"/>
          </a:bodyPr>
          <a:lstStyle/>
          <a:p>
            <a:pPr marL="457200" indent="-457200">
              <a:buFont typeface="+mj-lt"/>
              <a:buAutoNum type="arabicParenR"/>
            </a:pPr>
            <a:r>
              <a:rPr lang="en-US" b="1" dirty="0">
                <a:solidFill>
                  <a:srgbClr val="0000FF"/>
                </a:solidFill>
              </a:rPr>
              <a:t>Principle 1: </a:t>
            </a:r>
            <a:r>
              <a:rPr lang="en-US" dirty="0"/>
              <a:t>Suffering and death from lack of food, shelter, and medical care are bad.</a:t>
            </a:r>
          </a:p>
          <a:p>
            <a:pPr marL="457200" indent="-457200">
              <a:buFont typeface="+mj-lt"/>
              <a:buAutoNum type="arabicParenR"/>
            </a:pPr>
            <a:r>
              <a:rPr lang="en-US" b="1" dirty="0">
                <a:solidFill>
                  <a:srgbClr val="0000FF"/>
                </a:solidFill>
              </a:rPr>
              <a:t>Principle 2: </a:t>
            </a:r>
            <a:r>
              <a:rPr lang="en-US" dirty="0"/>
              <a:t>If it is in our power to prevent something very bad from happening, without thereby sacrificing anything morally significant, we </a:t>
            </a:r>
            <a:r>
              <a:rPr lang="en-US" dirty="0" smtClean="0"/>
              <a:t>morally ought to </a:t>
            </a:r>
            <a:r>
              <a:rPr lang="en-US" dirty="0"/>
              <a:t>do </a:t>
            </a:r>
            <a:r>
              <a:rPr lang="en-US" dirty="0" smtClean="0"/>
              <a:t>it.</a:t>
            </a:r>
            <a:endParaRPr lang="en-US" dirty="0"/>
          </a:p>
          <a:p>
            <a:pPr marL="457200" indent="-457200">
              <a:buFont typeface="+mj-lt"/>
              <a:buAutoNum type="arabicParenR"/>
            </a:pPr>
            <a:r>
              <a:rPr lang="en-US" b="1" dirty="0" smtClean="0">
                <a:solidFill>
                  <a:srgbClr val="0000FF"/>
                </a:solidFill>
              </a:rPr>
              <a:t>If we </a:t>
            </a:r>
            <a:r>
              <a:rPr lang="en-US" b="1" dirty="0">
                <a:solidFill>
                  <a:srgbClr val="0000FF"/>
                </a:solidFill>
              </a:rPr>
              <a:t>are </a:t>
            </a:r>
            <a:r>
              <a:rPr lang="en-US" b="1" dirty="0" smtClean="0">
                <a:solidFill>
                  <a:srgbClr val="0000FF"/>
                </a:solidFill>
              </a:rPr>
              <a:t>spending money on luxury and frills, it </a:t>
            </a:r>
            <a:r>
              <a:rPr lang="en-US" b="1" dirty="0">
                <a:solidFill>
                  <a:srgbClr val="0000FF"/>
                </a:solidFill>
              </a:rPr>
              <a:t>is in </a:t>
            </a:r>
            <a:r>
              <a:rPr lang="en-US" b="1" dirty="0" smtClean="0">
                <a:solidFill>
                  <a:srgbClr val="0000FF"/>
                </a:solidFill>
              </a:rPr>
              <a:t>our </a:t>
            </a:r>
            <a:r>
              <a:rPr lang="en-US" b="1" dirty="0">
                <a:solidFill>
                  <a:srgbClr val="0000FF"/>
                </a:solidFill>
              </a:rPr>
              <a:t>power to prevent suffering and death from lack of food, shelter, and medical </a:t>
            </a:r>
            <a:r>
              <a:rPr lang="en-US" b="1" dirty="0" smtClean="0">
                <a:solidFill>
                  <a:srgbClr val="0000FF"/>
                </a:solidFill>
              </a:rPr>
              <a:t>care (by sending that money to effective agents who will use it to prevent suffering and death), </a:t>
            </a:r>
            <a:r>
              <a:rPr lang="en-US" b="1" u="sng" dirty="0">
                <a:solidFill>
                  <a:srgbClr val="FF0000"/>
                </a:solidFill>
              </a:rPr>
              <a:t>without thereby sacrificing anything </a:t>
            </a:r>
            <a:r>
              <a:rPr lang="en-US" b="1" u="sng" dirty="0" smtClean="0">
                <a:solidFill>
                  <a:srgbClr val="FF0000"/>
                </a:solidFill>
              </a:rPr>
              <a:t>morally significant.</a:t>
            </a:r>
          </a:p>
          <a:p>
            <a:pPr marL="457200" indent="-457200">
              <a:buFont typeface="+mj-lt"/>
              <a:buAutoNum type="arabicParenR"/>
            </a:pPr>
            <a:r>
              <a:rPr lang="en-US" dirty="0" smtClean="0"/>
              <a:t>We are spending money on luxury and frills.</a:t>
            </a:r>
          </a:p>
          <a:p>
            <a:pPr marL="457200" indent="-457200">
              <a:buFont typeface="+mj-lt"/>
              <a:buAutoNum type="arabicParenR"/>
            </a:pPr>
            <a:r>
              <a:rPr lang="en-US" b="1" dirty="0" smtClean="0">
                <a:solidFill>
                  <a:srgbClr val="0000FF"/>
                </a:solidFill>
              </a:rPr>
              <a:t>So: </a:t>
            </a:r>
            <a:r>
              <a:rPr lang="en-US" dirty="0" smtClean="0"/>
              <a:t>We morally ought to send the money we would otherwise spend on luxury and frills to effective agents.</a:t>
            </a:r>
          </a:p>
        </p:txBody>
      </p:sp>
    </p:spTree>
    <p:extLst>
      <p:ext uri="{BB962C8B-B14F-4D97-AF65-F5344CB8AC3E}">
        <p14:creationId xmlns:p14="http://schemas.microsoft.com/office/powerpoint/2010/main" val="107601195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CONSUMERIST POND</a:t>
            </a:r>
            <a:endParaRPr lang="en-US" dirty="0"/>
          </a:p>
        </p:txBody>
      </p:sp>
      <p:pic>
        <p:nvPicPr>
          <p:cNvPr id="4" name="Picture 3" descr="d32c84ea-e0c5-496c-ab1f-65bbd5ee18bc.jpg"/>
          <p:cNvPicPr>
            <a:picLocks noChangeAspect="1"/>
          </p:cNvPicPr>
          <p:nvPr/>
        </p:nvPicPr>
        <p:blipFill rotWithShape="1">
          <a:blip r:embed="rId3">
            <a:extLst>
              <a:ext uri="{28A0092B-C50C-407E-A947-70E740481C1C}">
                <a14:useLocalDpi xmlns:a14="http://schemas.microsoft.com/office/drawing/2010/main" val="0"/>
              </a:ext>
            </a:extLst>
          </a:blip>
          <a:srcRect b="27471"/>
          <a:stretch/>
        </p:blipFill>
        <p:spPr>
          <a:xfrm>
            <a:off x="696173" y="1545163"/>
            <a:ext cx="7751655" cy="5212243"/>
          </a:xfrm>
          <a:prstGeom prst="rect">
            <a:avLst/>
          </a:prstGeom>
        </p:spPr>
      </p:pic>
      <p:pic>
        <p:nvPicPr>
          <p:cNvPr id="3" name="Picture 2" descr="15146_afcc62104e-_g6a2975-3-cop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6331" y="3078547"/>
            <a:ext cx="1218627" cy="1218627"/>
          </a:xfrm>
          <a:prstGeom prst="rect">
            <a:avLst/>
          </a:prstGeom>
        </p:spPr>
      </p:pic>
      <p:pic>
        <p:nvPicPr>
          <p:cNvPr id="5" name="Picture 4" descr="TWO-2-2018-Austin-City-Limits-ACL-Weekend.jpg"/>
          <p:cNvPicPr>
            <a:picLocks noChangeAspect="1"/>
          </p:cNvPicPr>
          <p:nvPr/>
        </p:nvPicPr>
        <p:blipFill>
          <a:blip r:embed="rId5">
            <a:extLst>
              <a:ext uri="{BEBA8EAE-BF5A-486C-A8C5-ECC9F3942E4B}">
                <a14:imgProps xmlns:a14="http://schemas.microsoft.com/office/drawing/2010/main">
                  <a14:imgLayer r:embed="rId6">
                    <a14:imgEffect>
                      <a14:backgroundRemoval t="10000" b="95969" l="0" r="100000">
                        <a14:foregroundMark x1="75375" y1="55000" x2="75375" y2="55000"/>
                        <a14:backgroundMark x1="88083" y1="44719" x2="88083" y2="44719"/>
                        <a14:backgroundMark x1="66875" y1="56688" x2="66875" y2="56688"/>
                        <a14:backgroundMark x1="6792" y1="26000" x2="6792" y2="26000"/>
                        <a14:backgroundMark x1="74875" y1="50875" x2="74875" y2="50875"/>
                        <a14:backgroundMark x1="74625" y1="58156" x2="74625" y2="58156"/>
                        <a14:backgroundMark x1="72125" y1="50125" x2="72125" y2="50125"/>
                      </a14:backgroundRemoval>
                    </a14:imgEffect>
                  </a14:imgLayer>
                </a14:imgProps>
              </a:ext>
              <a:ext uri="{28A0092B-C50C-407E-A947-70E740481C1C}">
                <a14:useLocalDpi xmlns:a14="http://schemas.microsoft.com/office/drawing/2010/main" val="0"/>
              </a:ext>
            </a:extLst>
          </a:blip>
          <a:stretch>
            <a:fillRect/>
          </a:stretch>
        </p:blipFill>
        <p:spPr>
          <a:xfrm rot="2042592">
            <a:off x="7927254" y="3605103"/>
            <a:ext cx="1247642" cy="1663522"/>
          </a:xfrm>
          <a:prstGeom prst="rect">
            <a:avLst/>
          </a:prstGeom>
        </p:spPr>
      </p:pic>
      <p:pic>
        <p:nvPicPr>
          <p:cNvPr id="6" name="Picture 5" descr="stock-illustration-49952734-x-red-cross-handwritten.jpg"/>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297083" y="1524000"/>
            <a:ext cx="534816" cy="534816"/>
          </a:xfrm>
          <a:prstGeom prst="rect">
            <a:avLst/>
          </a:prstGeom>
        </p:spPr>
      </p:pic>
      <p:sp>
        <p:nvSpPr>
          <p:cNvPr id="7" name="TextBox 6"/>
          <p:cNvSpPr txBox="1"/>
          <p:nvPr/>
        </p:nvSpPr>
        <p:spPr>
          <a:xfrm>
            <a:off x="6165080" y="1221209"/>
            <a:ext cx="1018339" cy="461665"/>
          </a:xfrm>
          <a:prstGeom prst="rect">
            <a:avLst/>
          </a:prstGeom>
          <a:noFill/>
        </p:spPr>
        <p:txBody>
          <a:bodyPr wrap="square" rtlCol="0">
            <a:spAutoFit/>
          </a:bodyPr>
          <a:lstStyle/>
          <a:p>
            <a:r>
              <a:rPr lang="en-US" sz="2400" b="1" dirty="0" smtClean="0">
                <a:solidFill>
                  <a:srgbClr val="FF0000"/>
                </a:solidFill>
              </a:rPr>
              <a:t>stuff</a:t>
            </a:r>
            <a:endParaRPr lang="en-US" sz="2400" b="1" dirty="0">
              <a:solidFill>
                <a:srgbClr val="FF0000"/>
              </a:solidFill>
            </a:endParaRPr>
          </a:p>
        </p:txBody>
      </p:sp>
      <p:pic>
        <p:nvPicPr>
          <p:cNvPr id="9" name="Picture 8" descr="3809652884.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4374521">
            <a:off x="5618156" y="3567791"/>
            <a:ext cx="995095" cy="762852"/>
          </a:xfrm>
          <a:prstGeom prst="rect">
            <a:avLst/>
          </a:prstGeom>
        </p:spPr>
      </p:pic>
      <p:pic>
        <p:nvPicPr>
          <p:cNvPr id="10" name="Picture 9" descr="thumb.jpeg"/>
          <p:cNvPicPr>
            <a:picLocks noChangeAspect="1"/>
          </p:cNvPicPr>
          <p:nvPr/>
        </p:nvPicPr>
        <p:blipFill>
          <a:blip r:embed="rId10">
            <a:extLst>
              <a:ext uri="{BEBA8EAE-BF5A-486C-A8C5-ECC9F3942E4B}">
                <a14:imgProps xmlns:a14="http://schemas.microsoft.com/office/drawing/2010/main">
                  <a14:imgLayer r:embed="rId11">
                    <a14:imgEffect>
                      <a14:backgroundRemoval t="0" b="100000" l="10000" r="90000"/>
                    </a14:imgEffect>
                  </a14:imgLayer>
                </a14:imgProps>
              </a:ext>
              <a:ext uri="{28A0092B-C50C-407E-A947-70E740481C1C}">
                <a14:useLocalDpi xmlns:a14="http://schemas.microsoft.com/office/drawing/2010/main" val="0"/>
              </a:ext>
            </a:extLst>
          </a:blip>
          <a:stretch>
            <a:fillRect/>
          </a:stretch>
        </p:blipFill>
        <p:spPr>
          <a:xfrm>
            <a:off x="6225942" y="3733764"/>
            <a:ext cx="1050053" cy="1050053"/>
          </a:xfrm>
          <a:prstGeom prst="rect">
            <a:avLst/>
          </a:prstGeom>
        </p:spPr>
      </p:pic>
      <p:pic>
        <p:nvPicPr>
          <p:cNvPr id="11" name="Picture 10" descr="chipotlebag2018+v2.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75837" y="3398428"/>
            <a:ext cx="1385389" cy="1385389"/>
          </a:xfrm>
          <a:prstGeom prst="rect">
            <a:avLst/>
          </a:prstGeom>
        </p:spPr>
      </p:pic>
      <p:sp>
        <p:nvSpPr>
          <p:cNvPr id="8" name="Cloud Callout 7"/>
          <p:cNvSpPr/>
          <p:nvPr/>
        </p:nvSpPr>
        <p:spPr>
          <a:xfrm>
            <a:off x="4953000" y="2003776"/>
            <a:ext cx="1344083" cy="592667"/>
          </a:xfrm>
          <a:prstGeom prst="cloudCallout">
            <a:avLst>
              <a:gd name="adj1" fmla="val -49476"/>
              <a:gd name="adj2" fmla="val 7384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Shit</a:t>
            </a:r>
            <a:r>
              <a:rPr lang="mr-IN" sz="2000" dirty="0" smtClean="0"/>
              <a:t>…</a:t>
            </a:r>
            <a:endParaRPr lang="en-US" sz="2000" dirty="0"/>
          </a:p>
        </p:txBody>
      </p:sp>
    </p:spTree>
    <p:extLst>
      <p:ext uri="{BB962C8B-B14F-4D97-AF65-F5344CB8AC3E}">
        <p14:creationId xmlns:p14="http://schemas.microsoft.com/office/powerpoint/2010/main" val="39551801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FUNNY STORIES</a:t>
            </a:r>
            <a:endParaRPr lang="en-US" dirty="0"/>
          </a:p>
        </p:txBody>
      </p:sp>
      <p:pic>
        <p:nvPicPr>
          <p:cNvPr id="4" name="Picture 3" descr="neil-sinhababu_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9968" y="1524000"/>
            <a:ext cx="2884065" cy="4253996"/>
          </a:xfrm>
          <a:prstGeom prst="rect">
            <a:avLst/>
          </a:prstGeom>
        </p:spPr>
      </p:pic>
      <p:sp>
        <p:nvSpPr>
          <p:cNvPr id="5" name="TextBox 4"/>
          <p:cNvSpPr txBox="1"/>
          <p:nvPr/>
        </p:nvSpPr>
        <p:spPr>
          <a:xfrm>
            <a:off x="2708946" y="5765482"/>
            <a:ext cx="3726108" cy="923330"/>
          </a:xfrm>
          <a:prstGeom prst="rect">
            <a:avLst/>
          </a:prstGeom>
          <a:noFill/>
        </p:spPr>
        <p:txBody>
          <a:bodyPr wrap="square" rtlCol="0">
            <a:spAutoFit/>
          </a:bodyPr>
          <a:lstStyle/>
          <a:p>
            <a:pPr algn="ctr"/>
            <a:r>
              <a:rPr lang="en-US" dirty="0"/>
              <a:t>Neil </a:t>
            </a:r>
            <a:r>
              <a:rPr lang="en-US" dirty="0" smtClean="0"/>
              <a:t>Sinhababu</a:t>
            </a:r>
          </a:p>
          <a:p>
            <a:pPr algn="ctr"/>
            <a:r>
              <a:rPr lang="en-US" dirty="0" smtClean="0"/>
              <a:t>Associate </a:t>
            </a:r>
            <a:r>
              <a:rPr lang="en-US" dirty="0"/>
              <a:t>Professor </a:t>
            </a:r>
            <a:r>
              <a:rPr lang="en-US" dirty="0" smtClean="0"/>
              <a:t>of Philosophy</a:t>
            </a:r>
          </a:p>
          <a:p>
            <a:pPr algn="ctr"/>
            <a:r>
              <a:rPr lang="en-US" dirty="0" smtClean="0"/>
              <a:t>National </a:t>
            </a:r>
            <a:r>
              <a:rPr lang="en-US" dirty="0"/>
              <a:t>University of Singapore</a:t>
            </a:r>
          </a:p>
        </p:txBody>
      </p:sp>
    </p:spTree>
    <p:extLst>
      <p:ext uri="{BB962C8B-B14F-4D97-AF65-F5344CB8AC3E}">
        <p14:creationId xmlns:p14="http://schemas.microsoft.com/office/powerpoint/2010/main" val="24295723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PRACTICAL IMPLICATIONS</a:t>
            </a:r>
            <a:endParaRPr lang="en-US" dirty="0"/>
          </a:p>
        </p:txBody>
      </p:sp>
      <p:sp>
        <p:nvSpPr>
          <p:cNvPr id="3" name="Content Placeholder 2"/>
          <p:cNvSpPr>
            <a:spLocks noGrp="1"/>
          </p:cNvSpPr>
          <p:nvPr>
            <p:ph idx="1"/>
          </p:nvPr>
        </p:nvSpPr>
        <p:spPr>
          <a:xfrm>
            <a:off x="457200" y="1600200"/>
            <a:ext cx="6406958" cy="4876800"/>
          </a:xfrm>
        </p:spPr>
        <p:txBody>
          <a:bodyPr>
            <a:normAutofit fontScale="92500"/>
          </a:bodyPr>
          <a:lstStyle/>
          <a:p>
            <a:r>
              <a:rPr lang="en-US" b="1" dirty="0" smtClean="0">
                <a:solidFill>
                  <a:srgbClr val="0000FF"/>
                </a:solidFill>
              </a:rPr>
              <a:t>Singer’s solution: </a:t>
            </a:r>
            <a:r>
              <a:rPr lang="en-US" dirty="0" smtClean="0"/>
              <a:t>you morally ought to give away </a:t>
            </a:r>
            <a:r>
              <a:rPr lang="en-US" b="1" dirty="0" smtClean="0"/>
              <a:t>whatever</a:t>
            </a:r>
            <a:r>
              <a:rPr lang="en-US" dirty="0" smtClean="0"/>
              <a:t> </a:t>
            </a:r>
            <a:r>
              <a:rPr lang="en-US" dirty="0"/>
              <a:t>money </a:t>
            </a:r>
            <a:r>
              <a:rPr lang="en-US" dirty="0" smtClean="0"/>
              <a:t>you’re currently </a:t>
            </a:r>
            <a:r>
              <a:rPr lang="en-US" dirty="0"/>
              <a:t>spending on </a:t>
            </a:r>
            <a:r>
              <a:rPr lang="en-US" dirty="0" smtClean="0"/>
              <a:t>luxuries and frills (as opposed to necessities).</a:t>
            </a:r>
          </a:p>
          <a:p>
            <a:r>
              <a:rPr lang="en-US" dirty="0" smtClean="0"/>
              <a:t>An </a:t>
            </a:r>
            <a:r>
              <a:rPr lang="en-US" dirty="0"/>
              <a:t>American household with an income of $50,000 </a:t>
            </a:r>
            <a:r>
              <a:rPr lang="en-US" dirty="0" smtClean="0"/>
              <a:t>spends approximately $</a:t>
            </a:r>
            <a:r>
              <a:rPr lang="en-US" dirty="0"/>
              <a:t>30,000 annually on </a:t>
            </a:r>
            <a:r>
              <a:rPr lang="en-US" dirty="0" smtClean="0"/>
              <a:t>necessities. </a:t>
            </a:r>
          </a:p>
          <a:p>
            <a:r>
              <a:rPr lang="en-US" dirty="0" smtClean="0"/>
              <a:t>This estimate holds for households at higher incomes as well.</a:t>
            </a:r>
          </a:p>
          <a:p>
            <a:r>
              <a:rPr lang="en-US" dirty="0"/>
              <a:t>A</a:t>
            </a:r>
            <a:r>
              <a:rPr lang="en-US" dirty="0" smtClean="0"/>
              <a:t> household </a:t>
            </a:r>
            <a:r>
              <a:rPr lang="en-US" dirty="0"/>
              <a:t>bringing in $50,000 a </a:t>
            </a:r>
            <a:r>
              <a:rPr lang="en-US" dirty="0" smtClean="0"/>
              <a:t>year should donate as close as possible to </a:t>
            </a:r>
            <a:r>
              <a:rPr lang="en-US" b="1" u="sng" dirty="0" smtClean="0"/>
              <a:t>$20,000</a:t>
            </a:r>
            <a:r>
              <a:rPr lang="en-US" b="1" dirty="0" smtClean="0"/>
              <a:t> </a:t>
            </a:r>
            <a:r>
              <a:rPr lang="en-US" dirty="0" smtClean="0"/>
              <a:t>per year.</a:t>
            </a:r>
          </a:p>
          <a:p>
            <a:r>
              <a:rPr lang="en-US" dirty="0" smtClean="0"/>
              <a:t>A household bringing in </a:t>
            </a:r>
            <a:r>
              <a:rPr lang="en-US" dirty="0"/>
              <a:t>$100,000 </a:t>
            </a:r>
            <a:r>
              <a:rPr lang="en-US" dirty="0" smtClean="0"/>
              <a:t>a year should donate as close as possible to </a:t>
            </a:r>
            <a:r>
              <a:rPr lang="en-US" b="1" u="sng" dirty="0"/>
              <a:t>$</a:t>
            </a:r>
            <a:r>
              <a:rPr lang="en-US" b="1" u="sng" dirty="0" smtClean="0"/>
              <a:t>70,000</a:t>
            </a:r>
            <a:r>
              <a:rPr lang="en-US" b="1" dirty="0" smtClean="0"/>
              <a:t> </a:t>
            </a:r>
            <a:r>
              <a:rPr lang="en-US" dirty="0" smtClean="0"/>
              <a:t>per year.</a:t>
            </a:r>
          </a:p>
          <a:p>
            <a:endParaRPr lang="en-US" dirty="0" smtClean="0"/>
          </a:p>
          <a:p>
            <a:endParaRPr lang="en-US" dirty="0" smtClean="0"/>
          </a:p>
          <a:p>
            <a:endParaRPr lang="en-US" dirty="0" smtClean="0"/>
          </a:p>
        </p:txBody>
      </p:sp>
      <p:pic>
        <p:nvPicPr>
          <p:cNvPr id="4" name="Picture 3" descr="photo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4095" y="1603756"/>
            <a:ext cx="2029902" cy="3041053"/>
          </a:xfrm>
          <a:prstGeom prst="rect">
            <a:avLst/>
          </a:prstGeom>
        </p:spPr>
      </p:pic>
      <p:sp>
        <p:nvSpPr>
          <p:cNvPr id="5" name="TextBox 4"/>
          <p:cNvSpPr txBox="1"/>
          <p:nvPr/>
        </p:nvSpPr>
        <p:spPr>
          <a:xfrm>
            <a:off x="6944094" y="4644809"/>
            <a:ext cx="2029903" cy="369332"/>
          </a:xfrm>
          <a:prstGeom prst="rect">
            <a:avLst/>
          </a:prstGeom>
          <a:noFill/>
        </p:spPr>
        <p:txBody>
          <a:bodyPr wrap="square" rtlCol="0">
            <a:spAutoFit/>
          </a:bodyPr>
          <a:lstStyle/>
          <a:p>
            <a:pPr algn="ctr"/>
            <a:r>
              <a:rPr lang="en-US" dirty="0" smtClean="0"/>
              <a:t>Peter Singer</a:t>
            </a:r>
            <a:endParaRPr lang="en-US" dirty="0"/>
          </a:p>
        </p:txBody>
      </p:sp>
    </p:spTree>
    <p:extLst>
      <p:ext uri="{BB962C8B-B14F-4D97-AF65-F5344CB8AC3E}">
        <p14:creationId xmlns:p14="http://schemas.microsoft.com/office/powerpoint/2010/main" val="23604749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RELIGIOUS ANALOG (?)</a:t>
            </a:r>
            <a:endParaRPr lang="en-US" dirty="0"/>
          </a:p>
        </p:txBody>
      </p:sp>
      <p:pic>
        <p:nvPicPr>
          <p:cNvPr id="6" name="Picture 5" descr="maxresdefault (1).jpg"/>
          <p:cNvPicPr>
            <a:picLocks noChangeAspect="1"/>
          </p:cNvPicPr>
          <p:nvPr/>
        </p:nvPicPr>
        <p:blipFill rotWithShape="1">
          <a:blip r:embed="rId3">
            <a:extLst>
              <a:ext uri="{28A0092B-C50C-407E-A947-70E740481C1C}">
                <a14:useLocalDpi xmlns:a14="http://schemas.microsoft.com/office/drawing/2010/main" val="0"/>
              </a:ext>
            </a:extLst>
          </a:blip>
          <a:srcRect l="5971"/>
          <a:stretch/>
        </p:blipFill>
        <p:spPr>
          <a:xfrm>
            <a:off x="457200" y="2660351"/>
            <a:ext cx="5644445" cy="3376613"/>
          </a:xfrm>
          <a:prstGeom prst="rect">
            <a:avLst/>
          </a:prstGeom>
        </p:spPr>
      </p:pic>
      <p:sp>
        <p:nvSpPr>
          <p:cNvPr id="7" name="TextBox 6"/>
          <p:cNvSpPr txBox="1"/>
          <p:nvPr/>
        </p:nvSpPr>
        <p:spPr>
          <a:xfrm>
            <a:off x="457200" y="6036964"/>
            <a:ext cx="5644445" cy="369332"/>
          </a:xfrm>
          <a:prstGeom prst="rect">
            <a:avLst/>
          </a:prstGeom>
          <a:noFill/>
        </p:spPr>
        <p:txBody>
          <a:bodyPr wrap="square" rtlCol="0">
            <a:spAutoFit/>
          </a:bodyPr>
          <a:lstStyle/>
          <a:p>
            <a:pPr algn="ctr"/>
            <a:r>
              <a:rPr lang="en-US" dirty="0" smtClean="0"/>
              <a:t>Thomas Crisp</a:t>
            </a:r>
            <a:endParaRPr lang="en-US" dirty="0"/>
          </a:p>
        </p:txBody>
      </p:sp>
      <p:pic>
        <p:nvPicPr>
          <p:cNvPr id="8" name="Picture 7" descr="4fa4eb7f33456ab0ea609eac0116bb6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6689" y="2665385"/>
            <a:ext cx="2300111" cy="3371579"/>
          </a:xfrm>
          <a:prstGeom prst="rect">
            <a:avLst/>
          </a:prstGeom>
        </p:spPr>
      </p:pic>
      <p:sp>
        <p:nvSpPr>
          <p:cNvPr id="9" name="TextBox 8"/>
          <p:cNvSpPr txBox="1"/>
          <p:nvPr/>
        </p:nvSpPr>
        <p:spPr>
          <a:xfrm>
            <a:off x="6386689" y="6036964"/>
            <a:ext cx="2300111" cy="369332"/>
          </a:xfrm>
          <a:prstGeom prst="rect">
            <a:avLst/>
          </a:prstGeom>
          <a:noFill/>
        </p:spPr>
        <p:txBody>
          <a:bodyPr wrap="square" rtlCol="0">
            <a:spAutoFit/>
          </a:bodyPr>
          <a:lstStyle/>
          <a:p>
            <a:pPr algn="ctr"/>
            <a:r>
              <a:rPr lang="en-US" dirty="0" smtClean="0"/>
              <a:t>Jesus</a:t>
            </a:r>
            <a:endParaRPr lang="en-US" dirty="0"/>
          </a:p>
        </p:txBody>
      </p:sp>
      <p:sp>
        <p:nvSpPr>
          <p:cNvPr id="3" name="TextBox 2"/>
          <p:cNvSpPr txBox="1"/>
          <p:nvPr/>
        </p:nvSpPr>
        <p:spPr>
          <a:xfrm>
            <a:off x="457200" y="1721556"/>
            <a:ext cx="8229600" cy="830997"/>
          </a:xfrm>
          <a:prstGeom prst="rect">
            <a:avLst/>
          </a:prstGeom>
          <a:noFill/>
        </p:spPr>
        <p:txBody>
          <a:bodyPr wrap="square" rtlCol="0">
            <a:spAutoFit/>
          </a:bodyPr>
          <a:lstStyle/>
          <a:p>
            <a:pPr algn="ctr"/>
            <a:r>
              <a:rPr lang="en-US" sz="2400" b="1" cap="small" dirty="0" smtClean="0">
                <a:solidFill>
                  <a:srgbClr val="0000FF"/>
                </a:solidFill>
              </a:rPr>
              <a:t>the love </a:t>
            </a:r>
            <a:r>
              <a:rPr lang="en-US" sz="2400" b="1" cap="small" dirty="0">
                <a:solidFill>
                  <a:srgbClr val="0000FF"/>
                </a:solidFill>
              </a:rPr>
              <a:t>c</a:t>
            </a:r>
            <a:r>
              <a:rPr lang="en-US" sz="2400" b="1" cap="small" dirty="0" smtClean="0">
                <a:solidFill>
                  <a:srgbClr val="0000FF"/>
                </a:solidFill>
              </a:rPr>
              <a:t>ommand</a:t>
            </a:r>
          </a:p>
          <a:p>
            <a:pPr algn="ctr"/>
            <a:r>
              <a:rPr lang="en-US" sz="2400" dirty="0" smtClean="0"/>
              <a:t>You morally ought to love your neighbor as yourself.</a:t>
            </a:r>
            <a:r>
              <a:rPr lang="en-US" sz="2400" b="1" dirty="0" smtClean="0">
                <a:solidFill>
                  <a:srgbClr val="0000FF"/>
                </a:solidFill>
              </a:rPr>
              <a:t> </a:t>
            </a:r>
            <a:endParaRPr lang="en-US" sz="2400" b="1" dirty="0">
              <a:solidFill>
                <a:srgbClr val="0000FF"/>
              </a:solidFill>
            </a:endParaRPr>
          </a:p>
        </p:txBody>
      </p:sp>
    </p:spTree>
    <p:extLst>
      <p:ext uri="{BB962C8B-B14F-4D97-AF65-F5344CB8AC3E}">
        <p14:creationId xmlns:p14="http://schemas.microsoft.com/office/powerpoint/2010/main" val="372924404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EMPIRICAL COMPLICATIONS</a:t>
            </a:r>
            <a:endParaRPr lang="en-US" dirty="0"/>
          </a:p>
        </p:txBody>
      </p:sp>
      <p:sp>
        <p:nvSpPr>
          <p:cNvPr id="5" name="TextBox 4"/>
          <p:cNvSpPr txBox="1"/>
          <p:nvPr/>
        </p:nvSpPr>
        <p:spPr>
          <a:xfrm>
            <a:off x="457200" y="5994269"/>
            <a:ext cx="3891510" cy="369332"/>
          </a:xfrm>
          <a:prstGeom prst="rect">
            <a:avLst/>
          </a:prstGeom>
          <a:noFill/>
        </p:spPr>
        <p:txBody>
          <a:bodyPr wrap="square" rtlCol="0">
            <a:spAutoFit/>
          </a:bodyPr>
          <a:lstStyle/>
          <a:p>
            <a:pPr algn="ctr"/>
            <a:r>
              <a:rPr lang="en-US" dirty="0"/>
              <a:t>Angus Deaton</a:t>
            </a:r>
          </a:p>
        </p:txBody>
      </p:sp>
      <p:pic>
        <p:nvPicPr>
          <p:cNvPr id="6" name="Picture 5" descr="1168px-Angus_Deaton_5289-2015.jpg"/>
          <p:cNvPicPr>
            <a:picLocks noChangeAspect="1"/>
          </p:cNvPicPr>
          <p:nvPr/>
        </p:nvPicPr>
        <p:blipFill rotWithShape="1">
          <a:blip r:embed="rId3" cstate="print">
            <a:extLst>
              <a:ext uri="{28A0092B-C50C-407E-A947-70E740481C1C}">
                <a14:useLocalDpi xmlns:a14="http://schemas.microsoft.com/office/drawing/2010/main" val="0"/>
              </a:ext>
            </a:extLst>
          </a:blip>
          <a:srcRect t="2351"/>
          <a:stretch/>
        </p:blipFill>
        <p:spPr>
          <a:xfrm>
            <a:off x="457200" y="2099622"/>
            <a:ext cx="3891510" cy="3897600"/>
          </a:xfrm>
          <a:prstGeom prst="rect">
            <a:avLst/>
          </a:prstGeom>
        </p:spPr>
      </p:pic>
      <p:sp>
        <p:nvSpPr>
          <p:cNvPr id="7" name="TextBox 6"/>
          <p:cNvSpPr txBox="1"/>
          <p:nvPr/>
        </p:nvSpPr>
        <p:spPr>
          <a:xfrm>
            <a:off x="4824969" y="5991826"/>
            <a:ext cx="3861832" cy="369332"/>
          </a:xfrm>
          <a:prstGeom prst="rect">
            <a:avLst/>
          </a:prstGeom>
          <a:noFill/>
        </p:spPr>
        <p:txBody>
          <a:bodyPr wrap="square" rtlCol="0">
            <a:spAutoFit/>
          </a:bodyPr>
          <a:lstStyle/>
          <a:p>
            <a:pPr algn="ctr"/>
            <a:r>
              <a:rPr lang="en-US" dirty="0" smtClean="0"/>
              <a:t>Larry Temkin</a:t>
            </a:r>
            <a:endParaRPr lang="en-US" dirty="0"/>
          </a:p>
        </p:txBody>
      </p:sp>
      <p:pic>
        <p:nvPicPr>
          <p:cNvPr id="8" name="Picture 7" descr="Faculty.-Larry-Temki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4968" y="2099622"/>
            <a:ext cx="3891510" cy="3897600"/>
          </a:xfrm>
          <a:prstGeom prst="rect">
            <a:avLst/>
          </a:prstGeom>
        </p:spPr>
      </p:pic>
    </p:spTree>
    <p:extLst>
      <p:ext uri="{BB962C8B-B14F-4D97-AF65-F5344CB8AC3E}">
        <p14:creationId xmlns:p14="http://schemas.microsoft.com/office/powerpoint/2010/main" val="336252364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EMPIRICAL COMPLICATIONS</a:t>
            </a:r>
            <a:endParaRPr lang="en-US" dirty="0"/>
          </a:p>
        </p:txBody>
      </p:sp>
      <p:pic>
        <p:nvPicPr>
          <p:cNvPr id="4" name="Picture 3" descr="videoblocks-amazing-landscape-of-bridge-reflect-on-surface-water-of-lake-fog-evaporate-from-pond-make-romantic-scene-or-beautiful-bridge-on-lake-with-trees-at-fog-iron-bridge-over-lake-in-misty-morning-slider-shot_hogqarrtdf_thumbnail-full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714499"/>
            <a:ext cx="8234695" cy="4632016"/>
          </a:xfrm>
          <a:prstGeom prst="rect">
            <a:avLst/>
          </a:prstGeom>
        </p:spPr>
      </p:pic>
      <p:pic>
        <p:nvPicPr>
          <p:cNvPr id="5" name="Picture 4" descr="kisspng-gangster-cartoon-stock-photography-stock-illustrat-the-fat-man-holding-the-machine-gun-5a790ba70a7448.609403101517882279042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9635" y="2508786"/>
            <a:ext cx="2790625" cy="2790625"/>
          </a:xfrm>
          <a:prstGeom prst="rect">
            <a:avLst/>
          </a:prstGeom>
        </p:spPr>
      </p:pic>
      <p:pic>
        <p:nvPicPr>
          <p:cNvPr id="10" name="Picture 9" descr="Drowning-1.jpg"/>
          <p:cNvPicPr>
            <a:picLocks noChangeAspect="1"/>
          </p:cNvPicPr>
          <p:nvPr/>
        </p:nvPicPr>
        <p:blipFill rotWithShape="1">
          <a:blip r:embed="rId5">
            <a:extLst>
              <a:ext uri="{BEBA8EAE-BF5A-486C-A8C5-ECC9F3942E4B}">
                <a14:imgProps xmlns:a14="http://schemas.microsoft.com/office/drawing/2010/main">
                  <a14:imgLayer r:embed="rId6">
                    <a14:imgEffect>
                      <a14:backgroundRemoval t="23132" b="63955" l="8301" r="74837">
                        <a14:foregroundMark x1="31380" y1="49858" x2="31380" y2="49858"/>
                        <a14:backgroundMark x1="24349" y1="68685" x2="24349" y2="68685"/>
                        <a14:backgroundMark x1="39355" y1="70341" x2="39355" y2="70341"/>
                        <a14:backgroundMark x1="61263" y1="76963" x2="61263" y2="76963"/>
                        <a14:backgroundMark x1="44141" y1="80558" x2="44141" y2="80558"/>
                        <a14:backgroundMark x1="26628" y1="70861" x2="26628" y2="70861"/>
                        <a14:backgroundMark x1="19564" y1="65894" x2="19564" y2="65894"/>
                      </a14:backgroundRemoval>
                    </a14:imgEffect>
                  </a14:imgLayer>
                </a14:imgProps>
              </a:ext>
              <a:ext uri="{28A0092B-C50C-407E-A947-70E740481C1C}">
                <a14:useLocalDpi xmlns:a14="http://schemas.microsoft.com/office/drawing/2010/main" val="0"/>
              </a:ext>
            </a:extLst>
          </a:blip>
          <a:srcRect l="1" t="15256" r="38393" b="5900"/>
          <a:stretch/>
        </p:blipFill>
        <p:spPr>
          <a:xfrm>
            <a:off x="5285346" y="3845701"/>
            <a:ext cx="1102954" cy="971373"/>
          </a:xfrm>
          <a:prstGeom prst="rect">
            <a:avLst/>
          </a:prstGeom>
          <a:noFill/>
          <a:ln>
            <a:noFill/>
          </a:ln>
        </p:spPr>
      </p:pic>
      <p:cxnSp>
        <p:nvCxnSpPr>
          <p:cNvPr id="11" name="Straight Arrow Connector 10"/>
          <p:cNvCxnSpPr/>
          <p:nvPr/>
        </p:nvCxnSpPr>
        <p:spPr>
          <a:xfrm flipH="1">
            <a:off x="6032962" y="3616928"/>
            <a:ext cx="252976" cy="41182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 name="Cloud Callout 5"/>
          <p:cNvSpPr/>
          <p:nvPr/>
        </p:nvSpPr>
        <p:spPr>
          <a:xfrm>
            <a:off x="3463879" y="1244284"/>
            <a:ext cx="5222921" cy="2219190"/>
          </a:xfrm>
          <a:prstGeom prst="cloudCallout">
            <a:avLst>
              <a:gd name="adj1" fmla="val -54641"/>
              <a:gd name="adj2" fmla="val 6171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r>
              <a:rPr lang="en-US" dirty="0" smtClean="0"/>
              <a:t> [Stop] entertaining </a:t>
            </a:r>
            <a:r>
              <a:rPr lang="en-US" dirty="0"/>
              <a:t>students who try to work their way out of moral questions/are disregarding the point of the hypothetical </a:t>
            </a:r>
            <a:r>
              <a:rPr lang="en-US" dirty="0" smtClean="0"/>
              <a:t>question. </a:t>
            </a:r>
            <a:endParaRPr lang="en-US" dirty="0"/>
          </a:p>
          <a:p>
            <a:pPr algn="ctr"/>
            <a:endParaRPr lang="en-US" dirty="0"/>
          </a:p>
        </p:txBody>
      </p:sp>
    </p:spTree>
    <p:extLst>
      <p:ext uri="{BB962C8B-B14F-4D97-AF65-F5344CB8AC3E}">
        <p14:creationId xmlns:p14="http://schemas.microsoft.com/office/powerpoint/2010/main" val="9004176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EMPIRICAL COMPLICATIONS</a:t>
            </a:r>
            <a:endParaRPr lang="en-US" dirty="0"/>
          </a:p>
        </p:txBody>
      </p:sp>
      <p:pic>
        <p:nvPicPr>
          <p:cNvPr id="4" name="Picture 3" descr="videoblocks-amazing-landscape-of-bridge-reflect-on-surface-water-of-lake-fog-evaporate-from-pond-make-romantic-scene-or-beautiful-bridge-on-lake-with-trees-at-fog-iron-bridge-over-lake-in-misty-morning-slider-shot_hogqarrtdf_thumbnail-full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714499"/>
            <a:ext cx="8234695" cy="4632016"/>
          </a:xfrm>
          <a:prstGeom prst="rect">
            <a:avLst/>
          </a:prstGeom>
        </p:spPr>
      </p:pic>
      <p:pic>
        <p:nvPicPr>
          <p:cNvPr id="5" name="Picture 4" descr="kisspng-gangster-cartoon-stock-photography-stock-illustrat-the-fat-man-holding-the-machine-gun-5a790ba70a7448.609403101517882279042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9635" y="2508786"/>
            <a:ext cx="2790625" cy="2790625"/>
          </a:xfrm>
          <a:prstGeom prst="rect">
            <a:avLst/>
          </a:prstGeom>
        </p:spPr>
      </p:pic>
      <p:pic>
        <p:nvPicPr>
          <p:cNvPr id="7" name="Picture 6" descr="1-2-crocodile-free-png-imag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6120" y="4028754"/>
            <a:ext cx="1890680" cy="535820"/>
          </a:xfrm>
          <a:prstGeom prst="rect">
            <a:avLst/>
          </a:prstGeom>
        </p:spPr>
      </p:pic>
      <p:pic>
        <p:nvPicPr>
          <p:cNvPr id="8" name="Picture 7" descr="crocodile-png-hd-images-crocodile-png-crocodile-png-2264.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6823" y="4529283"/>
            <a:ext cx="2075771" cy="1162578"/>
          </a:xfrm>
          <a:prstGeom prst="rect">
            <a:avLst/>
          </a:prstGeom>
        </p:spPr>
      </p:pic>
      <p:pic>
        <p:nvPicPr>
          <p:cNvPr id="10" name="Picture 9" descr="Drowning-1.jpg"/>
          <p:cNvPicPr>
            <a:picLocks noChangeAspect="1"/>
          </p:cNvPicPr>
          <p:nvPr/>
        </p:nvPicPr>
        <p:blipFill rotWithShape="1">
          <a:blip r:embed="rId7">
            <a:extLst>
              <a:ext uri="{BEBA8EAE-BF5A-486C-A8C5-ECC9F3942E4B}">
                <a14:imgProps xmlns:a14="http://schemas.microsoft.com/office/drawing/2010/main">
                  <a14:imgLayer r:embed="rId8">
                    <a14:imgEffect>
                      <a14:backgroundRemoval t="23132" b="63955" l="8301" r="74837">
                        <a14:foregroundMark x1="31380" y1="49858" x2="31380" y2="49858"/>
                        <a14:backgroundMark x1="24349" y1="68685" x2="24349" y2="68685"/>
                        <a14:backgroundMark x1="39355" y1="70341" x2="39355" y2="70341"/>
                        <a14:backgroundMark x1="61263" y1="76963" x2="61263" y2="76963"/>
                        <a14:backgroundMark x1="44141" y1="80558" x2="44141" y2="80558"/>
                        <a14:backgroundMark x1="26628" y1="70861" x2="26628" y2="70861"/>
                        <a14:backgroundMark x1="19564" y1="65894" x2="19564" y2="65894"/>
                      </a14:backgroundRemoval>
                    </a14:imgEffect>
                  </a14:imgLayer>
                </a14:imgProps>
              </a:ext>
              <a:ext uri="{28A0092B-C50C-407E-A947-70E740481C1C}">
                <a14:useLocalDpi xmlns:a14="http://schemas.microsoft.com/office/drawing/2010/main" val="0"/>
              </a:ext>
            </a:extLst>
          </a:blip>
          <a:srcRect l="1" t="15256" r="38393" b="5900"/>
          <a:stretch/>
        </p:blipFill>
        <p:spPr>
          <a:xfrm>
            <a:off x="5285346" y="3845701"/>
            <a:ext cx="1102954" cy="971373"/>
          </a:xfrm>
          <a:prstGeom prst="rect">
            <a:avLst/>
          </a:prstGeom>
          <a:noFill/>
          <a:ln>
            <a:noFill/>
          </a:ln>
        </p:spPr>
      </p:pic>
      <p:cxnSp>
        <p:nvCxnSpPr>
          <p:cNvPr id="11" name="Straight Arrow Connector 10"/>
          <p:cNvCxnSpPr/>
          <p:nvPr/>
        </p:nvCxnSpPr>
        <p:spPr>
          <a:xfrm flipH="1">
            <a:off x="6032962" y="3616928"/>
            <a:ext cx="252976" cy="41182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236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MORAL COMPLICATIONS</a:t>
            </a:r>
            <a:endParaRPr lang="en-US" dirty="0"/>
          </a:p>
        </p:txBody>
      </p:sp>
      <p:pic>
        <p:nvPicPr>
          <p:cNvPr id="4" name="Picture 3" descr="videoblocks-amazing-landscape-of-bridge-reflect-on-surface-water-of-lake-fog-evaporate-from-pond-make-romantic-scene-or-beautiful-bridge-on-lake-with-trees-at-fog-iron-bridge-over-lake-in-misty-morning-slider-shot_hogqarrtdf_thumbnail-full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4391" y="3104442"/>
            <a:ext cx="6272107" cy="3528060"/>
          </a:xfrm>
          <a:prstGeom prst="rect">
            <a:avLst/>
          </a:prstGeom>
        </p:spPr>
      </p:pic>
      <p:pic>
        <p:nvPicPr>
          <p:cNvPr id="9" name="Picture 8" descr="Drowning-1.jpg"/>
          <p:cNvPicPr>
            <a:picLocks noChangeAspect="1"/>
          </p:cNvPicPr>
          <p:nvPr/>
        </p:nvPicPr>
        <p:blipFill rotWithShape="1">
          <a:blip r:embed="rId4">
            <a:extLst>
              <a:ext uri="{BEBA8EAE-BF5A-486C-A8C5-ECC9F3942E4B}">
                <a14:imgProps xmlns:a14="http://schemas.microsoft.com/office/drawing/2010/main">
                  <a14:imgLayer r:embed="rId5">
                    <a14:imgEffect>
                      <a14:backgroundRemoval t="23132" b="63955" l="8301" r="74837">
                        <a14:foregroundMark x1="31380" y1="49858" x2="31380" y2="49858"/>
                        <a14:backgroundMark x1="24349" y1="68685" x2="24349" y2="68685"/>
                        <a14:backgroundMark x1="39355" y1="70341" x2="39355" y2="70341"/>
                        <a14:backgroundMark x1="61263" y1="76963" x2="61263" y2="76963"/>
                        <a14:backgroundMark x1="44141" y1="80558" x2="44141" y2="80558"/>
                        <a14:backgroundMark x1="26628" y1="70861" x2="26628" y2="70861"/>
                        <a14:backgroundMark x1="19564" y1="65894" x2="19564" y2="65894"/>
                      </a14:backgroundRemoval>
                    </a14:imgEffect>
                  </a14:imgLayer>
                </a14:imgProps>
              </a:ext>
              <a:ext uri="{28A0092B-C50C-407E-A947-70E740481C1C}">
                <a14:useLocalDpi xmlns:a14="http://schemas.microsoft.com/office/drawing/2010/main" val="0"/>
              </a:ext>
            </a:extLst>
          </a:blip>
          <a:srcRect l="1" t="15256" r="38393" b="5900"/>
          <a:stretch/>
        </p:blipFill>
        <p:spPr>
          <a:xfrm>
            <a:off x="6299445" y="4851886"/>
            <a:ext cx="1362647" cy="1200085"/>
          </a:xfrm>
          <a:prstGeom prst="rect">
            <a:avLst/>
          </a:prstGeom>
          <a:noFill/>
          <a:ln>
            <a:noFill/>
          </a:ln>
        </p:spPr>
      </p:pic>
      <p:pic>
        <p:nvPicPr>
          <p:cNvPr id="3" name="Picture 2" descr="7312c80e742679476df9e4e223bb934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8101" y="4009677"/>
            <a:ext cx="851015" cy="1837699"/>
          </a:xfrm>
          <a:prstGeom prst="rect">
            <a:avLst/>
          </a:prstGeom>
        </p:spPr>
      </p:pic>
      <p:pic>
        <p:nvPicPr>
          <p:cNvPr id="12" name="Picture 11" descr="soldier-2333241210100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9116" y="1423718"/>
            <a:ext cx="1159789" cy="1594710"/>
          </a:xfrm>
          <a:prstGeom prst="rect">
            <a:avLst/>
          </a:prstGeom>
        </p:spPr>
      </p:pic>
      <p:cxnSp>
        <p:nvCxnSpPr>
          <p:cNvPr id="14" name="Straight Arrow Connector 13"/>
          <p:cNvCxnSpPr>
            <a:stCxn id="12" idx="2"/>
          </p:cNvCxnSpPr>
          <p:nvPr/>
        </p:nvCxnSpPr>
        <p:spPr>
          <a:xfrm flipH="1">
            <a:off x="5070166" y="3018428"/>
            <a:ext cx="728845" cy="189922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7220998" y="4611077"/>
            <a:ext cx="252976" cy="41182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36990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MORAL COMPLICATIONS</a:t>
            </a:r>
          </a:p>
        </p:txBody>
      </p:sp>
      <p:pic>
        <p:nvPicPr>
          <p:cNvPr id="4" name="Picture 3" descr="videoblocks-amazing-landscape-of-bridge-reflect-on-surface-water-of-lake-fog-evaporate-from-pond-make-romantic-scene-or-beautiful-bridge-on-lake-with-trees-at-fog-iron-bridge-over-lake-in-misty-morning-slider-shot_hogqarrtdf_thumbnail-full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4391" y="3104442"/>
            <a:ext cx="6272107" cy="3528060"/>
          </a:xfrm>
          <a:prstGeom prst="rect">
            <a:avLst/>
          </a:prstGeom>
        </p:spPr>
      </p:pic>
      <p:pic>
        <p:nvPicPr>
          <p:cNvPr id="9" name="Picture 8" descr="Drowning-1.jpg"/>
          <p:cNvPicPr>
            <a:picLocks noChangeAspect="1"/>
          </p:cNvPicPr>
          <p:nvPr/>
        </p:nvPicPr>
        <p:blipFill rotWithShape="1">
          <a:blip r:embed="rId4">
            <a:extLst>
              <a:ext uri="{BEBA8EAE-BF5A-486C-A8C5-ECC9F3942E4B}">
                <a14:imgProps xmlns:a14="http://schemas.microsoft.com/office/drawing/2010/main">
                  <a14:imgLayer r:embed="rId5">
                    <a14:imgEffect>
                      <a14:backgroundRemoval t="23132" b="63955" l="8301" r="74837">
                        <a14:foregroundMark x1="31380" y1="49858" x2="31380" y2="49858"/>
                        <a14:backgroundMark x1="24349" y1="68685" x2="24349" y2="68685"/>
                        <a14:backgroundMark x1="39355" y1="70341" x2="39355" y2="70341"/>
                        <a14:backgroundMark x1="61263" y1="76963" x2="61263" y2="76963"/>
                        <a14:backgroundMark x1="44141" y1="80558" x2="44141" y2="80558"/>
                        <a14:backgroundMark x1="26628" y1="70861" x2="26628" y2="70861"/>
                        <a14:backgroundMark x1="19564" y1="65894" x2="19564" y2="65894"/>
                      </a14:backgroundRemoval>
                    </a14:imgEffect>
                  </a14:imgLayer>
                </a14:imgProps>
              </a:ext>
              <a:ext uri="{28A0092B-C50C-407E-A947-70E740481C1C}">
                <a14:useLocalDpi xmlns:a14="http://schemas.microsoft.com/office/drawing/2010/main" val="0"/>
              </a:ext>
            </a:extLst>
          </a:blip>
          <a:srcRect l="1" t="15256" r="38393" b="5900"/>
          <a:stretch/>
        </p:blipFill>
        <p:spPr>
          <a:xfrm>
            <a:off x="6299445" y="4851886"/>
            <a:ext cx="1362647" cy="1200085"/>
          </a:xfrm>
          <a:prstGeom prst="rect">
            <a:avLst/>
          </a:prstGeom>
          <a:noFill/>
          <a:ln>
            <a:noFill/>
          </a:ln>
        </p:spPr>
      </p:pic>
      <p:pic>
        <p:nvPicPr>
          <p:cNvPr id="10" name="Picture 9" descr="PawnStars2.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0702" y="2675391"/>
            <a:ext cx="2778002" cy="4182609"/>
          </a:xfrm>
          <a:prstGeom prst="rect">
            <a:avLst/>
          </a:prstGeom>
        </p:spPr>
      </p:pic>
      <p:pic>
        <p:nvPicPr>
          <p:cNvPr id="3" name="Picture 2" descr="7312c80e742679476df9e4e223bb9346.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68101" y="4009677"/>
            <a:ext cx="851015" cy="1837699"/>
          </a:xfrm>
          <a:prstGeom prst="rect">
            <a:avLst/>
          </a:prstGeom>
        </p:spPr>
      </p:pic>
      <p:cxnSp>
        <p:nvCxnSpPr>
          <p:cNvPr id="14" name="Straight Arrow Connector 13"/>
          <p:cNvCxnSpPr/>
          <p:nvPr/>
        </p:nvCxnSpPr>
        <p:spPr>
          <a:xfrm flipH="1">
            <a:off x="5070166" y="3018428"/>
            <a:ext cx="728845" cy="189922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7220998" y="4611077"/>
            <a:ext cx="252976" cy="41182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1" name="Picture 10" descr="bg-7077bbg19xv.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44516" y="1622639"/>
            <a:ext cx="1131430" cy="1300358"/>
          </a:xfrm>
          <a:prstGeom prst="rect">
            <a:avLst/>
          </a:prstGeom>
        </p:spPr>
      </p:pic>
    </p:spTree>
    <p:extLst>
      <p:ext uri="{BB962C8B-B14F-4D97-AF65-F5344CB8AC3E}">
        <p14:creationId xmlns:p14="http://schemas.microsoft.com/office/powerpoint/2010/main" val="2645875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MORAL COMPLICATIONS</a:t>
            </a:r>
            <a:endParaRPr lang="en-US" dirty="0"/>
          </a:p>
        </p:txBody>
      </p:sp>
      <p:pic>
        <p:nvPicPr>
          <p:cNvPr id="4" name="Picture 3" descr="image.jpg"/>
          <p:cNvPicPr>
            <a:picLocks noChangeAspect="1"/>
          </p:cNvPicPr>
          <p:nvPr/>
        </p:nvPicPr>
        <p:blipFill rotWithShape="1">
          <a:blip r:embed="rId3">
            <a:extLst>
              <a:ext uri="{28A0092B-C50C-407E-A947-70E740481C1C}">
                <a14:useLocalDpi xmlns:a14="http://schemas.microsoft.com/office/drawing/2010/main" val="0"/>
              </a:ext>
            </a:extLst>
          </a:blip>
          <a:srcRect l="16706" r="8293"/>
          <a:stretch/>
        </p:blipFill>
        <p:spPr>
          <a:xfrm>
            <a:off x="4656666" y="2802293"/>
            <a:ext cx="4233333" cy="3175000"/>
          </a:xfrm>
          <a:prstGeom prst="rect">
            <a:avLst/>
          </a:prstGeom>
        </p:spPr>
      </p:pic>
      <p:sp>
        <p:nvSpPr>
          <p:cNvPr id="5" name="TextBox 4"/>
          <p:cNvSpPr txBox="1"/>
          <p:nvPr/>
        </p:nvSpPr>
        <p:spPr>
          <a:xfrm>
            <a:off x="234075" y="5977293"/>
            <a:ext cx="8655924" cy="461665"/>
          </a:xfrm>
          <a:prstGeom prst="rect">
            <a:avLst/>
          </a:prstGeom>
          <a:noFill/>
        </p:spPr>
        <p:txBody>
          <a:bodyPr wrap="square" rtlCol="0">
            <a:spAutoFit/>
          </a:bodyPr>
          <a:lstStyle/>
          <a:p>
            <a:pPr algn="ctr"/>
            <a:r>
              <a:rPr lang="en-US" sz="2400" b="1" cap="small" dirty="0">
                <a:solidFill>
                  <a:srgbClr val="0000FF"/>
                </a:solidFill>
              </a:rPr>
              <a:t>c</a:t>
            </a:r>
            <a:r>
              <a:rPr lang="en-US" sz="2400" b="1" cap="small" dirty="0" smtClean="0">
                <a:solidFill>
                  <a:srgbClr val="0000FF"/>
                </a:solidFill>
              </a:rPr>
              <a:t>risis averted: more children saved!</a:t>
            </a:r>
            <a:endParaRPr lang="en-US" sz="2400" b="1" cap="small" dirty="0">
              <a:solidFill>
                <a:srgbClr val="0000FF"/>
              </a:solidFill>
            </a:endParaRPr>
          </a:p>
        </p:txBody>
      </p:sp>
      <p:pic>
        <p:nvPicPr>
          <p:cNvPr id="3" name="Picture 2" descr="sam_447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075" y="2802293"/>
            <a:ext cx="4233333" cy="3175000"/>
          </a:xfrm>
          <a:prstGeom prst="rect">
            <a:avLst/>
          </a:prstGeom>
        </p:spPr>
      </p:pic>
      <p:pic>
        <p:nvPicPr>
          <p:cNvPr id="6" name="Picture 5" descr="mosquito-pest-control-fresn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4384" y="1236084"/>
            <a:ext cx="2317898" cy="1982110"/>
          </a:xfrm>
          <a:prstGeom prst="rect">
            <a:avLst/>
          </a:prstGeom>
        </p:spPr>
      </p:pic>
      <p:cxnSp>
        <p:nvCxnSpPr>
          <p:cNvPr id="9" name="Straight Connector 8"/>
          <p:cNvCxnSpPr/>
          <p:nvPr/>
        </p:nvCxnSpPr>
        <p:spPr>
          <a:xfrm>
            <a:off x="3141080" y="1476770"/>
            <a:ext cx="1337668" cy="117938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3141080" y="1476770"/>
            <a:ext cx="1111284" cy="117938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582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MORAL COMPLICATIONS</a:t>
            </a:r>
            <a:endParaRPr lang="en-US" dirty="0"/>
          </a:p>
        </p:txBody>
      </p:sp>
      <p:sp>
        <p:nvSpPr>
          <p:cNvPr id="3" name="Content Placeholder 2"/>
          <p:cNvSpPr>
            <a:spLocks noGrp="1"/>
          </p:cNvSpPr>
          <p:nvPr>
            <p:ph idx="1"/>
          </p:nvPr>
        </p:nvSpPr>
        <p:spPr/>
        <p:txBody>
          <a:bodyPr/>
          <a:lstStyle/>
          <a:p>
            <a:r>
              <a:rPr lang="en-US" dirty="0" smtClean="0"/>
              <a:t>We have an </a:t>
            </a:r>
            <a:r>
              <a:rPr lang="en-US" b="1" dirty="0" smtClean="0">
                <a:solidFill>
                  <a:srgbClr val="0000FF"/>
                </a:solidFill>
              </a:rPr>
              <a:t>agent-neutral</a:t>
            </a:r>
            <a:r>
              <a:rPr lang="en-US" dirty="0" smtClean="0">
                <a:solidFill>
                  <a:srgbClr val="0000FF"/>
                </a:solidFill>
              </a:rPr>
              <a:t> </a:t>
            </a:r>
            <a:r>
              <a:rPr lang="en-US" dirty="0" smtClean="0"/>
              <a:t>reason to prevent bad things from happening (and perhaps to promote the good).</a:t>
            </a:r>
          </a:p>
          <a:p>
            <a:r>
              <a:rPr lang="en-US" dirty="0" smtClean="0"/>
              <a:t>We have </a:t>
            </a:r>
            <a:r>
              <a:rPr lang="en-US" b="1" dirty="0" smtClean="0">
                <a:solidFill>
                  <a:srgbClr val="0000FF"/>
                </a:solidFill>
              </a:rPr>
              <a:t>agent-relative </a:t>
            </a:r>
            <a:r>
              <a:rPr lang="en-US" dirty="0" smtClean="0"/>
              <a:t>reasons to act in ways that needn’t coincide with preventing the </a:t>
            </a:r>
            <a:r>
              <a:rPr lang="en-US" b="1" dirty="0" smtClean="0"/>
              <a:t>worst bads</a:t>
            </a:r>
            <a:r>
              <a:rPr lang="en-US" dirty="0" smtClean="0"/>
              <a:t> (or promoting the </a:t>
            </a:r>
            <a:r>
              <a:rPr lang="en-US" b="1" dirty="0" smtClean="0"/>
              <a:t>greatest goods</a:t>
            </a:r>
            <a:r>
              <a:rPr lang="en-US" dirty="0" smtClean="0"/>
              <a:t>).</a:t>
            </a:r>
          </a:p>
          <a:p>
            <a:r>
              <a:rPr lang="en-US" dirty="0" smtClean="0"/>
              <a:t>This is consistent with the claim that we have </a:t>
            </a:r>
            <a:r>
              <a:rPr lang="en-US" b="1" dirty="0" smtClean="0"/>
              <a:t>strong obligations </a:t>
            </a:r>
            <a:r>
              <a:rPr lang="en-US" dirty="0" smtClean="0"/>
              <a:t>toward the needy.</a:t>
            </a:r>
          </a:p>
          <a:p>
            <a:r>
              <a:rPr lang="en-US" dirty="0" smtClean="0"/>
              <a:t>But perhaps proximity </a:t>
            </a:r>
            <a:r>
              <a:rPr lang="en-US" b="1" dirty="0" smtClean="0"/>
              <a:t>does </a:t>
            </a:r>
            <a:r>
              <a:rPr lang="en-US" dirty="0" smtClean="0"/>
              <a:t>matter: perhaps we morally ought to help the </a:t>
            </a:r>
            <a:r>
              <a:rPr lang="en-US" b="1" dirty="0" smtClean="0"/>
              <a:t>needy people </a:t>
            </a:r>
            <a:r>
              <a:rPr lang="en-US" dirty="0" smtClean="0"/>
              <a:t>we encounter daily.</a:t>
            </a:r>
            <a:endParaRPr lang="en-US" dirty="0"/>
          </a:p>
        </p:txBody>
      </p:sp>
    </p:spTree>
    <p:extLst>
      <p:ext uri="{BB962C8B-B14F-4D97-AF65-F5344CB8AC3E}">
        <p14:creationId xmlns:p14="http://schemas.microsoft.com/office/powerpoint/2010/main" val="2121041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OBLIGATION </a:t>
            </a:r>
            <a:r>
              <a:rPr lang="en-US" dirty="0" smtClean="0"/>
              <a:t>/ SUPEREROGATION</a:t>
            </a:r>
            <a:endParaRPr lang="en-US" dirty="0"/>
          </a:p>
        </p:txBody>
      </p:sp>
      <p:sp>
        <p:nvSpPr>
          <p:cNvPr id="3" name="Content Placeholder 2"/>
          <p:cNvSpPr>
            <a:spLocks noGrp="1"/>
          </p:cNvSpPr>
          <p:nvPr>
            <p:ph idx="1"/>
          </p:nvPr>
        </p:nvSpPr>
        <p:spPr>
          <a:xfrm>
            <a:off x="457200" y="1600200"/>
            <a:ext cx="8229600" cy="4876800"/>
          </a:xfrm>
        </p:spPr>
        <p:txBody>
          <a:bodyPr>
            <a:normAutofit/>
          </a:bodyPr>
          <a:lstStyle/>
          <a:p>
            <a:r>
              <a:rPr lang="en-US" b="1" dirty="0" smtClean="0">
                <a:solidFill>
                  <a:srgbClr val="0000FF"/>
                </a:solidFill>
              </a:rPr>
              <a:t>Moral obligation </a:t>
            </a:r>
            <a:r>
              <a:rPr lang="en-US" dirty="0" smtClean="0"/>
              <a:t>concerns what one is </a:t>
            </a:r>
            <a:r>
              <a:rPr lang="en-US" b="1" dirty="0" smtClean="0"/>
              <a:t>morally required </a:t>
            </a:r>
            <a:r>
              <a:rPr lang="en-US" dirty="0" smtClean="0"/>
              <a:t>to do. It is </a:t>
            </a:r>
            <a:r>
              <a:rPr lang="en-US" b="1" dirty="0" smtClean="0"/>
              <a:t>wrong </a:t>
            </a:r>
            <a:r>
              <a:rPr lang="en-US" dirty="0" smtClean="0"/>
              <a:t>for one </a:t>
            </a:r>
            <a:r>
              <a:rPr lang="en-US" b="1" dirty="0" smtClean="0"/>
              <a:t>not</a:t>
            </a:r>
            <a:r>
              <a:rPr lang="en-US" dirty="0" smtClean="0"/>
              <a:t> to do what is morally required to do.</a:t>
            </a:r>
            <a:endParaRPr lang="en-US" dirty="0"/>
          </a:p>
          <a:p>
            <a:r>
              <a:rPr lang="en-US" b="1" dirty="0" smtClean="0">
                <a:solidFill>
                  <a:srgbClr val="0000FF"/>
                </a:solidFill>
              </a:rPr>
              <a:t>Supererogation </a:t>
            </a:r>
            <a:r>
              <a:rPr lang="en-US" dirty="0" smtClean="0"/>
              <a:t>concerns what is </a:t>
            </a:r>
            <a:r>
              <a:rPr lang="en-US" b="1" dirty="0" smtClean="0"/>
              <a:t>above and beyond </a:t>
            </a:r>
            <a:r>
              <a:rPr lang="en-US" dirty="0" smtClean="0"/>
              <a:t>the call of duty. It is </a:t>
            </a:r>
            <a:r>
              <a:rPr lang="en-US" b="1" dirty="0" smtClean="0"/>
              <a:t>good </a:t>
            </a:r>
            <a:r>
              <a:rPr lang="en-US" dirty="0" smtClean="0"/>
              <a:t>for one to do what is supererogatory, but </a:t>
            </a:r>
            <a:r>
              <a:rPr lang="en-US" b="1" dirty="0" smtClean="0"/>
              <a:t>not</a:t>
            </a:r>
            <a:r>
              <a:rPr lang="en-US" dirty="0" smtClean="0"/>
              <a:t> wrong to </a:t>
            </a:r>
            <a:r>
              <a:rPr lang="en-US" b="1" dirty="0" smtClean="0"/>
              <a:t>refrain </a:t>
            </a:r>
            <a:r>
              <a:rPr lang="en-US" dirty="0" smtClean="0"/>
              <a:t>from doing it.</a:t>
            </a:r>
          </a:p>
          <a:p>
            <a:r>
              <a:rPr lang="en-US" dirty="0" smtClean="0"/>
              <a:t>Singer’s argument is </a:t>
            </a:r>
            <a:r>
              <a:rPr lang="en-US" b="1" dirty="0" smtClean="0"/>
              <a:t>consistent </a:t>
            </a:r>
            <a:r>
              <a:rPr lang="en-US" dirty="0" smtClean="0"/>
              <a:t>with this distinction.</a:t>
            </a:r>
          </a:p>
          <a:p>
            <a:r>
              <a:rPr lang="en-US" dirty="0" smtClean="0"/>
              <a:t>If Singer’s argument is sound, it simply shows we are </a:t>
            </a:r>
            <a:r>
              <a:rPr lang="en-US" b="1" dirty="0" smtClean="0"/>
              <a:t>mistaken </a:t>
            </a:r>
            <a:r>
              <a:rPr lang="en-US" dirty="0" smtClean="0"/>
              <a:t>to regard many acts of “</a:t>
            </a:r>
            <a:r>
              <a:rPr lang="en-US" b="1" dirty="0" smtClean="0"/>
              <a:t>charity</a:t>
            </a:r>
            <a:r>
              <a:rPr lang="en-US" dirty="0" smtClean="0"/>
              <a:t>” as supererogatory.</a:t>
            </a:r>
          </a:p>
          <a:p>
            <a:pPr marL="0" indent="0">
              <a:buNone/>
            </a:pPr>
            <a:endParaRPr lang="en-US" dirty="0" smtClean="0"/>
          </a:p>
        </p:txBody>
      </p:sp>
    </p:spTree>
    <p:extLst>
      <p:ext uri="{BB962C8B-B14F-4D97-AF65-F5344CB8AC3E}">
        <p14:creationId xmlns:p14="http://schemas.microsoft.com/office/powerpoint/2010/main" val="7493082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FUNNY STORIES</a:t>
            </a:r>
            <a:endParaRPr lang="en-US" dirty="0"/>
          </a:p>
        </p:txBody>
      </p:sp>
      <p:pic>
        <p:nvPicPr>
          <p:cNvPr id="4" name="Picture 3" descr="Screen Shot 2018-10-22 at 2.06.01 AM.png"/>
          <p:cNvPicPr>
            <a:picLocks noChangeAspect="1"/>
          </p:cNvPicPr>
          <p:nvPr/>
        </p:nvPicPr>
        <p:blipFill rotWithShape="1">
          <a:blip r:embed="rId2">
            <a:extLst>
              <a:ext uri="{28A0092B-C50C-407E-A947-70E740481C1C}">
                <a14:useLocalDpi xmlns:a14="http://schemas.microsoft.com/office/drawing/2010/main" val="0"/>
              </a:ext>
            </a:extLst>
          </a:blip>
          <a:srcRect r="1011"/>
          <a:stretch/>
        </p:blipFill>
        <p:spPr>
          <a:xfrm>
            <a:off x="66391" y="1407019"/>
            <a:ext cx="9011219" cy="5198610"/>
          </a:xfrm>
          <a:prstGeom prst="rect">
            <a:avLst/>
          </a:prstGeom>
        </p:spPr>
      </p:pic>
    </p:spTree>
    <p:extLst>
      <p:ext uri="{BB962C8B-B14F-4D97-AF65-F5344CB8AC3E}">
        <p14:creationId xmlns:p14="http://schemas.microsoft.com/office/powerpoint/2010/main" val="196975817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OBLIGATION </a:t>
            </a:r>
            <a:r>
              <a:rPr lang="en-US" dirty="0" smtClean="0"/>
              <a:t>/ SUPEREROGATION</a:t>
            </a:r>
            <a:endParaRPr lang="en-US" dirty="0"/>
          </a:p>
        </p:txBody>
      </p:sp>
      <p:sp>
        <p:nvSpPr>
          <p:cNvPr id="3" name="Content Placeholder 2"/>
          <p:cNvSpPr>
            <a:spLocks noGrp="1"/>
          </p:cNvSpPr>
          <p:nvPr>
            <p:ph idx="1"/>
          </p:nvPr>
        </p:nvSpPr>
        <p:spPr>
          <a:xfrm>
            <a:off x="457200" y="1600200"/>
            <a:ext cx="8229600" cy="4876800"/>
          </a:xfrm>
        </p:spPr>
        <p:txBody>
          <a:bodyPr>
            <a:normAutofit/>
          </a:bodyPr>
          <a:lstStyle/>
          <a:p>
            <a:r>
              <a:rPr lang="en-US" dirty="0" smtClean="0"/>
              <a:t>Suppose Singer is wrong: it is </a:t>
            </a:r>
            <a:r>
              <a:rPr lang="en-US" b="1" dirty="0" smtClean="0"/>
              <a:t>supererogatory</a:t>
            </a:r>
            <a:r>
              <a:rPr lang="en-US" dirty="0" smtClean="0"/>
              <a:t>—</a:t>
            </a:r>
            <a:r>
              <a:rPr lang="en-US" b="1" dirty="0" smtClean="0"/>
              <a:t>not</a:t>
            </a:r>
            <a:r>
              <a:rPr lang="en-US" dirty="0" smtClean="0"/>
              <a:t> obligatory—to perform actions that come at personal costs.</a:t>
            </a:r>
          </a:p>
          <a:p>
            <a:r>
              <a:rPr lang="en-US" dirty="0" smtClean="0"/>
              <a:t>Some of us are still motivated to do good by giving money to charity, volunteering to help others, and so on.</a:t>
            </a:r>
          </a:p>
          <a:p>
            <a:r>
              <a:rPr lang="en-US" dirty="0" smtClean="0"/>
              <a:t>What then?</a:t>
            </a:r>
          </a:p>
          <a:p>
            <a:r>
              <a:rPr lang="en-US" dirty="0" smtClean="0"/>
              <a:t>Some philosophers maintain that—at least when it comes to charitable giving—once you decide to do some </a:t>
            </a:r>
            <a:r>
              <a:rPr lang="en-US" b="1" dirty="0" smtClean="0"/>
              <a:t>good</a:t>
            </a:r>
            <a:r>
              <a:rPr lang="en-US" dirty="0" smtClean="0"/>
              <a:t>, you’re morally obligated to do the </a:t>
            </a:r>
            <a:r>
              <a:rPr lang="en-US" b="1" dirty="0" smtClean="0"/>
              <a:t>best</a:t>
            </a:r>
            <a:r>
              <a:rPr lang="en-US" dirty="0" smtClean="0"/>
              <a:t>.</a:t>
            </a:r>
          </a:p>
          <a:p>
            <a:r>
              <a:rPr lang="en-US" dirty="0" smtClean="0"/>
              <a:t>It is wrong to do otherwise.</a:t>
            </a:r>
          </a:p>
        </p:txBody>
      </p:sp>
    </p:spTree>
    <p:extLst>
      <p:ext uri="{BB962C8B-B14F-4D97-AF65-F5344CB8AC3E}">
        <p14:creationId xmlns:p14="http://schemas.microsoft.com/office/powerpoint/2010/main" val="36257791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OPEN RESPONSE (PARTICIPATION)</a:t>
            </a:r>
            <a:endParaRPr lang="en-US" dirty="0"/>
          </a:p>
        </p:txBody>
      </p:sp>
      <p:sp>
        <p:nvSpPr>
          <p:cNvPr id="3" name="Content Placeholder 2"/>
          <p:cNvSpPr>
            <a:spLocks noGrp="1"/>
          </p:cNvSpPr>
          <p:nvPr>
            <p:ph idx="1"/>
          </p:nvPr>
        </p:nvSpPr>
        <p:spPr/>
        <p:txBody>
          <a:bodyPr/>
          <a:lstStyle/>
          <a:p>
            <a:r>
              <a:rPr lang="en-US" dirty="0" smtClean="0"/>
              <a:t>In the last month, what are some things that you purchased that you wanted but didn’t truly need?</a:t>
            </a:r>
          </a:p>
          <a:p>
            <a:r>
              <a:rPr lang="en-US" dirty="0" smtClean="0"/>
              <a:t>Approximately how much did each purchase cost?</a:t>
            </a:r>
          </a:p>
          <a:p>
            <a:pPr marL="0" indent="0">
              <a:buNone/>
            </a:pPr>
            <a:endParaRPr lang="en-US" dirty="0"/>
          </a:p>
        </p:txBody>
      </p:sp>
      <p:pic>
        <p:nvPicPr>
          <p:cNvPr id="5" name="Picture 4" descr="Screen Shot 2018-10-22 at 12.37.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2370" y="2831262"/>
            <a:ext cx="6639260" cy="4026738"/>
          </a:xfrm>
          <a:prstGeom prst="rect">
            <a:avLst/>
          </a:prstGeom>
        </p:spPr>
      </p:pic>
    </p:spTree>
    <p:extLst>
      <p:ext uri="{BB962C8B-B14F-4D97-AF65-F5344CB8AC3E}">
        <p14:creationId xmlns:p14="http://schemas.microsoft.com/office/powerpoint/2010/main" val="137803594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OPEN RESPONSE (PARTICIPATION)</a:t>
            </a:r>
          </a:p>
        </p:txBody>
      </p:sp>
      <p:sp>
        <p:nvSpPr>
          <p:cNvPr id="3" name="Content Placeholder 2"/>
          <p:cNvSpPr>
            <a:spLocks noGrp="1"/>
          </p:cNvSpPr>
          <p:nvPr>
            <p:ph idx="1"/>
          </p:nvPr>
        </p:nvSpPr>
        <p:spPr/>
        <p:txBody>
          <a:bodyPr/>
          <a:lstStyle/>
          <a:p>
            <a:r>
              <a:rPr lang="en-US" dirty="0" smtClean="0"/>
              <a:t>Go to Files ---&gt; Squarecap ---&gt; Open response to see the anonymous results.</a:t>
            </a:r>
            <a:endParaRPr lang="en-US" dirty="0"/>
          </a:p>
        </p:txBody>
      </p:sp>
    </p:spTree>
    <p:extLst>
      <p:ext uri="{BB962C8B-B14F-4D97-AF65-F5344CB8AC3E}">
        <p14:creationId xmlns:p14="http://schemas.microsoft.com/office/powerpoint/2010/main" val="3830834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OPEN RESPONSE (PARTICIPATION)</a:t>
            </a:r>
          </a:p>
        </p:txBody>
      </p:sp>
      <p:pic>
        <p:nvPicPr>
          <p:cNvPr id="4" name="Picture 3" descr="Screen Shot 2018-10-22 at 12.09.37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117" y="1529396"/>
            <a:ext cx="8525767" cy="5328604"/>
          </a:xfrm>
          <a:prstGeom prst="rect">
            <a:avLst/>
          </a:prstGeom>
        </p:spPr>
      </p:pic>
    </p:spTree>
    <p:extLst>
      <p:ext uri="{BB962C8B-B14F-4D97-AF65-F5344CB8AC3E}">
        <p14:creationId xmlns:p14="http://schemas.microsoft.com/office/powerpoint/2010/main" val="2231286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OPEN RESPONSE (PARTICIPATION)</a:t>
            </a:r>
          </a:p>
        </p:txBody>
      </p:sp>
      <p:pic>
        <p:nvPicPr>
          <p:cNvPr id="4" name="Picture 3" descr="Screen Shot 2018-10-22 at 12.09.20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428750"/>
            <a:ext cx="8686800" cy="5429250"/>
          </a:xfrm>
          <a:prstGeom prst="rect">
            <a:avLst/>
          </a:prstGeom>
        </p:spPr>
      </p:pic>
    </p:spTree>
    <p:extLst>
      <p:ext uri="{BB962C8B-B14F-4D97-AF65-F5344CB8AC3E}">
        <p14:creationId xmlns:p14="http://schemas.microsoft.com/office/powerpoint/2010/main" val="680072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EFFECTIVE ALTRUISM</a:t>
            </a:r>
            <a:endParaRPr lang="en-US" dirty="0"/>
          </a:p>
        </p:txBody>
      </p:sp>
      <p:sp>
        <p:nvSpPr>
          <p:cNvPr id="3" name="Content Placeholder 2"/>
          <p:cNvSpPr>
            <a:spLocks noGrp="1"/>
          </p:cNvSpPr>
          <p:nvPr>
            <p:ph idx="1"/>
          </p:nvPr>
        </p:nvSpPr>
        <p:spPr>
          <a:xfrm>
            <a:off x="457200" y="1600200"/>
            <a:ext cx="6406958" cy="4876800"/>
          </a:xfrm>
        </p:spPr>
        <p:txBody>
          <a:bodyPr>
            <a:normAutofit/>
          </a:bodyPr>
          <a:lstStyle/>
          <a:p>
            <a:r>
              <a:rPr lang="en-US" dirty="0" smtClean="0"/>
              <a:t>There are </a:t>
            </a:r>
            <a:r>
              <a:rPr lang="en-US" b="1" dirty="0" smtClean="0"/>
              <a:t>obligations</a:t>
            </a:r>
            <a:r>
              <a:rPr lang="en-US" dirty="0" smtClean="0"/>
              <a:t> to the needy.</a:t>
            </a:r>
          </a:p>
          <a:p>
            <a:r>
              <a:rPr lang="en-US" dirty="0" smtClean="0"/>
              <a:t>Individuals in affluent countries like the United States </a:t>
            </a:r>
            <a:r>
              <a:rPr lang="en-US" b="1" dirty="0" smtClean="0"/>
              <a:t>ought </a:t>
            </a:r>
            <a:r>
              <a:rPr lang="en-US" dirty="0"/>
              <a:t>to make changes to their lifestyles to relieve the suffering </a:t>
            </a:r>
            <a:r>
              <a:rPr lang="en-US" dirty="0" smtClean="0"/>
              <a:t>and death of the needy.</a:t>
            </a:r>
          </a:p>
          <a:p>
            <a:pPr lvl="1">
              <a:buFontTx/>
              <a:buChar char="-"/>
            </a:pPr>
            <a:r>
              <a:rPr lang="en-US" dirty="0" smtClean="0"/>
              <a:t>Campaign for legislative change</a:t>
            </a:r>
          </a:p>
          <a:p>
            <a:pPr lvl="1">
              <a:buFontTx/>
              <a:buChar char="-"/>
            </a:pPr>
            <a:r>
              <a:rPr lang="en-US" dirty="0" smtClean="0"/>
              <a:t>Protest</a:t>
            </a:r>
          </a:p>
          <a:p>
            <a:pPr lvl="1">
              <a:buFontTx/>
              <a:buChar char="-"/>
            </a:pPr>
            <a:r>
              <a:rPr lang="en-US" dirty="0" smtClean="0"/>
              <a:t>Send money to </a:t>
            </a:r>
            <a:r>
              <a:rPr lang="en-US" b="1" dirty="0" smtClean="0"/>
              <a:t>effective agents </a:t>
            </a:r>
            <a:r>
              <a:rPr lang="en-US" dirty="0" smtClean="0"/>
              <a:t>who will use that money to prevent suffering and death</a:t>
            </a:r>
            <a:endParaRPr lang="en-US" b="1" dirty="0" smtClean="0"/>
          </a:p>
          <a:p>
            <a:r>
              <a:rPr lang="en-US" dirty="0" smtClean="0"/>
              <a:t>It </a:t>
            </a:r>
            <a:r>
              <a:rPr lang="en-US" dirty="0"/>
              <a:t>is </a:t>
            </a:r>
            <a:r>
              <a:rPr lang="en-US" b="1" dirty="0"/>
              <a:t>morally wrong </a:t>
            </a:r>
            <a:r>
              <a:rPr lang="en-US" dirty="0"/>
              <a:t>not to do so.</a:t>
            </a:r>
          </a:p>
          <a:p>
            <a:endParaRPr lang="en-US" dirty="0"/>
          </a:p>
          <a:p>
            <a:endParaRPr lang="en-US" dirty="0" smtClean="0"/>
          </a:p>
        </p:txBody>
      </p:sp>
      <p:pic>
        <p:nvPicPr>
          <p:cNvPr id="4" name="Picture 3" descr="photo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4095" y="1603756"/>
            <a:ext cx="2029902" cy="3041053"/>
          </a:xfrm>
          <a:prstGeom prst="rect">
            <a:avLst/>
          </a:prstGeom>
        </p:spPr>
      </p:pic>
      <p:sp>
        <p:nvSpPr>
          <p:cNvPr id="5" name="TextBox 4"/>
          <p:cNvSpPr txBox="1"/>
          <p:nvPr/>
        </p:nvSpPr>
        <p:spPr>
          <a:xfrm>
            <a:off x="6944094" y="4644809"/>
            <a:ext cx="2029903" cy="369332"/>
          </a:xfrm>
          <a:prstGeom prst="rect">
            <a:avLst/>
          </a:prstGeom>
          <a:noFill/>
        </p:spPr>
        <p:txBody>
          <a:bodyPr wrap="square" rtlCol="0">
            <a:spAutoFit/>
          </a:bodyPr>
          <a:lstStyle/>
          <a:p>
            <a:pPr algn="ctr"/>
            <a:r>
              <a:rPr lang="en-US" dirty="0" smtClean="0"/>
              <a:t>Peter Singer</a:t>
            </a:r>
            <a:endParaRPr lang="en-US" dirty="0"/>
          </a:p>
        </p:txBody>
      </p:sp>
    </p:spTree>
    <p:extLst>
      <p:ext uri="{BB962C8B-B14F-4D97-AF65-F5344CB8AC3E}">
        <p14:creationId xmlns:p14="http://schemas.microsoft.com/office/powerpoint/2010/main" val="23538858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POND</a:t>
            </a:r>
            <a:endParaRPr lang="en-US" dirty="0"/>
          </a:p>
        </p:txBody>
      </p:sp>
      <p:pic>
        <p:nvPicPr>
          <p:cNvPr id="4" name="Picture 3" descr="Drowning-1.jpg"/>
          <p:cNvPicPr>
            <a:picLocks noChangeAspect="1"/>
          </p:cNvPicPr>
          <p:nvPr/>
        </p:nvPicPr>
        <p:blipFill rotWithShape="1">
          <a:blip r:embed="rId3">
            <a:extLst>
              <a:ext uri="{28A0092B-C50C-407E-A947-70E740481C1C}">
                <a14:useLocalDpi xmlns:a14="http://schemas.microsoft.com/office/drawing/2010/main" val="0"/>
              </a:ext>
            </a:extLst>
          </a:blip>
          <a:srcRect t="15256" r="16843" b="5900"/>
          <a:stretch/>
        </p:blipFill>
        <p:spPr>
          <a:xfrm>
            <a:off x="1155138" y="1674404"/>
            <a:ext cx="6833724" cy="4458733"/>
          </a:xfrm>
          <a:prstGeom prst="rect">
            <a:avLst/>
          </a:prstGeom>
          <a:noFill/>
          <a:ln>
            <a:noFill/>
          </a:ln>
        </p:spPr>
      </p:pic>
      <p:sp>
        <p:nvSpPr>
          <p:cNvPr id="5" name="TextBox 4"/>
          <p:cNvSpPr txBox="1"/>
          <p:nvPr/>
        </p:nvSpPr>
        <p:spPr>
          <a:xfrm>
            <a:off x="1155138" y="6149009"/>
            <a:ext cx="6833724" cy="461665"/>
          </a:xfrm>
          <a:prstGeom prst="rect">
            <a:avLst/>
          </a:prstGeom>
          <a:noFill/>
        </p:spPr>
        <p:txBody>
          <a:bodyPr wrap="square" rtlCol="0">
            <a:spAutoFit/>
          </a:bodyPr>
          <a:lstStyle/>
          <a:p>
            <a:pPr algn="ctr"/>
            <a:r>
              <a:rPr lang="en-US" sz="2400" b="1" cap="small" dirty="0">
                <a:solidFill>
                  <a:srgbClr val="0000FF"/>
                </a:solidFill>
              </a:rPr>
              <a:t>d</a:t>
            </a:r>
            <a:r>
              <a:rPr lang="en-US" sz="2400" b="1" cap="small" dirty="0" smtClean="0">
                <a:solidFill>
                  <a:srgbClr val="0000FF"/>
                </a:solidFill>
              </a:rPr>
              <a:t>rowning child</a:t>
            </a:r>
            <a:endParaRPr lang="en-US" sz="2400" b="1" cap="small" dirty="0">
              <a:solidFill>
                <a:srgbClr val="0000FF"/>
              </a:solidFill>
            </a:endParaRPr>
          </a:p>
        </p:txBody>
      </p:sp>
    </p:spTree>
    <p:extLst>
      <p:ext uri="{BB962C8B-B14F-4D97-AF65-F5344CB8AC3E}">
        <p14:creationId xmlns:p14="http://schemas.microsoft.com/office/powerpoint/2010/main" val="1850447291"/>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34547</TotalTime>
  <Words>2372</Words>
  <Application>Microsoft Macintosh PowerPoint</Application>
  <PresentationFormat>On-screen Show (4:3)</PresentationFormat>
  <Paragraphs>154</Paragraphs>
  <Slides>30</Slides>
  <Notes>22</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Clarity</vt:lpstr>
      <vt:lpstr>effective altruism</vt:lpstr>
      <vt:lpstr>TWO FUNNY STORIES</vt:lpstr>
      <vt:lpstr>TWO FUNNY STORIES</vt:lpstr>
      <vt:lpstr>OPEN RESPONSE (PARTICIPATION)</vt:lpstr>
      <vt:lpstr>OPEN RESPONSE (PARTICIPATION)</vt:lpstr>
      <vt:lpstr>OPEN RESPONSE (PARTICIPATION)</vt:lpstr>
      <vt:lpstr>OPEN RESPONSE (PARTICIPATION)</vt:lpstr>
      <vt:lpstr>EFFECTIVE ALTRUISM</vt:lpstr>
      <vt:lpstr>THE POND</vt:lpstr>
      <vt:lpstr>THE POND</vt:lpstr>
      <vt:lpstr>TWO VIDEOS</vt:lpstr>
      <vt:lpstr>UNGRADED POLL</vt:lpstr>
      <vt:lpstr>PRINCIPLE 2</vt:lpstr>
      <vt:lpstr>THE POND</vt:lpstr>
      <vt:lpstr>PRINCIPLE 2</vt:lpstr>
      <vt:lpstr>THE PORTAL POND</vt:lpstr>
      <vt:lpstr>THE BYSTANDER POND</vt:lpstr>
      <vt:lpstr>SINGER’S MASTER ARGUMENT</vt:lpstr>
      <vt:lpstr>THE CONSUMERIST POND</vt:lpstr>
      <vt:lpstr>PRACTICAL IMPLICATIONS</vt:lpstr>
      <vt:lpstr>RELIGIOUS ANALOG (?)</vt:lpstr>
      <vt:lpstr>EMPIRICAL COMPLICATIONS</vt:lpstr>
      <vt:lpstr>EMPIRICAL COMPLICATIONS</vt:lpstr>
      <vt:lpstr>EMPIRICAL COMPLICATIONS</vt:lpstr>
      <vt:lpstr>MORAL COMPLICATIONS</vt:lpstr>
      <vt:lpstr>MORAL COMPLICATIONS</vt:lpstr>
      <vt:lpstr>MORAL COMPLICATIONS</vt:lpstr>
      <vt:lpstr>MORAL COMPLICATIONS</vt:lpstr>
      <vt:lpstr>OBLIGATION / SUPEREROGATION</vt:lpstr>
      <vt:lpstr>OBLIGATION / SUPEREROGATION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Zach Bleson</dc:creator>
  <cp:lastModifiedBy>Zach Bleson</cp:lastModifiedBy>
  <cp:revision>1540</cp:revision>
  <dcterms:created xsi:type="dcterms:W3CDTF">2016-04-06T08:49:02Z</dcterms:created>
  <dcterms:modified xsi:type="dcterms:W3CDTF">2019-10-11T17:14:06Z</dcterms:modified>
</cp:coreProperties>
</file>