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4"/>
  </p:notesMasterIdLst>
  <p:sldIdLst>
    <p:sldId id="839" r:id="rId2"/>
    <p:sldId id="1709" r:id="rId3"/>
    <p:sldId id="870" r:id="rId4"/>
    <p:sldId id="1707" r:id="rId5"/>
    <p:sldId id="1710" r:id="rId6"/>
    <p:sldId id="479" r:id="rId7"/>
    <p:sldId id="1675" r:id="rId8"/>
    <p:sldId id="1677" r:id="rId9"/>
    <p:sldId id="1700" r:id="rId10"/>
    <p:sldId id="1711" r:id="rId11"/>
    <p:sldId id="1712" r:id="rId12"/>
    <p:sldId id="171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CCD"/>
    <a:srgbClr val="B7C8F0"/>
    <a:srgbClr val="000000"/>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70" autoAdjust="0"/>
    <p:restoredTop sz="84168" autoAdjust="0"/>
  </p:normalViewPr>
  <p:slideViewPr>
    <p:cSldViewPr snapToGrid="0" snapToObjects="1">
      <p:cViewPr>
        <p:scale>
          <a:sx n="69" d="100"/>
          <a:sy n="69" d="100"/>
        </p:scale>
        <p:origin x="424"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4/12/24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a:t>
            </a:fld>
            <a:endParaRPr lang="en-US"/>
          </a:p>
        </p:txBody>
      </p:sp>
    </p:spTree>
    <p:extLst>
      <p:ext uri="{BB962C8B-B14F-4D97-AF65-F5344CB8AC3E}">
        <p14:creationId xmlns:p14="http://schemas.microsoft.com/office/powerpoint/2010/main" val="192496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a:t>
            </a:fld>
            <a:endParaRPr lang="en-US"/>
          </a:p>
        </p:txBody>
      </p:sp>
    </p:spTree>
    <p:extLst>
      <p:ext uri="{BB962C8B-B14F-4D97-AF65-F5344CB8AC3E}">
        <p14:creationId xmlns:p14="http://schemas.microsoft.com/office/powerpoint/2010/main" val="281195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It has been said that man is a rational animal. All my life I have been searching for evidence which could support this.</a:t>
            </a:r>
            <a:br>
              <a:rPr lang="en-US" dirty="0"/>
            </a:br>
            <a:r>
              <a:rPr lang="en-US" sz="1200" b="0" i="0" kern="1200" dirty="0">
                <a:solidFill>
                  <a:schemeClr val="tx1"/>
                </a:solidFill>
                <a:effectLst/>
                <a:latin typeface="+mn-lt"/>
                <a:ea typeface="+mn-ea"/>
                <a:cs typeface="+mn-cs"/>
              </a:rPr>
              <a:t>Read more at https://</a:t>
            </a:r>
            <a:r>
              <a:rPr lang="en-US" sz="1200" b="0" i="0" kern="1200" dirty="0" err="1">
                <a:solidFill>
                  <a:schemeClr val="tx1"/>
                </a:solidFill>
                <a:effectLst/>
                <a:latin typeface="+mn-lt"/>
                <a:ea typeface="+mn-ea"/>
                <a:cs typeface="+mn-cs"/>
              </a:rPr>
              <a:t>www.brainyquote.com</a:t>
            </a:r>
            <a:r>
              <a:rPr lang="en-US" sz="1200" b="0" i="0" kern="1200" dirty="0">
                <a:solidFill>
                  <a:schemeClr val="tx1"/>
                </a:solidFill>
                <a:effectLst/>
                <a:latin typeface="+mn-lt"/>
                <a:ea typeface="+mn-ea"/>
                <a:cs typeface="+mn-cs"/>
              </a:rPr>
              <a:t>/authors/</a:t>
            </a:r>
            <a:r>
              <a:rPr lang="en-US" sz="1200" b="0" i="0" kern="1200" dirty="0" err="1">
                <a:solidFill>
                  <a:schemeClr val="tx1"/>
                </a:solidFill>
                <a:effectLst/>
                <a:latin typeface="+mn-lt"/>
                <a:ea typeface="+mn-ea"/>
                <a:cs typeface="+mn-cs"/>
              </a:rPr>
              <a:t>bertrand</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russell</a:t>
            </a:r>
            <a:r>
              <a:rPr lang="en-US" sz="1200" b="0" i="0" kern="1200" dirty="0">
                <a:solidFill>
                  <a:schemeClr val="tx1"/>
                </a:solidFill>
                <a:effectLst/>
                <a:latin typeface="+mn-lt"/>
                <a:ea typeface="+mn-ea"/>
                <a:cs typeface="+mn-cs"/>
              </a:rPr>
              <a:t>-quotes</a:t>
            </a:r>
            <a:endParaRPr lang="en-US" dirty="0"/>
          </a:p>
        </p:txBody>
      </p:sp>
      <p:sp>
        <p:nvSpPr>
          <p:cNvPr id="4" name="Slide Number Placeholder 3"/>
          <p:cNvSpPr>
            <a:spLocks noGrp="1"/>
          </p:cNvSpPr>
          <p:nvPr>
            <p:ph type="sldNum" sz="quarter" idx="5"/>
          </p:nvPr>
        </p:nvSpPr>
        <p:spPr/>
        <p:txBody>
          <a:bodyPr/>
          <a:lstStyle/>
          <a:p>
            <a:fld id="{A750A182-F080-BA40-A1F2-AB9B5BAA0E59}" type="slidenum">
              <a:rPr lang="en-US" smtClean="0"/>
              <a:t>3</a:t>
            </a:fld>
            <a:endParaRPr lang="en-US"/>
          </a:p>
        </p:txBody>
      </p:sp>
    </p:spTree>
    <p:extLst>
      <p:ext uri="{BB962C8B-B14F-4D97-AF65-F5344CB8AC3E}">
        <p14:creationId xmlns:p14="http://schemas.microsoft.com/office/powerpoint/2010/main" val="215261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It has been said that man is a rational animal. All my life I have been searching for evidence which could support this.</a:t>
            </a:r>
            <a:br>
              <a:rPr lang="en-US" dirty="0"/>
            </a:br>
            <a:r>
              <a:rPr lang="en-US" sz="1200" b="0" i="0" kern="1200" dirty="0">
                <a:solidFill>
                  <a:schemeClr val="tx1"/>
                </a:solidFill>
                <a:effectLst/>
                <a:latin typeface="+mn-lt"/>
                <a:ea typeface="+mn-ea"/>
                <a:cs typeface="+mn-cs"/>
              </a:rPr>
              <a:t>Read more at https://</a:t>
            </a:r>
            <a:r>
              <a:rPr lang="en-US" sz="1200" b="0" i="0" kern="1200" dirty="0" err="1">
                <a:solidFill>
                  <a:schemeClr val="tx1"/>
                </a:solidFill>
                <a:effectLst/>
                <a:latin typeface="+mn-lt"/>
                <a:ea typeface="+mn-ea"/>
                <a:cs typeface="+mn-cs"/>
              </a:rPr>
              <a:t>www.brainyquote.com</a:t>
            </a:r>
            <a:r>
              <a:rPr lang="en-US" sz="1200" b="0" i="0" kern="1200" dirty="0">
                <a:solidFill>
                  <a:schemeClr val="tx1"/>
                </a:solidFill>
                <a:effectLst/>
                <a:latin typeface="+mn-lt"/>
                <a:ea typeface="+mn-ea"/>
                <a:cs typeface="+mn-cs"/>
              </a:rPr>
              <a:t>/authors/</a:t>
            </a:r>
            <a:r>
              <a:rPr lang="en-US" sz="1200" b="0" i="0" kern="1200" dirty="0" err="1">
                <a:solidFill>
                  <a:schemeClr val="tx1"/>
                </a:solidFill>
                <a:effectLst/>
                <a:latin typeface="+mn-lt"/>
                <a:ea typeface="+mn-ea"/>
                <a:cs typeface="+mn-cs"/>
              </a:rPr>
              <a:t>bertrand</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russell</a:t>
            </a:r>
            <a:r>
              <a:rPr lang="en-US" sz="1200" b="0" i="0" kern="1200" dirty="0">
                <a:solidFill>
                  <a:schemeClr val="tx1"/>
                </a:solidFill>
                <a:effectLst/>
                <a:latin typeface="+mn-lt"/>
                <a:ea typeface="+mn-ea"/>
                <a:cs typeface="+mn-cs"/>
              </a:rPr>
              <a:t>-quotes</a:t>
            </a:r>
            <a:endParaRPr lang="en-US" dirty="0"/>
          </a:p>
        </p:txBody>
      </p:sp>
      <p:sp>
        <p:nvSpPr>
          <p:cNvPr id="4" name="Slide Number Placeholder 3"/>
          <p:cNvSpPr>
            <a:spLocks noGrp="1"/>
          </p:cNvSpPr>
          <p:nvPr>
            <p:ph type="sldNum" sz="quarter" idx="5"/>
          </p:nvPr>
        </p:nvSpPr>
        <p:spPr/>
        <p:txBody>
          <a:bodyPr/>
          <a:lstStyle/>
          <a:p>
            <a:fld id="{A750A182-F080-BA40-A1F2-AB9B5BAA0E59}" type="slidenum">
              <a:rPr lang="en-US" smtClean="0"/>
              <a:t>4</a:t>
            </a:fld>
            <a:endParaRPr lang="en-US"/>
          </a:p>
        </p:txBody>
      </p:sp>
    </p:spTree>
    <p:extLst>
      <p:ext uri="{BB962C8B-B14F-4D97-AF65-F5344CB8AC3E}">
        <p14:creationId xmlns:p14="http://schemas.microsoft.com/office/powerpoint/2010/main" val="331919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50A182-F080-BA40-A1F2-AB9B5BAA0E59}" type="slidenum">
              <a:rPr lang="en-US" smtClean="0"/>
              <a:t>5</a:t>
            </a:fld>
            <a:endParaRPr lang="en-US"/>
          </a:p>
        </p:txBody>
      </p:sp>
    </p:spTree>
    <p:extLst>
      <p:ext uri="{BB962C8B-B14F-4D97-AF65-F5344CB8AC3E}">
        <p14:creationId xmlns:p14="http://schemas.microsoft.com/office/powerpoint/2010/main" val="2690491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The</a:t>
            </a:r>
            <a:r>
              <a:rPr lang="en-US" baseline="0" dirty="0"/>
              <a:t> importance of why-questions.</a:t>
            </a:r>
            <a:endParaRPr lang="en-US"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“[T]he best way to distinguish between induction and abduction is this: both are </a:t>
            </a:r>
            <a:r>
              <a:rPr lang="en-US" i="1" dirty="0" err="1"/>
              <a:t>ampliative</a:t>
            </a:r>
            <a:r>
              <a:rPr lang="en-US" dirty="0"/>
              <a:t>, meaning that the conclusion goes beyond what is (logically) contained in the premises (which is why they are non-necessary inferences), but in abduction there is an implicit or explicit appeal to explanatory considerations, whereas in induction there is not; in induction, there is </a:t>
            </a:r>
            <a:r>
              <a:rPr lang="en-US" i="1" dirty="0"/>
              <a:t>only </a:t>
            </a:r>
            <a:r>
              <a:rPr lang="en-US" dirty="0"/>
              <a:t>an appeal to observed frequencies or statistics.”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“Abduction is also said to be the predominant mode of reasoning in medical diagnosis: physicians tend to go for the hypothesis that best explains the patient’s symptoms.”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“Its core idea is often said to be that explanatory considerations have confirmation-theoretic import, or that explanatory success is a (not necessarily unfailing) mark of truth.”</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“[I]t will not be a sound rule of inference in the strict logical sense, however abduction is explicated exactly. It can still be </a:t>
            </a:r>
            <a:r>
              <a:rPr lang="en-US" i="1" dirty="0"/>
              <a:t>reliable </a:t>
            </a:r>
            <a:r>
              <a:rPr lang="en-US" dirty="0"/>
              <a:t>in that it mostly leads to a true conclusion whenever the premises are true.”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https://</a:t>
            </a:r>
            <a:r>
              <a:rPr lang="en-US" dirty="0" err="1"/>
              <a:t>plato.stanford.edu</a:t>
            </a:r>
            <a:r>
              <a:rPr lang="en-US" dirty="0"/>
              <a:t>/entries/abduction/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6</a:t>
            </a:fld>
            <a:endParaRPr lang="en-US"/>
          </a:p>
        </p:txBody>
      </p:sp>
    </p:spTree>
    <p:extLst>
      <p:ext uri="{BB962C8B-B14F-4D97-AF65-F5344CB8AC3E}">
        <p14:creationId xmlns:p14="http://schemas.microsoft.com/office/powerpoint/2010/main" val="322140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are practical reasons why inconsistent moral beliefs are problematic: they may, for example, provoke indecision and, ultimately, paralysis of the will” (112).</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“More importantly, the achievement of greater coherence among one’s beliefs diminishes the likelihood of error by helping one to identify and eliminate moral beliefs produced by self-interest, faulty reasoning, failure of imagination, illusory metaphysical beliefs, impaired faculties, and other sources of distorted or mistaken belief” (112).</a:t>
            </a:r>
            <a:endParaRPr lang="en-US" dirty="0"/>
          </a:p>
        </p:txBody>
      </p:sp>
      <p:sp>
        <p:nvSpPr>
          <p:cNvPr id="4" name="Slide Number Placeholder 3"/>
          <p:cNvSpPr>
            <a:spLocks noGrp="1"/>
          </p:cNvSpPr>
          <p:nvPr>
            <p:ph type="sldNum" sz="quarter" idx="5"/>
          </p:nvPr>
        </p:nvSpPr>
        <p:spPr/>
        <p:txBody>
          <a:bodyPr/>
          <a:lstStyle/>
          <a:p>
            <a:fld id="{A750A182-F080-BA40-A1F2-AB9B5BAA0E59}" type="slidenum">
              <a:rPr lang="en-US" smtClean="0"/>
              <a:t>8</a:t>
            </a:fld>
            <a:endParaRPr lang="en-US"/>
          </a:p>
        </p:txBody>
      </p:sp>
    </p:spTree>
    <p:extLst>
      <p:ext uri="{BB962C8B-B14F-4D97-AF65-F5344CB8AC3E}">
        <p14:creationId xmlns:p14="http://schemas.microsoft.com/office/powerpoint/2010/main" val="4035304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a:solidFill>
                  <a:srgbClr val="0000FF"/>
                </a:solidFill>
              </a:rPr>
              <a:t>“The shopping lists</a:t>
            </a:r>
            <a:r>
              <a:rPr lang="en-US" b="0" baseline="0" dirty="0">
                <a:solidFill>
                  <a:srgbClr val="0000FF"/>
                </a:solidFill>
              </a:rPr>
              <a:t> fail on this [the simplicity] criterion, requiring a principle for each case” (11).</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solidFill>
                  <a:srgbClr val="0000FF"/>
                </a:solidFill>
              </a:rPr>
              <a:t>“The shopping lists fail here [on power], too, being no help in those cases where our original intuitions offer us no guidance” (11)</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a:solidFill>
                  <a:srgbClr val="0000FF"/>
                </a:solidFill>
              </a:rPr>
              <a:t>“Thus, the principles themselves may give us grounds for rejecting some of our initial</a:t>
            </a:r>
            <a:r>
              <a:rPr lang="en-US" b="0" baseline="0" dirty="0">
                <a:solidFill>
                  <a:srgbClr val="0000FF"/>
                </a:solidFill>
              </a:rPr>
              <a:t> intuitions, and the altered set of intuitions may in turn give us grounds for altering the principles” (11</a:t>
            </a:r>
            <a:r>
              <a:rPr lang="mr-IN" b="0" baseline="0" dirty="0">
                <a:solidFill>
                  <a:srgbClr val="0000FF"/>
                </a:solidFill>
              </a:rPr>
              <a:t>–</a:t>
            </a:r>
            <a:r>
              <a:rPr lang="en-US" b="0" baseline="0" dirty="0">
                <a:solidFill>
                  <a:srgbClr val="0000FF"/>
                </a:solidFill>
              </a:rPr>
              <a:t>12).</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solidFill>
                  <a:srgbClr val="0000FF"/>
                </a:solidFill>
              </a:rPr>
              <a:t>“In this manner, we work back and forth between intuitions and principles until a stable point is reached” (12).</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solidFill>
                  <a:srgbClr val="0000FF"/>
                </a:solidFill>
              </a:rPr>
              <a:t>“The remaining intuitions represent our considered judgments, and the moral principles at which we have arrived can guide us in difficult cases” (12).</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solidFill>
                  <a:srgbClr val="0000FF"/>
                </a:solidFill>
              </a:rPr>
              <a:t>“If the slaveholder cannot offer an explanation, then the distinction hangs free of the rest of his moral theory, and considerations of coherence give him reason to reject the distinction as morally irrelevant, as well as repudiating the intuitions which turn on it” (14).</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0" dirty="0">
              <a:solidFill>
                <a:srgbClr val="0000FF"/>
              </a:solidFill>
            </a:endParaRPr>
          </a:p>
        </p:txBody>
      </p:sp>
      <p:sp>
        <p:nvSpPr>
          <p:cNvPr id="4" name="Slide Number Placeholder 3"/>
          <p:cNvSpPr>
            <a:spLocks noGrp="1"/>
          </p:cNvSpPr>
          <p:nvPr>
            <p:ph type="sldNum" sz="quarter" idx="10"/>
          </p:nvPr>
        </p:nvSpPr>
        <p:spPr/>
        <p:txBody>
          <a:bodyPr/>
          <a:lstStyle/>
          <a:p>
            <a:fld id="{A750A182-F080-BA40-A1F2-AB9B5BAA0E59}" type="slidenum">
              <a:rPr lang="en-US" smtClean="0"/>
              <a:t>9</a:t>
            </a:fld>
            <a:endParaRPr lang="en-US"/>
          </a:p>
        </p:txBody>
      </p:sp>
    </p:spTree>
    <p:extLst>
      <p:ext uri="{BB962C8B-B14F-4D97-AF65-F5344CB8AC3E}">
        <p14:creationId xmlns:p14="http://schemas.microsoft.com/office/powerpoint/2010/main" val="53772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12</a:t>
            </a:fld>
            <a:endParaRPr lang="en-US"/>
          </a:p>
        </p:txBody>
      </p:sp>
    </p:spTree>
    <p:extLst>
      <p:ext uri="{BB962C8B-B14F-4D97-AF65-F5344CB8AC3E}">
        <p14:creationId xmlns:p14="http://schemas.microsoft.com/office/powerpoint/2010/main" val="2038151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April 12,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Friday, April 12,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April 12,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Friday, April 12,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April 12,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April 12, 2024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April 12, 2024</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Friday, April 12, 2024</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April 12, 2024</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April 12, 2024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April 12, 2024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April 12, 2024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836px-Dublin_Castle_Gates_of_Fortitude_and_Justice_05.jpe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2355452"/>
            <a:ext cx="9144000" cy="13103485"/>
          </a:xfrm>
          <a:prstGeom prst="rect">
            <a:avLst/>
          </a:prstGeom>
        </p:spPr>
      </p:pic>
      <p:sp>
        <p:nvSpPr>
          <p:cNvPr id="2" name="Title 1"/>
          <p:cNvSpPr>
            <a:spLocks noGrp="1"/>
          </p:cNvSpPr>
          <p:nvPr>
            <p:ph type="ctrTitle"/>
          </p:nvPr>
        </p:nvSpPr>
        <p:spPr>
          <a:xfrm>
            <a:off x="534162" y="1371600"/>
            <a:ext cx="8248401" cy="1927225"/>
          </a:xfrm>
        </p:spPr>
        <p:txBody>
          <a:bodyPr/>
          <a:lstStyle/>
          <a:p>
            <a:r>
              <a:rPr lang="en-US" sz="2900" dirty="0"/>
              <a:t>Inference to best explanation in ethics</a:t>
            </a:r>
          </a:p>
        </p:txBody>
      </p:sp>
      <p:sp>
        <p:nvSpPr>
          <p:cNvPr id="3" name="Subtitle 2"/>
          <p:cNvSpPr>
            <a:spLocks noGrp="1"/>
          </p:cNvSpPr>
          <p:nvPr>
            <p:ph type="subTitle" idx="1"/>
          </p:nvPr>
        </p:nvSpPr>
        <p:spPr>
          <a:xfrm>
            <a:off x="534163" y="3503603"/>
            <a:ext cx="6400800" cy="1752600"/>
          </a:xfrm>
        </p:spPr>
        <p:txBody>
          <a:bodyPr/>
          <a:lstStyle/>
          <a:p>
            <a:r>
              <a:rPr lang="hr-HR" dirty="0"/>
              <a:t>EAGxAustin 2024</a:t>
            </a:r>
          </a:p>
          <a:p>
            <a:r>
              <a:rPr lang="hr-HR" dirty="0"/>
              <a:t>zachblaesi.com/EA (slides available)</a:t>
            </a:r>
            <a:endParaRPr lang="en-US" dirty="0"/>
          </a:p>
          <a:p>
            <a:endParaRPr lang="en-US" dirty="0"/>
          </a:p>
          <a:p>
            <a:endParaRPr lang="en-US" dirty="0"/>
          </a:p>
        </p:txBody>
      </p:sp>
    </p:spTree>
    <p:extLst>
      <p:ext uri="{BB962C8B-B14F-4D97-AF65-F5344CB8AC3E}">
        <p14:creationId xmlns:p14="http://schemas.microsoft.com/office/powerpoint/2010/main" val="1361709124"/>
      </p:ext>
    </p:extLst>
  </p:cSld>
  <p:clrMapOvr>
    <a:masterClrMapping/>
  </p:clrMapOvr>
  <mc:AlternateContent xmlns:mc="http://schemas.openxmlformats.org/markup-compatibility/2006" xmlns:p14="http://schemas.microsoft.com/office/powerpoint/2010/main">
    <mc:Choice Requires="p14">
      <p:transition p14:dur="0" advTm="902"/>
    </mc:Choice>
    <mc:Fallback xmlns="">
      <p:transition xmlns:p14="http://schemas.microsoft.com/office/powerpoint/2010/main" advTm="90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008F-9AD0-0BB6-119F-A8E7943E29BF}"/>
              </a:ext>
            </a:extLst>
          </p:cNvPr>
          <p:cNvSpPr>
            <a:spLocks noGrp="1"/>
          </p:cNvSpPr>
          <p:nvPr>
            <p:ph type="title"/>
          </p:nvPr>
        </p:nvSpPr>
        <p:spPr/>
        <p:txBody>
          <a:bodyPr/>
          <a:lstStyle/>
          <a:p>
            <a:r>
              <a:rPr lang="en-US" dirty="0"/>
              <a:t>CLOSING QUESTION</a:t>
            </a:r>
          </a:p>
        </p:txBody>
      </p:sp>
      <p:sp>
        <p:nvSpPr>
          <p:cNvPr id="3" name="Content Placeholder 2">
            <a:extLst>
              <a:ext uri="{FF2B5EF4-FFF2-40B4-BE49-F238E27FC236}">
                <a16:creationId xmlns:a16="http://schemas.microsoft.com/office/drawing/2014/main" id="{D4A4307A-A92E-CA48-DA2D-C56D9CD601A9}"/>
              </a:ext>
            </a:extLst>
          </p:cNvPr>
          <p:cNvSpPr>
            <a:spLocks noGrp="1"/>
          </p:cNvSpPr>
          <p:nvPr>
            <p:ph idx="1"/>
          </p:nvPr>
        </p:nvSpPr>
        <p:spPr/>
        <p:txBody>
          <a:bodyPr/>
          <a:lstStyle/>
          <a:p>
            <a:r>
              <a:rPr lang="en-US" b="1" dirty="0">
                <a:solidFill>
                  <a:srgbClr val="0000FF"/>
                </a:solidFill>
              </a:rPr>
              <a:t>Generalism: </a:t>
            </a:r>
            <a:r>
              <a:rPr lang="en-US" dirty="0"/>
              <a:t>there is at least one interesting moral principle or law. Some moral theory is </a:t>
            </a:r>
            <a:r>
              <a:rPr lang="en-US" b="1" i="1" dirty="0"/>
              <a:t>true</a:t>
            </a:r>
            <a:r>
              <a:rPr lang="en-US" dirty="0"/>
              <a:t>.</a:t>
            </a:r>
          </a:p>
          <a:p>
            <a:r>
              <a:rPr lang="en-US" b="1" dirty="0">
                <a:solidFill>
                  <a:srgbClr val="0000FF"/>
                </a:solidFill>
              </a:rPr>
              <a:t>Particularism: </a:t>
            </a:r>
            <a:r>
              <a:rPr lang="en-US" dirty="0"/>
              <a:t>while there </a:t>
            </a:r>
            <a:r>
              <a:rPr lang="en-US" b="1" i="1" dirty="0"/>
              <a:t>are </a:t>
            </a:r>
            <a:r>
              <a:rPr lang="en-US" dirty="0"/>
              <a:t>“particular” moral facts, there are no interesting moral principles or laws. All moral theories are (strictly speaking) </a:t>
            </a:r>
            <a:r>
              <a:rPr lang="en-US" b="1" i="1" dirty="0"/>
              <a:t>false</a:t>
            </a:r>
            <a:r>
              <a:rPr lang="en-US" dirty="0"/>
              <a:t>. </a:t>
            </a:r>
          </a:p>
        </p:txBody>
      </p:sp>
    </p:spTree>
    <p:extLst>
      <p:ext uri="{BB962C8B-B14F-4D97-AF65-F5344CB8AC3E}">
        <p14:creationId xmlns:p14="http://schemas.microsoft.com/office/powerpoint/2010/main" val="271886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46416-8973-475B-DB8F-CDD38D439508}"/>
              </a:ext>
            </a:extLst>
          </p:cNvPr>
          <p:cNvSpPr>
            <a:spLocks noGrp="1"/>
          </p:cNvSpPr>
          <p:nvPr>
            <p:ph type="title"/>
          </p:nvPr>
        </p:nvSpPr>
        <p:spPr/>
        <p:txBody>
          <a:bodyPr/>
          <a:lstStyle/>
          <a:p>
            <a:r>
              <a:rPr lang="en-US" dirty="0"/>
              <a:t>CLOSING QUESTION</a:t>
            </a:r>
          </a:p>
        </p:txBody>
      </p:sp>
      <p:sp>
        <p:nvSpPr>
          <p:cNvPr id="3" name="Content Placeholder 2">
            <a:extLst>
              <a:ext uri="{FF2B5EF4-FFF2-40B4-BE49-F238E27FC236}">
                <a16:creationId xmlns:a16="http://schemas.microsoft.com/office/drawing/2014/main" id="{81A48E7B-AD34-4F98-3C0E-DF5FCDEB7DB0}"/>
              </a:ext>
            </a:extLst>
          </p:cNvPr>
          <p:cNvSpPr>
            <a:spLocks noGrp="1"/>
          </p:cNvSpPr>
          <p:nvPr>
            <p:ph idx="1"/>
          </p:nvPr>
        </p:nvSpPr>
        <p:spPr/>
        <p:txBody>
          <a:bodyPr/>
          <a:lstStyle/>
          <a:p>
            <a:r>
              <a:rPr lang="en-US" dirty="0"/>
              <a:t>Does the intuitive approach force us to take a stand on the debate over generalism and particularism?</a:t>
            </a:r>
          </a:p>
          <a:p>
            <a:r>
              <a:rPr lang="en-US" dirty="0"/>
              <a:t>If particularism is true, how could we ever form justified beliefs about hard cases in ethics?</a:t>
            </a:r>
          </a:p>
        </p:txBody>
      </p:sp>
    </p:spTree>
    <p:extLst>
      <p:ext uri="{BB962C8B-B14F-4D97-AF65-F5344CB8AC3E}">
        <p14:creationId xmlns:p14="http://schemas.microsoft.com/office/powerpoint/2010/main" val="413696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836px-Dublin_Castle_Gates_of_Fortitude_and_Justice_05.jpe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2355452"/>
            <a:ext cx="9144000" cy="13103485"/>
          </a:xfrm>
          <a:prstGeom prst="rect">
            <a:avLst/>
          </a:prstGeom>
        </p:spPr>
      </p:pic>
      <p:sp>
        <p:nvSpPr>
          <p:cNvPr id="2" name="Title 1"/>
          <p:cNvSpPr>
            <a:spLocks noGrp="1"/>
          </p:cNvSpPr>
          <p:nvPr>
            <p:ph type="ctrTitle"/>
          </p:nvPr>
        </p:nvSpPr>
        <p:spPr>
          <a:xfrm>
            <a:off x="534162" y="1371600"/>
            <a:ext cx="8248401" cy="1927225"/>
          </a:xfrm>
        </p:spPr>
        <p:txBody>
          <a:bodyPr/>
          <a:lstStyle/>
          <a:p>
            <a:r>
              <a:rPr lang="en-US" sz="2900" dirty="0"/>
              <a:t>Inference to best explanation in ethics</a:t>
            </a:r>
          </a:p>
        </p:txBody>
      </p:sp>
      <p:sp>
        <p:nvSpPr>
          <p:cNvPr id="3" name="Subtitle 2"/>
          <p:cNvSpPr>
            <a:spLocks noGrp="1"/>
          </p:cNvSpPr>
          <p:nvPr>
            <p:ph type="subTitle" idx="1"/>
          </p:nvPr>
        </p:nvSpPr>
        <p:spPr>
          <a:xfrm>
            <a:off x="534163" y="3503603"/>
            <a:ext cx="6400800" cy="1752600"/>
          </a:xfrm>
        </p:spPr>
        <p:txBody>
          <a:bodyPr/>
          <a:lstStyle/>
          <a:p>
            <a:r>
              <a:rPr lang="hr-HR" dirty="0"/>
              <a:t>EAGxAustin 2024</a:t>
            </a:r>
          </a:p>
          <a:p>
            <a:r>
              <a:rPr lang="hr-HR" dirty="0"/>
              <a:t>zachblaesi.com/EA (slides available)</a:t>
            </a:r>
            <a:endParaRPr lang="en-US" dirty="0"/>
          </a:p>
          <a:p>
            <a:endParaRPr lang="en-US" dirty="0"/>
          </a:p>
          <a:p>
            <a:endParaRPr lang="en-US" dirty="0"/>
          </a:p>
        </p:txBody>
      </p:sp>
    </p:spTree>
    <p:extLst>
      <p:ext uri="{BB962C8B-B14F-4D97-AF65-F5344CB8AC3E}">
        <p14:creationId xmlns:p14="http://schemas.microsoft.com/office/powerpoint/2010/main" val="3358138751"/>
      </p:ext>
    </p:extLst>
  </p:cSld>
  <p:clrMapOvr>
    <a:masterClrMapping/>
  </p:clrMapOvr>
  <mc:AlternateContent xmlns:mc="http://schemas.openxmlformats.org/markup-compatibility/2006" xmlns:p14="http://schemas.microsoft.com/office/powerpoint/2010/main">
    <mc:Choice Requires="p14">
      <p:transition p14:dur="0" advTm="902"/>
    </mc:Choice>
    <mc:Fallback xmlns="">
      <p:transition xmlns:p14="http://schemas.microsoft.com/office/powerpoint/2010/main" advTm="90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JUSTIFIED BELIEF / KNOWLEDGE</a:t>
            </a:r>
          </a:p>
        </p:txBody>
      </p:sp>
      <p:sp>
        <p:nvSpPr>
          <p:cNvPr id="3" name="Content Placeholder 2"/>
          <p:cNvSpPr>
            <a:spLocks noGrp="1"/>
          </p:cNvSpPr>
          <p:nvPr>
            <p:ph idx="1"/>
          </p:nvPr>
        </p:nvSpPr>
        <p:spPr/>
        <p:txBody>
          <a:bodyPr/>
          <a:lstStyle/>
          <a:p>
            <a:r>
              <a:rPr lang="en-US" b="1" dirty="0">
                <a:solidFill>
                  <a:srgbClr val="0000FF"/>
                </a:solidFill>
              </a:rPr>
              <a:t>Justified beliefs </a:t>
            </a:r>
            <a:r>
              <a:rPr lang="en-US" dirty="0"/>
              <a:t>are </a:t>
            </a:r>
            <a:r>
              <a:rPr lang="en-US" b="1" dirty="0"/>
              <a:t>reasonable beliefs</a:t>
            </a:r>
            <a:r>
              <a:rPr lang="en-US" dirty="0"/>
              <a:t>, beliefs that you are </a:t>
            </a:r>
            <a:r>
              <a:rPr lang="en-US" b="1" dirty="0"/>
              <a:t>rationally entitled </a:t>
            </a:r>
            <a:r>
              <a:rPr lang="en-US" dirty="0"/>
              <a:t>to hold. </a:t>
            </a:r>
          </a:p>
          <a:p>
            <a:r>
              <a:rPr lang="en-US" b="1" dirty="0">
                <a:solidFill>
                  <a:srgbClr val="0000FF"/>
                </a:solidFill>
              </a:rPr>
              <a:t>Knowledge</a:t>
            </a:r>
            <a:r>
              <a:rPr lang="en-US" dirty="0"/>
              <a:t> = </a:t>
            </a:r>
            <a:r>
              <a:rPr lang="en-US" b="1" dirty="0"/>
              <a:t>belief</a:t>
            </a:r>
            <a:r>
              <a:rPr lang="en-US" dirty="0"/>
              <a:t> + </a:t>
            </a:r>
            <a:r>
              <a:rPr lang="en-US" b="1" dirty="0"/>
              <a:t>truth</a:t>
            </a:r>
            <a:r>
              <a:rPr lang="en-US" dirty="0"/>
              <a:t> + </a:t>
            </a:r>
            <a:r>
              <a:rPr lang="en-US" b="1" dirty="0"/>
              <a:t>justification + …</a:t>
            </a:r>
            <a:endParaRPr lang="en-US" dirty="0"/>
          </a:p>
        </p:txBody>
      </p:sp>
    </p:spTree>
    <p:extLst>
      <p:ext uri="{BB962C8B-B14F-4D97-AF65-F5344CB8AC3E}">
        <p14:creationId xmlns:p14="http://schemas.microsoft.com/office/powerpoint/2010/main" val="24990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F3C-11BD-564D-8F7C-B9BA1CFEDB1F}"/>
              </a:ext>
            </a:extLst>
          </p:cNvPr>
          <p:cNvSpPr>
            <a:spLocks noGrp="1"/>
          </p:cNvSpPr>
          <p:nvPr>
            <p:ph type="title"/>
          </p:nvPr>
        </p:nvSpPr>
        <p:spPr/>
        <p:txBody>
          <a:bodyPr/>
          <a:lstStyle/>
          <a:p>
            <a:r>
              <a:rPr lang="en-US" dirty="0"/>
              <a:t>JUSTIFIED BELIEF / KNOWLEDGE</a:t>
            </a:r>
          </a:p>
        </p:txBody>
      </p:sp>
      <p:pic>
        <p:nvPicPr>
          <p:cNvPr id="5" name="Picture 4" descr="A picture containing person&#10;&#10;Description automatically generated">
            <a:extLst>
              <a:ext uri="{FF2B5EF4-FFF2-40B4-BE49-F238E27FC236}">
                <a16:creationId xmlns:a16="http://schemas.microsoft.com/office/drawing/2014/main" id="{BA31C19D-94C8-1B44-B551-95FEE167A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87" y="2500312"/>
            <a:ext cx="3417513" cy="3986212"/>
          </a:xfrm>
          <a:prstGeom prst="rect">
            <a:avLst/>
          </a:prstGeom>
        </p:spPr>
      </p:pic>
      <p:sp>
        <p:nvSpPr>
          <p:cNvPr id="6" name="Rounded Rectangular Callout 5">
            <a:extLst>
              <a:ext uri="{FF2B5EF4-FFF2-40B4-BE49-F238E27FC236}">
                <a16:creationId xmlns:a16="http://schemas.microsoft.com/office/drawing/2014/main" id="{558BB094-F164-9A40-920A-67BFFE6B005B}"/>
              </a:ext>
            </a:extLst>
          </p:cNvPr>
          <p:cNvSpPr/>
          <p:nvPr/>
        </p:nvSpPr>
        <p:spPr>
          <a:xfrm>
            <a:off x="3114675" y="1524000"/>
            <a:ext cx="2971800" cy="1304925"/>
          </a:xfrm>
          <a:prstGeom prst="wedgeRoundRectCallout">
            <a:avLst>
              <a:gd name="adj1" fmla="val -85704"/>
              <a:gd name="adj2" fmla="val 1099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I knew I’d win!</a:t>
            </a:r>
          </a:p>
        </p:txBody>
      </p:sp>
    </p:spTree>
    <p:extLst>
      <p:ext uri="{BB962C8B-B14F-4D97-AF65-F5344CB8AC3E}">
        <p14:creationId xmlns:p14="http://schemas.microsoft.com/office/powerpoint/2010/main" val="132612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F3C-11BD-564D-8F7C-B9BA1CFEDB1F}"/>
              </a:ext>
            </a:extLst>
          </p:cNvPr>
          <p:cNvSpPr>
            <a:spLocks noGrp="1"/>
          </p:cNvSpPr>
          <p:nvPr>
            <p:ph type="title"/>
          </p:nvPr>
        </p:nvSpPr>
        <p:spPr/>
        <p:txBody>
          <a:bodyPr/>
          <a:lstStyle/>
          <a:p>
            <a:r>
              <a:rPr lang="en-US" dirty="0"/>
              <a:t>JUSTIFIED BELIEF / KNOWLEDGE</a:t>
            </a:r>
          </a:p>
        </p:txBody>
      </p:sp>
      <p:pic>
        <p:nvPicPr>
          <p:cNvPr id="5" name="Picture 4" descr="A picture containing person&#10;&#10;Description automatically generated">
            <a:extLst>
              <a:ext uri="{FF2B5EF4-FFF2-40B4-BE49-F238E27FC236}">
                <a16:creationId xmlns:a16="http://schemas.microsoft.com/office/drawing/2014/main" id="{BA31C19D-94C8-1B44-B551-95FEE167A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87" y="2500312"/>
            <a:ext cx="3417513" cy="3986212"/>
          </a:xfrm>
          <a:prstGeom prst="rect">
            <a:avLst/>
          </a:prstGeom>
        </p:spPr>
      </p:pic>
      <p:sp>
        <p:nvSpPr>
          <p:cNvPr id="6" name="Rounded Rectangular Callout 5">
            <a:extLst>
              <a:ext uri="{FF2B5EF4-FFF2-40B4-BE49-F238E27FC236}">
                <a16:creationId xmlns:a16="http://schemas.microsoft.com/office/drawing/2014/main" id="{558BB094-F164-9A40-920A-67BFFE6B005B}"/>
              </a:ext>
            </a:extLst>
          </p:cNvPr>
          <p:cNvSpPr/>
          <p:nvPr/>
        </p:nvSpPr>
        <p:spPr>
          <a:xfrm>
            <a:off x="3114675" y="1524000"/>
            <a:ext cx="2971800" cy="1304925"/>
          </a:xfrm>
          <a:prstGeom prst="wedgeRoundRectCallout">
            <a:avLst>
              <a:gd name="adj1" fmla="val -85704"/>
              <a:gd name="adj2" fmla="val 1099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I knew I’d win!</a:t>
            </a:r>
          </a:p>
        </p:txBody>
      </p:sp>
      <p:pic>
        <p:nvPicPr>
          <p:cNvPr id="8" name="Picture 7" descr="A person holding a pen&#10;&#10;Description automatically generated with low confidence">
            <a:extLst>
              <a:ext uri="{FF2B5EF4-FFF2-40B4-BE49-F238E27FC236}">
                <a16:creationId xmlns:a16="http://schemas.microsoft.com/office/drawing/2014/main" id="{5A911A78-61F7-254D-A8D6-C00AD91078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46487">
            <a:off x="484778" y="2298510"/>
            <a:ext cx="4572000" cy="3013454"/>
          </a:xfrm>
          <a:prstGeom prst="rect">
            <a:avLst/>
          </a:prstGeom>
        </p:spPr>
      </p:pic>
      <p:sp>
        <p:nvSpPr>
          <p:cNvPr id="9" name="Rounded Rectangular Callout 8">
            <a:extLst>
              <a:ext uri="{FF2B5EF4-FFF2-40B4-BE49-F238E27FC236}">
                <a16:creationId xmlns:a16="http://schemas.microsoft.com/office/drawing/2014/main" id="{B88260A0-BC41-0F41-8AB4-C6CD8FCA0346}"/>
              </a:ext>
            </a:extLst>
          </p:cNvPr>
          <p:cNvSpPr/>
          <p:nvPr/>
        </p:nvSpPr>
        <p:spPr>
          <a:xfrm>
            <a:off x="3900848" y="1944353"/>
            <a:ext cx="5059050" cy="1905000"/>
          </a:xfrm>
          <a:prstGeom prst="wedgeRoundRectCallout">
            <a:avLst>
              <a:gd name="adj1" fmla="val -65028"/>
              <a:gd name="adj2" fmla="val 759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It is the things for which there is no evidence that are believed with passion.</a:t>
            </a:r>
          </a:p>
        </p:txBody>
      </p:sp>
      <p:pic>
        <p:nvPicPr>
          <p:cNvPr id="10" name="Picture 9" descr="png-clipart-t-shirt-sunglasses-thug-life-sunglasses-angle-glasses.png">
            <a:extLst>
              <a:ext uri="{FF2B5EF4-FFF2-40B4-BE49-F238E27FC236}">
                <a16:creationId xmlns:a16="http://schemas.microsoft.com/office/drawing/2014/main" id="{C5899795-EFC2-C440-9BE1-92DFD77BB31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0000" y1="31250" x2="40000" y2="31250"/>
                        <a14:foregroundMark x1="58778" y1="68750" x2="58778" y2="68750"/>
                        <a14:foregroundMark x1="68778" y1="82324" x2="68778" y2="82324"/>
                      </a14:backgroundRemoval>
                    </a14:imgEffect>
                  </a14:imgLayer>
                </a14:imgProps>
              </a:ext>
              <a:ext uri="{28A0092B-C50C-407E-A947-70E740481C1C}">
                <a14:useLocalDpi xmlns:a14="http://schemas.microsoft.com/office/drawing/2010/main" val="0"/>
              </a:ext>
            </a:extLst>
          </a:blip>
          <a:srcRect b="46405"/>
          <a:stretch/>
        </p:blipFill>
        <p:spPr>
          <a:xfrm rot="20919432">
            <a:off x="117226" y="2919379"/>
            <a:ext cx="4394504" cy="1339869"/>
          </a:xfrm>
          <a:prstGeom prst="rect">
            <a:avLst/>
          </a:prstGeom>
        </p:spPr>
      </p:pic>
      <p:pic>
        <p:nvPicPr>
          <p:cNvPr id="12" name="Picture 11" descr="png-clipart-t-shirt-sunglasses-thug-life-sunglasses-angle-glasses.png">
            <a:extLst>
              <a:ext uri="{FF2B5EF4-FFF2-40B4-BE49-F238E27FC236}">
                <a16:creationId xmlns:a16="http://schemas.microsoft.com/office/drawing/2014/main" id="{34098386-66E7-5947-B603-96AC7265C86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0000" y1="31250" x2="40000" y2="31250"/>
                        <a14:foregroundMark x1="58778" y1="68750" x2="58778" y2="68750"/>
                        <a14:foregroundMark x1="68778" y1="82324" x2="68778" y2="82324"/>
                      </a14:backgroundRemoval>
                    </a14:imgEffect>
                  </a14:imgLayer>
                </a14:imgProps>
              </a:ext>
              <a:ext uri="{28A0092B-C50C-407E-A947-70E740481C1C}">
                <a14:useLocalDpi xmlns:a14="http://schemas.microsoft.com/office/drawing/2010/main" val="0"/>
              </a:ext>
            </a:extLst>
          </a:blip>
          <a:srcRect t="55867"/>
          <a:stretch/>
        </p:blipFill>
        <p:spPr>
          <a:xfrm rot="20919432">
            <a:off x="810636" y="4450453"/>
            <a:ext cx="4394504" cy="1103321"/>
          </a:xfrm>
          <a:prstGeom prst="rect">
            <a:avLst/>
          </a:prstGeom>
        </p:spPr>
      </p:pic>
    </p:spTree>
    <p:extLst>
      <p:ext uri="{BB962C8B-B14F-4D97-AF65-F5344CB8AC3E}">
        <p14:creationId xmlns:p14="http://schemas.microsoft.com/office/powerpoint/2010/main" val="2513030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depicting a person deliberating about what to do">
            <a:extLst>
              <a:ext uri="{FF2B5EF4-FFF2-40B4-BE49-F238E27FC236}">
                <a16:creationId xmlns:a16="http://schemas.microsoft.com/office/drawing/2014/main" id="{35D814D5-2910-C744-4D00-C0A6905621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06" b="96009" l="10000" r="90000">
                        <a14:foregroundMark x1="66786" y1="90992" x2="66786" y2="90992"/>
                        <a14:foregroundMark x1="62560" y1="96009" x2="62560" y2="96009"/>
                      </a14:backgroundRemoval>
                    </a14:imgEffect>
                  </a14:imgLayer>
                </a14:imgProps>
              </a:ext>
              <a:ext uri="{28A0092B-C50C-407E-A947-70E740481C1C}">
                <a14:useLocalDpi xmlns:a14="http://schemas.microsoft.com/office/drawing/2010/main" val="0"/>
              </a:ext>
            </a:extLst>
          </a:blip>
          <a:stretch>
            <a:fillRect/>
          </a:stretch>
        </p:blipFill>
        <p:spPr>
          <a:xfrm>
            <a:off x="-2193753" y="74741"/>
            <a:ext cx="13008990" cy="6783259"/>
          </a:xfrm>
          <a:prstGeom prst="rect">
            <a:avLst/>
          </a:prstGeom>
        </p:spPr>
      </p:pic>
      <p:sp>
        <p:nvSpPr>
          <p:cNvPr id="3" name="Content Placeholder 2">
            <a:extLst>
              <a:ext uri="{FF2B5EF4-FFF2-40B4-BE49-F238E27FC236}">
                <a16:creationId xmlns:a16="http://schemas.microsoft.com/office/drawing/2014/main" id="{68BF346C-2471-DE5E-2D33-DE36F745302A}"/>
              </a:ext>
            </a:extLst>
          </p:cNvPr>
          <p:cNvSpPr txBox="1">
            <a:spLocks/>
          </p:cNvSpPr>
          <p:nvPr/>
        </p:nvSpPr>
        <p:spPr>
          <a:xfrm>
            <a:off x="0" y="1363304"/>
            <a:ext cx="5669280" cy="520163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5000" b="1" dirty="0"/>
              <a:t>How could our moral beliefs about hard cases ever be justified or count as knowledge? </a:t>
            </a:r>
          </a:p>
        </p:txBody>
      </p:sp>
    </p:spTree>
    <p:extLst>
      <p:ext uri="{BB962C8B-B14F-4D97-AF65-F5344CB8AC3E}">
        <p14:creationId xmlns:p14="http://schemas.microsoft.com/office/powerpoint/2010/main" val="258865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INFERENCE TO THE BEST EXPLANATION</a:t>
            </a:r>
          </a:p>
        </p:txBody>
      </p:sp>
      <p:sp>
        <p:nvSpPr>
          <p:cNvPr id="3" name="Content Placeholder 2"/>
          <p:cNvSpPr>
            <a:spLocks noGrp="1"/>
          </p:cNvSpPr>
          <p:nvPr>
            <p:ph idx="1"/>
          </p:nvPr>
        </p:nvSpPr>
        <p:spPr/>
        <p:txBody>
          <a:bodyPr/>
          <a:lstStyle/>
          <a:p>
            <a:pPr marL="457200" indent="-457200">
              <a:buFont typeface="+mj-lt"/>
              <a:buAutoNum type="arabicParenR"/>
            </a:pPr>
            <a:r>
              <a:rPr lang="en-US" dirty="0"/>
              <a:t>We have a set of evidence E.</a:t>
            </a:r>
          </a:p>
          <a:p>
            <a:pPr marL="457200" indent="-457200">
              <a:buFont typeface="+mj-lt"/>
              <a:buAutoNum type="arabicParenR"/>
            </a:pPr>
            <a:r>
              <a:rPr lang="en-US" dirty="0"/>
              <a:t>H</a:t>
            </a:r>
            <a:r>
              <a:rPr lang="en-US" baseline="-25000" dirty="0"/>
              <a:t>1</a:t>
            </a:r>
            <a:r>
              <a:rPr lang="en-US" dirty="0"/>
              <a:t>,</a:t>
            </a:r>
            <a:r>
              <a:rPr lang="mr-IN" dirty="0"/>
              <a:t>…</a:t>
            </a:r>
            <a:r>
              <a:rPr lang="en-US" dirty="0"/>
              <a:t>, H</a:t>
            </a:r>
            <a:r>
              <a:rPr lang="en-US" baseline="-25000" dirty="0"/>
              <a:t>n</a:t>
            </a:r>
            <a:r>
              <a:rPr lang="en-US" dirty="0"/>
              <a:t> are available hypotheses compatible with E</a:t>
            </a:r>
            <a:r>
              <a:rPr lang="en-US" i="1" dirty="0"/>
              <a:t>. </a:t>
            </a:r>
          </a:p>
          <a:p>
            <a:pPr marL="457200" indent="-457200">
              <a:buFont typeface="+mj-lt"/>
              <a:buAutoNum type="arabicParenR"/>
            </a:pPr>
            <a:r>
              <a:rPr lang="en-US" dirty="0"/>
              <a:t>H</a:t>
            </a:r>
            <a:r>
              <a:rPr lang="en-US" baseline="-25000" dirty="0"/>
              <a:t>i</a:t>
            </a:r>
            <a:r>
              <a:rPr lang="en-US" dirty="0"/>
              <a:t> provides the best explanation of E.</a:t>
            </a:r>
          </a:p>
          <a:p>
            <a:pPr marL="457200" indent="-457200">
              <a:buFont typeface="+mj-lt"/>
              <a:buAutoNum type="arabicParenR"/>
            </a:pPr>
            <a:r>
              <a:rPr lang="en-US" b="1" dirty="0">
                <a:solidFill>
                  <a:srgbClr val="0000FF"/>
                </a:solidFill>
              </a:rPr>
              <a:t>So: </a:t>
            </a:r>
            <a:r>
              <a:rPr lang="en-US" dirty="0"/>
              <a:t>H</a:t>
            </a:r>
            <a:r>
              <a:rPr lang="en-US" baseline="-25000" dirty="0"/>
              <a:t>i</a:t>
            </a:r>
            <a:r>
              <a:rPr lang="en-US" dirty="0"/>
              <a:t> is true.</a:t>
            </a:r>
          </a:p>
          <a:p>
            <a:endParaRPr lang="en-US" dirty="0"/>
          </a:p>
        </p:txBody>
      </p:sp>
    </p:spTree>
    <p:extLst>
      <p:ext uri="{BB962C8B-B14F-4D97-AF65-F5344CB8AC3E}">
        <p14:creationId xmlns:p14="http://schemas.microsoft.com/office/powerpoint/2010/main" val="1769625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F0CC-5E7D-9614-D3C2-B86C4E7D0F94}"/>
              </a:ext>
            </a:extLst>
          </p:cNvPr>
          <p:cNvSpPr>
            <a:spLocks noGrp="1"/>
          </p:cNvSpPr>
          <p:nvPr>
            <p:ph type="title"/>
          </p:nvPr>
        </p:nvSpPr>
        <p:spPr/>
        <p:txBody>
          <a:bodyPr/>
          <a:lstStyle/>
          <a:p>
            <a:r>
              <a:rPr lang="en-US" dirty="0"/>
              <a:t>MORAL THEORY</a:t>
            </a:r>
          </a:p>
        </p:txBody>
      </p:sp>
      <p:sp>
        <p:nvSpPr>
          <p:cNvPr id="3" name="Content Placeholder 2">
            <a:extLst>
              <a:ext uri="{FF2B5EF4-FFF2-40B4-BE49-F238E27FC236}">
                <a16:creationId xmlns:a16="http://schemas.microsoft.com/office/drawing/2014/main" id="{33289A47-8E6B-014D-3FD2-813D7AB6C75F}"/>
              </a:ext>
            </a:extLst>
          </p:cNvPr>
          <p:cNvSpPr>
            <a:spLocks noGrp="1"/>
          </p:cNvSpPr>
          <p:nvPr>
            <p:ph idx="1"/>
          </p:nvPr>
        </p:nvSpPr>
        <p:spPr/>
        <p:txBody>
          <a:bodyPr>
            <a:normAutofit/>
          </a:bodyPr>
          <a:lstStyle/>
          <a:p>
            <a:r>
              <a:rPr lang="en-US" dirty="0"/>
              <a:t>We can think of a </a:t>
            </a:r>
            <a:r>
              <a:rPr lang="en-US" b="1" dirty="0">
                <a:solidFill>
                  <a:srgbClr val="0000FF"/>
                </a:solidFill>
              </a:rPr>
              <a:t>moral theory </a:t>
            </a:r>
            <a:r>
              <a:rPr lang="en-US" dirty="0"/>
              <a:t>as a collection of </a:t>
            </a:r>
            <a:r>
              <a:rPr lang="en-US" b="1" dirty="0">
                <a:solidFill>
                  <a:srgbClr val="0000FF"/>
                </a:solidFill>
              </a:rPr>
              <a:t>moral principles </a:t>
            </a:r>
            <a:r>
              <a:rPr lang="en-US" dirty="0"/>
              <a:t>(or “</a:t>
            </a:r>
            <a:r>
              <a:rPr lang="en-US" b="1" dirty="0">
                <a:solidFill>
                  <a:srgbClr val="0000FF"/>
                </a:solidFill>
              </a:rPr>
              <a:t>laws</a:t>
            </a:r>
            <a:r>
              <a:rPr lang="en-US" dirty="0"/>
              <a:t>”)—“general” moral facts posited to</a:t>
            </a:r>
            <a:r>
              <a:rPr lang="en-US" b="1" dirty="0"/>
              <a:t> </a:t>
            </a:r>
            <a:r>
              <a:rPr lang="en-US" b="1" i="1" dirty="0"/>
              <a:t>explain</a:t>
            </a:r>
            <a:r>
              <a:rPr lang="en-US" b="1" dirty="0"/>
              <a:t> </a:t>
            </a:r>
            <a:r>
              <a:rPr lang="en-US" dirty="0"/>
              <a:t>“particular” moral facts.</a:t>
            </a:r>
          </a:p>
          <a:p>
            <a:r>
              <a:rPr lang="en-US" dirty="0"/>
              <a:t>They are analogous to the </a:t>
            </a:r>
            <a:r>
              <a:rPr lang="en-US" b="1" dirty="0"/>
              <a:t>laws of nature </a:t>
            </a:r>
            <a:r>
              <a:rPr lang="en-US" dirty="0"/>
              <a:t>posited by a scientific theory to explain natural phenomena. </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9706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024217_1_RawlspeqOKbyn.jpg">
            <a:extLst>
              <a:ext uri="{FF2B5EF4-FFF2-40B4-BE49-F238E27FC236}">
                <a16:creationId xmlns:a16="http://schemas.microsoft.com/office/drawing/2014/main" id="{CD7BB879-A12C-18EC-532D-EE3C945D0788}"/>
              </a:ext>
            </a:extLst>
          </p:cNvPr>
          <p:cNvPicPr>
            <a:picLocks noChangeAspect="1"/>
          </p:cNvPicPr>
          <p:nvPr/>
        </p:nvPicPr>
        <p:blipFill>
          <a:blip r:embed="rId3" cstate="print">
            <a:alphaModFix amt="24000"/>
            <a:extLst>
              <a:ext uri="{28A0092B-C50C-407E-A947-70E740481C1C}">
                <a14:useLocalDpi xmlns:a14="http://schemas.microsoft.com/office/drawing/2010/main" val="0"/>
              </a:ext>
            </a:extLst>
          </a:blip>
          <a:stretch>
            <a:fillRect/>
          </a:stretch>
        </p:blipFill>
        <p:spPr>
          <a:xfrm>
            <a:off x="-122481" y="355941"/>
            <a:ext cx="8083795" cy="8083795"/>
          </a:xfrm>
          <a:prstGeom prst="rect">
            <a:avLst/>
          </a:prstGeom>
        </p:spPr>
      </p:pic>
      <p:sp>
        <p:nvSpPr>
          <p:cNvPr id="6" name="Preparation 5"/>
          <p:cNvSpPr/>
          <p:nvPr/>
        </p:nvSpPr>
        <p:spPr>
          <a:xfrm>
            <a:off x="457200" y="551480"/>
            <a:ext cx="2549967" cy="817902"/>
          </a:xfrm>
          <a:prstGeom prst="flowChartPrepar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cap="small" dirty="0">
                <a:solidFill>
                  <a:srgbClr val="0000FF"/>
                </a:solidFill>
              </a:rPr>
              <a:t>begin</a:t>
            </a:r>
          </a:p>
          <a:p>
            <a:pPr algn="ctr"/>
            <a:r>
              <a:rPr lang="en-US" dirty="0"/>
              <a:t>Describe the case in detail</a:t>
            </a:r>
          </a:p>
        </p:txBody>
      </p:sp>
      <p:sp>
        <p:nvSpPr>
          <p:cNvPr id="7" name="Decision 6"/>
          <p:cNvSpPr/>
          <p:nvPr/>
        </p:nvSpPr>
        <p:spPr>
          <a:xfrm>
            <a:off x="3771781" y="420020"/>
            <a:ext cx="3685169" cy="1080817"/>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Does it illicit strong moral intuitions?</a:t>
            </a:r>
          </a:p>
        </p:txBody>
      </p:sp>
      <p:sp>
        <p:nvSpPr>
          <p:cNvPr id="8" name="Rectangle 7"/>
          <p:cNvSpPr/>
          <p:nvPr/>
        </p:nvSpPr>
        <p:spPr>
          <a:xfrm>
            <a:off x="508530" y="1500837"/>
            <a:ext cx="3952240" cy="11647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Make a list of any extraneous factors (distorting biases, etc.) that may call these intuitions into question and then examine the case again.</a:t>
            </a:r>
          </a:p>
        </p:txBody>
      </p:sp>
      <p:sp>
        <p:nvSpPr>
          <p:cNvPr id="10" name="Decision 9"/>
          <p:cNvSpPr/>
          <p:nvPr/>
        </p:nvSpPr>
        <p:spPr>
          <a:xfrm>
            <a:off x="5398477" y="2344108"/>
            <a:ext cx="3763151" cy="1260366"/>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Is it similar to more clear-cut cases?</a:t>
            </a:r>
          </a:p>
        </p:txBody>
      </p:sp>
      <p:sp>
        <p:nvSpPr>
          <p:cNvPr id="11" name="Rectangle 10"/>
          <p:cNvSpPr/>
          <p:nvPr/>
        </p:nvSpPr>
        <p:spPr>
          <a:xfrm>
            <a:off x="2650625" y="3135135"/>
            <a:ext cx="2751135" cy="12923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Expand list of extraneous factors and isolate any morally relevant features shared by these cases.</a:t>
            </a:r>
          </a:p>
        </p:txBody>
      </p:sp>
      <p:sp>
        <p:nvSpPr>
          <p:cNvPr id="12" name="Rectangle 11"/>
          <p:cNvSpPr/>
          <p:nvPr/>
        </p:nvSpPr>
        <p:spPr>
          <a:xfrm>
            <a:off x="5654541" y="4327452"/>
            <a:ext cx="3251025" cy="10573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Build or refine a theory that best explains the data so far and temporarily discard anything that conflicts with it.</a:t>
            </a:r>
          </a:p>
        </p:txBody>
      </p:sp>
      <p:sp>
        <p:nvSpPr>
          <p:cNvPr id="13" name="Decision 12"/>
          <p:cNvSpPr/>
          <p:nvPr/>
        </p:nvSpPr>
        <p:spPr>
          <a:xfrm>
            <a:off x="5730040" y="5805837"/>
            <a:ext cx="3100026" cy="961544"/>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Is the theory stable?</a:t>
            </a:r>
          </a:p>
        </p:txBody>
      </p:sp>
      <p:sp>
        <p:nvSpPr>
          <p:cNvPr id="15" name="Rounded Rectangle 14"/>
          <p:cNvSpPr/>
          <p:nvPr/>
        </p:nvSpPr>
        <p:spPr>
          <a:xfrm>
            <a:off x="345230" y="5832329"/>
            <a:ext cx="3008090" cy="9114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cap="small" dirty="0">
                <a:solidFill>
                  <a:srgbClr val="0000FF"/>
                </a:solidFill>
              </a:rPr>
              <a:t>justified moral beliefs</a:t>
            </a:r>
            <a:endParaRPr lang="en-US" dirty="0"/>
          </a:p>
        </p:txBody>
      </p:sp>
      <p:cxnSp>
        <p:nvCxnSpPr>
          <p:cNvPr id="17" name="Straight Arrow Connector 16"/>
          <p:cNvCxnSpPr>
            <a:stCxn id="6" idx="3"/>
            <a:endCxn id="7" idx="1"/>
          </p:cNvCxnSpPr>
          <p:nvPr/>
        </p:nvCxnSpPr>
        <p:spPr>
          <a:xfrm flipV="1">
            <a:off x="3007167" y="960429"/>
            <a:ext cx="7646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Elbow Connector 62"/>
          <p:cNvCxnSpPr>
            <a:stCxn id="7" idx="2"/>
            <a:endCxn id="8" idx="3"/>
          </p:cNvCxnSpPr>
          <p:nvPr/>
        </p:nvCxnSpPr>
        <p:spPr>
          <a:xfrm rot="5400000">
            <a:off x="4746375" y="1215232"/>
            <a:ext cx="582387" cy="115359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1060935" y="4467167"/>
            <a:ext cx="1589690" cy="11476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Test predictions against other cases.</a:t>
            </a:r>
          </a:p>
        </p:txBody>
      </p:sp>
      <p:cxnSp>
        <p:nvCxnSpPr>
          <p:cNvPr id="93" name="Elbow Connector 92"/>
          <p:cNvCxnSpPr>
            <a:stCxn id="91" idx="1"/>
            <a:endCxn id="6" idx="1"/>
          </p:cNvCxnSpPr>
          <p:nvPr/>
        </p:nvCxnSpPr>
        <p:spPr>
          <a:xfrm rot="10800000">
            <a:off x="457201" y="960431"/>
            <a:ext cx="603735" cy="4080584"/>
          </a:xfrm>
          <a:prstGeom prst="bentConnector3">
            <a:avLst>
              <a:gd name="adj1" fmla="val 13786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a:stCxn id="10" idx="2"/>
            <a:endCxn id="12" idx="0"/>
          </p:cNvCxnSpPr>
          <p:nvPr/>
        </p:nvCxnSpPr>
        <p:spPr>
          <a:xfrm>
            <a:off x="7280053" y="3604474"/>
            <a:ext cx="1" cy="7229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a:stCxn id="12" idx="2"/>
            <a:endCxn id="13" idx="0"/>
          </p:cNvCxnSpPr>
          <p:nvPr/>
        </p:nvCxnSpPr>
        <p:spPr>
          <a:xfrm flipH="1">
            <a:off x="7280053" y="5384764"/>
            <a:ext cx="1" cy="421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1" name="Straight Arrow Connector 220"/>
          <p:cNvCxnSpPr>
            <a:stCxn id="13" idx="1"/>
            <a:endCxn id="15" idx="3"/>
          </p:cNvCxnSpPr>
          <p:nvPr/>
        </p:nvCxnSpPr>
        <p:spPr>
          <a:xfrm flipH="1">
            <a:off x="3353320" y="6286609"/>
            <a:ext cx="2376720" cy="14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5" name="Preparation 264"/>
          <p:cNvSpPr/>
          <p:nvPr/>
        </p:nvSpPr>
        <p:spPr>
          <a:xfrm>
            <a:off x="6946246" y="3928557"/>
            <a:ext cx="660604" cy="160335"/>
          </a:xfrm>
          <a:prstGeom prst="flowChartPreparatio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No</a:t>
            </a:r>
          </a:p>
        </p:txBody>
      </p:sp>
      <p:cxnSp>
        <p:nvCxnSpPr>
          <p:cNvPr id="275" name="Elbow Connector 274"/>
          <p:cNvCxnSpPr>
            <a:stCxn id="11" idx="2"/>
            <a:endCxn id="12" idx="1"/>
          </p:cNvCxnSpPr>
          <p:nvPr/>
        </p:nvCxnSpPr>
        <p:spPr>
          <a:xfrm rot="16200000" flipH="1">
            <a:off x="4626044" y="3827611"/>
            <a:ext cx="428646" cy="162834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42" name="Preparation 341"/>
          <p:cNvSpPr/>
          <p:nvPr/>
        </p:nvSpPr>
        <p:spPr>
          <a:xfrm>
            <a:off x="4741157" y="2003056"/>
            <a:ext cx="705692" cy="160335"/>
          </a:xfrm>
          <a:prstGeom prst="flowChartPreparatio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Yes</a:t>
            </a:r>
          </a:p>
        </p:txBody>
      </p:sp>
      <p:sp>
        <p:nvSpPr>
          <p:cNvPr id="384" name="Preparation 383"/>
          <p:cNvSpPr/>
          <p:nvPr/>
        </p:nvSpPr>
        <p:spPr>
          <a:xfrm>
            <a:off x="3743076" y="6207886"/>
            <a:ext cx="689478" cy="160335"/>
          </a:xfrm>
          <a:prstGeom prst="flowChartPreparatio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Yes</a:t>
            </a:r>
          </a:p>
        </p:txBody>
      </p:sp>
      <p:cxnSp>
        <p:nvCxnSpPr>
          <p:cNvPr id="400" name="Elbow Connector 399"/>
          <p:cNvCxnSpPr>
            <a:stCxn id="7" idx="2"/>
            <a:endCxn id="10" idx="0"/>
          </p:cNvCxnSpPr>
          <p:nvPr/>
        </p:nvCxnSpPr>
        <p:spPr>
          <a:xfrm rot="16200000" flipH="1">
            <a:off x="6025574" y="1089628"/>
            <a:ext cx="843271" cy="1665687"/>
          </a:xfrm>
          <a:prstGeom prst="bentConnector3">
            <a:avLst>
              <a:gd name="adj1" fmla="val 69001"/>
            </a:avLst>
          </a:prstGeom>
          <a:ln>
            <a:tailEnd type="arrow"/>
          </a:ln>
        </p:spPr>
        <p:style>
          <a:lnRef idx="2">
            <a:schemeClr val="accent1"/>
          </a:lnRef>
          <a:fillRef idx="0">
            <a:schemeClr val="accent1"/>
          </a:fillRef>
          <a:effectRef idx="1">
            <a:schemeClr val="accent1"/>
          </a:effectRef>
          <a:fontRef idx="minor">
            <a:schemeClr val="tx1"/>
          </a:fontRef>
        </p:style>
      </p:cxnSp>
      <p:sp>
        <p:nvSpPr>
          <p:cNvPr id="365" name="Preparation 364"/>
          <p:cNvSpPr/>
          <p:nvPr/>
        </p:nvSpPr>
        <p:spPr>
          <a:xfrm>
            <a:off x="6033149" y="2003056"/>
            <a:ext cx="660604" cy="160335"/>
          </a:xfrm>
          <a:prstGeom prst="flowChartPreparatio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No</a:t>
            </a:r>
          </a:p>
        </p:txBody>
      </p:sp>
      <p:cxnSp>
        <p:nvCxnSpPr>
          <p:cNvPr id="410" name="Elbow Connector 409"/>
          <p:cNvCxnSpPr>
            <a:stCxn id="8" idx="2"/>
            <a:endCxn id="10" idx="1"/>
          </p:cNvCxnSpPr>
          <p:nvPr/>
        </p:nvCxnSpPr>
        <p:spPr>
          <a:xfrm rot="16200000" flipH="1">
            <a:off x="3787223" y="1363037"/>
            <a:ext cx="308680" cy="291382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413" name="TextBox 412"/>
          <p:cNvSpPr txBox="1"/>
          <p:nvPr/>
        </p:nvSpPr>
        <p:spPr>
          <a:xfrm>
            <a:off x="6932111" y="1172059"/>
            <a:ext cx="2223681" cy="830997"/>
          </a:xfrm>
          <a:prstGeom prst="rect">
            <a:avLst/>
          </a:prstGeom>
          <a:noFill/>
        </p:spPr>
        <p:txBody>
          <a:bodyPr wrap="square" rtlCol="0">
            <a:spAutoFit/>
          </a:bodyPr>
          <a:lstStyle/>
          <a:p>
            <a:pPr algn="ctr"/>
            <a:r>
              <a:rPr lang="en-US" sz="2400" b="1" cap="small" dirty="0">
                <a:solidFill>
                  <a:srgbClr val="0000FF"/>
                </a:solidFill>
              </a:rPr>
              <a:t>INTUITIVE APPROACH</a:t>
            </a:r>
          </a:p>
        </p:txBody>
      </p:sp>
      <p:cxnSp>
        <p:nvCxnSpPr>
          <p:cNvPr id="429" name="Elbow Connector 428"/>
          <p:cNvCxnSpPr>
            <a:endCxn id="91" idx="3"/>
          </p:cNvCxnSpPr>
          <p:nvPr/>
        </p:nvCxnSpPr>
        <p:spPr>
          <a:xfrm rot="10800000">
            <a:off x="2650626" y="5041015"/>
            <a:ext cx="3331941" cy="1245594"/>
          </a:xfrm>
          <a:prstGeom prst="bentConnector3">
            <a:avLst>
              <a:gd name="adj1" fmla="val 40009"/>
            </a:avLst>
          </a:prstGeom>
          <a:ln>
            <a:tailEnd type="arrow"/>
          </a:ln>
        </p:spPr>
        <p:style>
          <a:lnRef idx="2">
            <a:schemeClr val="accent1"/>
          </a:lnRef>
          <a:fillRef idx="0">
            <a:schemeClr val="accent1"/>
          </a:fillRef>
          <a:effectRef idx="1">
            <a:schemeClr val="accent1"/>
          </a:effectRef>
          <a:fontRef idx="minor">
            <a:schemeClr val="tx1"/>
          </a:fontRef>
        </p:style>
      </p:cxnSp>
      <p:sp>
        <p:nvSpPr>
          <p:cNvPr id="435" name="Preparation 434"/>
          <p:cNvSpPr/>
          <p:nvPr/>
        </p:nvSpPr>
        <p:spPr>
          <a:xfrm>
            <a:off x="4315560" y="5614862"/>
            <a:ext cx="660604" cy="160335"/>
          </a:xfrm>
          <a:prstGeom prst="flowChartPreparatio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No</a:t>
            </a:r>
          </a:p>
        </p:txBody>
      </p:sp>
      <p:cxnSp>
        <p:nvCxnSpPr>
          <p:cNvPr id="57" name="Elbow Connector 56"/>
          <p:cNvCxnSpPr>
            <a:stCxn id="10" idx="2"/>
            <a:endCxn id="11" idx="3"/>
          </p:cNvCxnSpPr>
          <p:nvPr/>
        </p:nvCxnSpPr>
        <p:spPr>
          <a:xfrm rot="5400000">
            <a:off x="6252495" y="2753740"/>
            <a:ext cx="176825" cy="187829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77" name="Preparation 76"/>
          <p:cNvSpPr/>
          <p:nvPr/>
        </p:nvSpPr>
        <p:spPr>
          <a:xfrm>
            <a:off x="5982563" y="3701131"/>
            <a:ext cx="711183" cy="160335"/>
          </a:xfrm>
          <a:prstGeom prst="flowChartPreparatio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Yes</a:t>
            </a:r>
          </a:p>
        </p:txBody>
      </p:sp>
    </p:spTree>
    <p:extLst>
      <p:ext uri="{BB962C8B-B14F-4D97-AF65-F5344CB8AC3E}">
        <p14:creationId xmlns:p14="http://schemas.microsoft.com/office/powerpoint/2010/main" val="335051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CHOICE IN ETHICS</a:t>
            </a:r>
          </a:p>
        </p:txBody>
      </p:sp>
      <p:sp>
        <p:nvSpPr>
          <p:cNvPr id="3" name="Content Placeholder 2"/>
          <p:cNvSpPr>
            <a:spLocks noGrp="1"/>
          </p:cNvSpPr>
          <p:nvPr>
            <p:ph idx="1"/>
          </p:nvPr>
        </p:nvSpPr>
        <p:spPr/>
        <p:txBody>
          <a:bodyPr>
            <a:normAutofit/>
          </a:bodyPr>
          <a:lstStyle/>
          <a:p>
            <a:r>
              <a:rPr lang="en-US" b="1" dirty="0">
                <a:solidFill>
                  <a:srgbClr val="0000FF"/>
                </a:solidFill>
              </a:rPr>
              <a:t>Simplicity: </a:t>
            </a:r>
            <a:r>
              <a:rPr lang="en-US" dirty="0"/>
              <a:t>the theory yields a complex body of moral facts out of a sparse and elegant base of more fundamental moral principles.</a:t>
            </a:r>
          </a:p>
          <a:p>
            <a:r>
              <a:rPr lang="en-US" b="1" dirty="0">
                <a:solidFill>
                  <a:srgbClr val="0000FF"/>
                </a:solidFill>
              </a:rPr>
              <a:t>Power: </a:t>
            </a:r>
            <a:r>
              <a:rPr lang="en-US" dirty="0"/>
              <a:t>the theory offers guidance on unclear cases and is apt to inform our decisions in future circumstances.</a:t>
            </a:r>
          </a:p>
          <a:p>
            <a:r>
              <a:rPr lang="en-US" b="1" dirty="0">
                <a:solidFill>
                  <a:srgbClr val="0000FF"/>
                </a:solidFill>
              </a:rPr>
              <a:t>Explanatoriness:</a:t>
            </a:r>
            <a:r>
              <a:rPr lang="en-US" dirty="0"/>
              <a:t> the theory increases our understanding of the moral realm by explaining less basic moral facts in terms of fundamental moral principles.</a:t>
            </a:r>
            <a:endParaRPr lang="en-US" dirty="0">
              <a:solidFill>
                <a:srgbClr val="0000FF"/>
              </a:solidFill>
            </a:endParaRPr>
          </a:p>
        </p:txBody>
      </p:sp>
    </p:spTree>
    <p:extLst>
      <p:ext uri="{BB962C8B-B14F-4D97-AF65-F5344CB8AC3E}">
        <p14:creationId xmlns:p14="http://schemas.microsoft.com/office/powerpoint/2010/main" val="382642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34001</TotalTime>
  <Words>1047</Words>
  <Application>Microsoft Macintosh PowerPoint</Application>
  <PresentationFormat>On-screen Show (4:3)</PresentationFormat>
  <Paragraphs>80</Paragraphs>
  <Slides>12</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Clarity</vt:lpstr>
      <vt:lpstr>Inference to best explanation in ethics</vt:lpstr>
      <vt:lpstr>JUSTIFIED BELIEF / KNOWLEDGE</vt:lpstr>
      <vt:lpstr>JUSTIFIED BELIEF / KNOWLEDGE</vt:lpstr>
      <vt:lpstr>JUSTIFIED BELIEF / KNOWLEDGE</vt:lpstr>
      <vt:lpstr>PowerPoint Presentation</vt:lpstr>
      <vt:lpstr>INFERENCE TO THE BEST EXPLANATION</vt:lpstr>
      <vt:lpstr>MORAL THEORY</vt:lpstr>
      <vt:lpstr>PowerPoint Presentation</vt:lpstr>
      <vt:lpstr>THEORY CHOICE IN ETHICS</vt:lpstr>
      <vt:lpstr>CLOSING QUESTION</vt:lpstr>
      <vt:lpstr>CLOSING QUESTION</vt:lpstr>
      <vt:lpstr>Inference to best explanation in ethics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Blaesi</cp:lastModifiedBy>
  <cp:revision>1060</cp:revision>
  <dcterms:created xsi:type="dcterms:W3CDTF">2016-04-06T08:49:02Z</dcterms:created>
  <dcterms:modified xsi:type="dcterms:W3CDTF">2024-04-13T06:48:59Z</dcterms:modified>
</cp:coreProperties>
</file>